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1520" r:id="rId2"/>
    <p:sldId id="1612" r:id="rId3"/>
    <p:sldId id="1599" r:id="rId4"/>
    <p:sldId id="1571" r:id="rId5"/>
    <p:sldId id="1572" r:id="rId6"/>
    <p:sldId id="1600" r:id="rId7"/>
    <p:sldId id="1613" r:id="rId8"/>
    <p:sldId id="1583" r:id="rId9"/>
    <p:sldId id="1624" r:id="rId10"/>
    <p:sldId id="1584" r:id="rId11"/>
    <p:sldId id="1604" r:id="rId12"/>
    <p:sldId id="1585" r:id="rId13"/>
    <p:sldId id="1586" r:id="rId14"/>
    <p:sldId id="1606" r:id="rId15"/>
    <p:sldId id="1588" r:id="rId16"/>
    <p:sldId id="1587" r:id="rId17"/>
    <p:sldId id="1609" r:id="rId18"/>
    <p:sldId id="1589" r:id="rId19"/>
    <p:sldId id="1590" r:id="rId20"/>
    <p:sldId id="1591" r:id="rId21"/>
    <p:sldId id="1592" r:id="rId22"/>
    <p:sldId id="1593" r:id="rId23"/>
    <p:sldId id="1594" r:id="rId24"/>
    <p:sldId id="1521" r:id="rId25"/>
    <p:sldId id="1229" r:id="rId26"/>
    <p:sldId id="1517" r:id="rId27"/>
    <p:sldId id="1230" r:id="rId28"/>
    <p:sldId id="1232" r:id="rId29"/>
    <p:sldId id="1233" r:id="rId30"/>
    <p:sldId id="1234" r:id="rId31"/>
    <p:sldId id="1235" r:id="rId32"/>
    <p:sldId id="1236" r:id="rId33"/>
    <p:sldId id="1614" r:id="rId34"/>
    <p:sldId id="1615" r:id="rId35"/>
    <p:sldId id="1533" r:id="rId36"/>
    <p:sldId id="1534" r:id="rId37"/>
    <p:sldId id="1535" r:id="rId38"/>
    <p:sldId id="1536" r:id="rId39"/>
    <p:sldId id="1537" r:id="rId40"/>
    <p:sldId id="1538" r:id="rId41"/>
    <p:sldId id="1539" r:id="rId42"/>
    <p:sldId id="1540" r:id="rId43"/>
    <p:sldId id="1541" r:id="rId44"/>
    <p:sldId id="1542" r:id="rId45"/>
    <p:sldId id="1543" r:id="rId46"/>
    <p:sldId id="1625" r:id="rId47"/>
    <p:sldId id="1544" r:id="rId48"/>
    <p:sldId id="1545" r:id="rId49"/>
    <p:sldId id="1546" r:id="rId50"/>
    <p:sldId id="1547" r:id="rId51"/>
    <p:sldId id="1548" r:id="rId52"/>
    <p:sldId id="1549" r:id="rId53"/>
    <p:sldId id="1626" r:id="rId54"/>
    <p:sldId id="1627" r:id="rId55"/>
    <p:sldId id="1628" r:id="rId56"/>
    <p:sldId id="1629" r:id="rId57"/>
    <p:sldId id="1550" r:id="rId58"/>
    <p:sldId id="1551" r:id="rId59"/>
    <p:sldId id="1552" r:id="rId60"/>
    <p:sldId id="1553" r:id="rId61"/>
    <p:sldId id="1554" r:id="rId62"/>
    <p:sldId id="1555" r:id="rId63"/>
    <p:sldId id="1556" r:id="rId64"/>
    <p:sldId id="1557" r:id="rId65"/>
    <p:sldId id="1563" r:id="rId66"/>
    <p:sldId id="1616" r:id="rId67"/>
    <p:sldId id="1617" r:id="rId68"/>
    <p:sldId id="1618" r:id="rId69"/>
    <p:sldId id="1619" r:id="rId70"/>
    <p:sldId id="1620" r:id="rId71"/>
    <p:sldId id="1634" r:id="rId72"/>
    <p:sldId id="1630" r:id="rId73"/>
    <p:sldId id="1633" r:id="rId74"/>
    <p:sldId id="1631" r:id="rId75"/>
    <p:sldId id="1635" r:id="rId76"/>
    <p:sldId id="1632" r:id="rId77"/>
    <p:sldId id="1522" r:id="rId78"/>
    <p:sldId id="1237" r:id="rId79"/>
    <p:sldId id="1581" r:id="rId80"/>
    <p:sldId id="1637" r:id="rId81"/>
    <p:sldId id="1636" r:id="rId82"/>
    <p:sldId id="1621" r:id="rId83"/>
    <p:sldId id="1639" r:id="rId84"/>
    <p:sldId id="1579" r:id="rId85"/>
    <p:sldId id="1640" r:id="rId86"/>
    <p:sldId id="1623" r:id="rId87"/>
    <p:sldId id="1611" r:id="rId88"/>
    <p:sldId id="1574" r:id="rId89"/>
    <p:sldId id="1575" r:id="rId90"/>
    <p:sldId id="1641" r:id="rId91"/>
    <p:sldId id="1577" r:id="rId92"/>
    <p:sldId id="1643" r:id="rId93"/>
    <p:sldId id="1642" r:id="rId94"/>
    <p:sldId id="1578" r:id="rId95"/>
    <p:sldId id="1645" r:id="rId96"/>
    <p:sldId id="1644" r:id="rId9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han" initials="O" lastIdx="1" clrIdx="0">
    <p:extLst>
      <p:ext uri="{19B8F6BF-5375-455C-9EA6-DF929625EA0E}">
        <p15:presenceInfo xmlns:p15="http://schemas.microsoft.com/office/powerpoint/2012/main" userId="Or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F9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1562" autoAdjust="0"/>
  </p:normalViewPr>
  <p:slideViewPr>
    <p:cSldViewPr>
      <p:cViewPr varScale="1">
        <p:scale>
          <a:sx n="72" d="100"/>
          <a:sy n="72" d="100"/>
        </p:scale>
        <p:origin x="157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6A8D6-56AB-4059-A0F1-F6D0618DBD1B}" type="datetimeFigureOut">
              <a:rPr lang="tr-TR" smtClean="0"/>
              <a:pPr/>
              <a:t>30.12.2023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8083F-F2FE-4E82-AA14-04D9BD396462}" type="slidenum">
              <a:rPr lang="tr-TR" smtClean="0"/>
              <a:pPr/>
              <a:t>‹#›</a:t>
            </a:fld>
            <a:endParaRPr lang="tr-TR"/>
          </a:p>
        </p:txBody>
      </p:sp>
    </p:spTree>
    <p:extLst>
      <p:ext uri="{BB962C8B-B14F-4D97-AF65-F5344CB8AC3E}">
        <p14:creationId xmlns:p14="http://schemas.microsoft.com/office/powerpoint/2010/main" val="314486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07122018</a:t>
            </a:r>
          </a:p>
        </p:txBody>
      </p:sp>
      <p:sp>
        <p:nvSpPr>
          <p:cNvPr id="4" name="Slayt Numarası Yer Tutucusu 3"/>
          <p:cNvSpPr>
            <a:spLocks noGrp="1"/>
          </p:cNvSpPr>
          <p:nvPr>
            <p:ph type="sldNum" sz="quarter" idx="10"/>
          </p:nvPr>
        </p:nvSpPr>
        <p:spPr/>
        <p:txBody>
          <a:bodyPr/>
          <a:lstStyle/>
          <a:p>
            <a:fld id="{F558083F-F2FE-4E82-AA14-04D9BD396462}" type="slidenum">
              <a:rPr lang="tr-TR" smtClean="0"/>
              <a:pPr/>
              <a:t>1</a:t>
            </a:fld>
            <a:endParaRPr lang="tr-TR"/>
          </a:p>
        </p:txBody>
      </p:sp>
    </p:spTree>
    <p:extLst>
      <p:ext uri="{BB962C8B-B14F-4D97-AF65-F5344CB8AC3E}">
        <p14:creationId xmlns:p14="http://schemas.microsoft.com/office/powerpoint/2010/main" val="253011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558083F-F2FE-4E82-AA14-04D9BD396462}" type="slidenum">
              <a:rPr lang="tr-TR" smtClean="0"/>
              <a:pPr/>
              <a:t>2</a:t>
            </a:fld>
            <a:endParaRPr lang="tr-TR"/>
          </a:p>
        </p:txBody>
      </p:sp>
    </p:spTree>
    <p:extLst>
      <p:ext uri="{BB962C8B-B14F-4D97-AF65-F5344CB8AC3E}">
        <p14:creationId xmlns:p14="http://schemas.microsoft.com/office/powerpoint/2010/main" val="111926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20112015 </a:t>
            </a:r>
            <a:r>
              <a:rPr lang="tr-TR"/>
              <a:t>burada kaldık</a:t>
            </a:r>
          </a:p>
        </p:txBody>
      </p:sp>
      <p:sp>
        <p:nvSpPr>
          <p:cNvPr id="4" name="Slayt Numarası Yer Tutucusu 3"/>
          <p:cNvSpPr>
            <a:spLocks noGrp="1"/>
          </p:cNvSpPr>
          <p:nvPr>
            <p:ph type="sldNum" sz="quarter" idx="10"/>
          </p:nvPr>
        </p:nvSpPr>
        <p:spPr/>
        <p:txBody>
          <a:bodyPr/>
          <a:lstStyle/>
          <a:p>
            <a:fld id="{F558083F-F2FE-4E82-AA14-04D9BD396462}" type="slidenum">
              <a:rPr lang="tr-TR" smtClean="0"/>
              <a:pPr/>
              <a:t>78</a:t>
            </a:fld>
            <a:endParaRPr lang="tr-TR"/>
          </a:p>
        </p:txBody>
      </p:sp>
    </p:spTree>
    <p:extLst>
      <p:ext uri="{BB962C8B-B14F-4D97-AF65-F5344CB8AC3E}">
        <p14:creationId xmlns:p14="http://schemas.microsoft.com/office/powerpoint/2010/main" val="170177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58083F-F2FE-4E82-AA14-04D9BD396462}" type="slidenum">
              <a:rPr lang="tr-TR" smtClean="0"/>
              <a:pPr/>
              <a:t>88</a:t>
            </a:fld>
            <a:endParaRPr lang="tr-TR"/>
          </a:p>
        </p:txBody>
      </p:sp>
    </p:spTree>
    <p:extLst>
      <p:ext uri="{BB962C8B-B14F-4D97-AF65-F5344CB8AC3E}">
        <p14:creationId xmlns:p14="http://schemas.microsoft.com/office/powerpoint/2010/main" val="356652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13122019</a:t>
            </a:r>
          </a:p>
        </p:txBody>
      </p:sp>
      <p:sp>
        <p:nvSpPr>
          <p:cNvPr id="4" name="Slayt Numarası Yer Tutucusu 3"/>
          <p:cNvSpPr>
            <a:spLocks noGrp="1"/>
          </p:cNvSpPr>
          <p:nvPr>
            <p:ph type="sldNum" sz="quarter" idx="10"/>
          </p:nvPr>
        </p:nvSpPr>
        <p:spPr/>
        <p:txBody>
          <a:bodyPr/>
          <a:lstStyle/>
          <a:p>
            <a:fld id="{F558083F-F2FE-4E82-AA14-04D9BD396462}" type="slidenum">
              <a:rPr lang="tr-TR" smtClean="0"/>
              <a:pPr/>
              <a:t>94</a:t>
            </a:fld>
            <a:endParaRPr lang="tr-TR"/>
          </a:p>
        </p:txBody>
      </p:sp>
    </p:spTree>
    <p:extLst>
      <p:ext uri="{BB962C8B-B14F-4D97-AF65-F5344CB8AC3E}">
        <p14:creationId xmlns:p14="http://schemas.microsoft.com/office/powerpoint/2010/main" val="16767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13122019</a:t>
            </a:r>
          </a:p>
        </p:txBody>
      </p:sp>
      <p:sp>
        <p:nvSpPr>
          <p:cNvPr id="4" name="Slayt Numarası Yer Tutucusu 3"/>
          <p:cNvSpPr>
            <a:spLocks noGrp="1"/>
          </p:cNvSpPr>
          <p:nvPr>
            <p:ph type="sldNum" sz="quarter" idx="10"/>
          </p:nvPr>
        </p:nvSpPr>
        <p:spPr/>
        <p:txBody>
          <a:bodyPr/>
          <a:lstStyle/>
          <a:p>
            <a:fld id="{F558083F-F2FE-4E82-AA14-04D9BD396462}" type="slidenum">
              <a:rPr lang="tr-TR" smtClean="0"/>
              <a:pPr/>
              <a:t>95</a:t>
            </a:fld>
            <a:endParaRPr lang="tr-TR"/>
          </a:p>
        </p:txBody>
      </p:sp>
    </p:spTree>
    <p:extLst>
      <p:ext uri="{BB962C8B-B14F-4D97-AF65-F5344CB8AC3E}">
        <p14:creationId xmlns:p14="http://schemas.microsoft.com/office/powerpoint/2010/main" val="52650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13122019</a:t>
            </a:r>
          </a:p>
        </p:txBody>
      </p:sp>
      <p:sp>
        <p:nvSpPr>
          <p:cNvPr id="4" name="Slayt Numarası Yer Tutucusu 3"/>
          <p:cNvSpPr>
            <a:spLocks noGrp="1"/>
          </p:cNvSpPr>
          <p:nvPr>
            <p:ph type="sldNum" sz="quarter" idx="10"/>
          </p:nvPr>
        </p:nvSpPr>
        <p:spPr/>
        <p:txBody>
          <a:bodyPr/>
          <a:lstStyle/>
          <a:p>
            <a:fld id="{F558083F-F2FE-4E82-AA14-04D9BD396462}" type="slidenum">
              <a:rPr lang="tr-TR" smtClean="0"/>
              <a:pPr/>
              <a:t>96</a:t>
            </a:fld>
            <a:endParaRPr lang="tr-TR"/>
          </a:p>
        </p:txBody>
      </p:sp>
    </p:spTree>
    <p:extLst>
      <p:ext uri="{BB962C8B-B14F-4D97-AF65-F5344CB8AC3E}">
        <p14:creationId xmlns:p14="http://schemas.microsoft.com/office/powerpoint/2010/main" val="215058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4706A49-A238-4AE3-B208-561E6FA55E95}"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98758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5ABD11F-E36D-4465-BA4F-A1B0563C5C0A}"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68374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4257F2-F708-45F1-9813-A7388CB07B2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35506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15402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D11104F-BC11-42DD-9286-2768F83D640D}"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424784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98D47C1-7577-44F1-8700-772379EDA8A6}" type="datetime1">
              <a:rPr lang="tr-TR" smtClean="0"/>
              <a:t>30.12.2023</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30727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9130F31-55C0-44F2-89DC-6D379D7EE834}" type="datetime1">
              <a:rPr lang="tr-TR" smtClean="0"/>
              <a:t>30.12.2023</a:t>
            </a:fld>
            <a:endParaRPr lang="tr-TR"/>
          </a:p>
        </p:txBody>
      </p:sp>
      <p:sp>
        <p:nvSpPr>
          <p:cNvPr id="8" name="Altbilgi Yer Tutucusu 7"/>
          <p:cNvSpPr>
            <a:spLocks noGrp="1"/>
          </p:cNvSpPr>
          <p:nvPr>
            <p:ph type="ftr" sz="quarter" idx="11"/>
          </p:nvPr>
        </p:nvSpPr>
        <p:spPr/>
        <p:txBody>
          <a:bodyPr/>
          <a:lstStyle/>
          <a:p>
            <a:r>
              <a:rPr lang="tr-TR"/>
              <a:t>osenses@trabzon.edu.tr</a:t>
            </a:r>
          </a:p>
        </p:txBody>
      </p:sp>
      <p:sp>
        <p:nvSpPr>
          <p:cNvPr id="9" name="Slayt Numarası Yer Tutucusu 8"/>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5493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9B2CC50-EE98-46AA-BC4B-8723C3E3405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30384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51FCB6B-7B9F-464F-BA98-7DEBEDD1BDAD}"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4" name="Slayt Numarası Yer Tutucusu 3"/>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2099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4F81B8A-FE25-4FEB-B461-36DA71DFCAE1}" type="datetime1">
              <a:rPr lang="tr-TR" smtClean="0"/>
              <a:t>30.12.2023</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886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38DF3BA-13EB-432F-984F-BA540096CADE}" type="datetime1">
              <a:rPr lang="tr-TR" smtClean="0"/>
              <a:t>30.12.2023</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32716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A7944-617B-46A1-81B2-2F058BE982EA}" type="datetime1">
              <a:rPr lang="tr-TR" smtClean="0"/>
              <a:t>30.12.2023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osenses@trabzon.edu.tr</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4CE98-99DB-4B92-BAC7-F160338C3892}" type="slidenum">
              <a:rPr lang="tr-TR" smtClean="0"/>
              <a:pPr/>
              <a:t>‹#›</a:t>
            </a:fld>
            <a:endParaRPr lang="tr-TR"/>
          </a:p>
        </p:txBody>
      </p:sp>
    </p:spTree>
    <p:extLst>
      <p:ext uri="{BB962C8B-B14F-4D97-AF65-F5344CB8AC3E}">
        <p14:creationId xmlns:p14="http://schemas.microsoft.com/office/powerpoint/2010/main" val="87998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lektrikport.com/teknik-kutuphane/enerji-yonetimi/1005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lektrikport.com/fotoport/elektronik-gelistirme-kartlari/117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aa.com.tr/tr/cevre/turkiye-her-yil-1-1-milyon-ton-plastik-atigi-geri-donusturuyor/2427166"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sz="7200" b="1" dirty="0">
                <a:solidFill>
                  <a:srgbClr val="FF0000"/>
                </a:solidFill>
              </a:rPr>
              <a:t>TERSİNE LOJİSTİK KAVRAMI</a:t>
            </a:r>
            <a:endParaRPr lang="tr-TR" sz="6000" dirty="0"/>
          </a:p>
        </p:txBody>
      </p:sp>
      <p:sp>
        <p:nvSpPr>
          <p:cNvPr id="5" name="Başlık 1"/>
          <p:cNvSpPr>
            <a:spLocks noGrp="1"/>
          </p:cNvSpPr>
          <p:nvPr>
            <p:ph type="title"/>
          </p:nvPr>
        </p:nvSpPr>
        <p:spPr>
          <a:gradFill>
            <a:gsLst>
              <a:gs pos="0">
                <a:srgbClr val="DDEBCF"/>
              </a:gs>
              <a:gs pos="50000">
                <a:srgbClr val="9CB86E"/>
              </a:gs>
              <a:gs pos="100000">
                <a:srgbClr val="156B13"/>
              </a:gs>
            </a:gsLst>
            <a:lin ang="5400000" scaled="0"/>
          </a:gradFill>
        </p:spPr>
        <p:txBody>
          <a:bodyPr/>
          <a:lstStyle/>
          <a:p>
            <a:r>
              <a:rPr lang="tr-TR"/>
              <a:t>BEŞİNCİ </a:t>
            </a:r>
            <a:r>
              <a:rPr lang="tr-TR" dirty="0"/>
              <a:t>BÖLÜM	</a:t>
            </a:r>
            <a:r>
              <a:rPr lang="tr-TR" sz="1100" dirty="0"/>
              <a:t>SY.45</a:t>
            </a:r>
            <a:r>
              <a:rPr lang="tr-TR" dirty="0"/>
              <a:t>	</a:t>
            </a:r>
          </a:p>
        </p:txBody>
      </p:sp>
      <p:sp>
        <p:nvSpPr>
          <p:cNvPr id="2" name="Veri Yer Tutucusu 1"/>
          <p:cNvSpPr>
            <a:spLocks noGrp="1"/>
          </p:cNvSpPr>
          <p:nvPr>
            <p:ph type="dt" sz="half" idx="10"/>
          </p:nvPr>
        </p:nvSpPr>
        <p:spPr/>
        <p:txBody>
          <a:bodyPr/>
          <a:lstStyle/>
          <a:p>
            <a:fld id="{AFD9F224-FB57-461F-BF89-EB3CFECB0ABA}"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a:t>
            </a:fld>
            <a:endParaRPr lang="tr-TR"/>
          </a:p>
        </p:txBody>
      </p:sp>
    </p:spTree>
    <p:extLst>
      <p:ext uri="{BB962C8B-B14F-4D97-AF65-F5344CB8AC3E}">
        <p14:creationId xmlns:p14="http://schemas.microsoft.com/office/powerpoint/2010/main" val="192047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22114"/>
          </a:xfrm>
        </p:spPr>
        <p:txBody>
          <a:bodyPr>
            <a:normAutofit fontScale="90000"/>
          </a:bodyPr>
          <a:lstStyle/>
          <a:p>
            <a:br>
              <a:rPr lang="tr-TR" dirty="0"/>
            </a:br>
            <a:r>
              <a:rPr lang="tr-TR" b="1" dirty="0">
                <a:solidFill>
                  <a:srgbClr val="7030A0"/>
                </a:solidFill>
              </a:rPr>
              <a:t>Tersine Lojistiğin Önemi</a:t>
            </a:r>
            <a:br>
              <a:rPr lang="tr-TR" dirty="0"/>
            </a:br>
            <a:endParaRPr lang="tr-TR" dirty="0"/>
          </a:p>
        </p:txBody>
      </p:sp>
      <p:sp>
        <p:nvSpPr>
          <p:cNvPr id="3" name="İçerik Yer Tutucusu 2"/>
          <p:cNvSpPr>
            <a:spLocks noGrp="1"/>
          </p:cNvSpPr>
          <p:nvPr>
            <p:ph idx="1"/>
          </p:nvPr>
        </p:nvSpPr>
        <p:spPr>
          <a:xfrm>
            <a:off x="107504" y="1196752"/>
            <a:ext cx="8928992" cy="5400600"/>
          </a:xfrm>
        </p:spPr>
        <p:txBody>
          <a:bodyPr>
            <a:normAutofit/>
          </a:bodyPr>
          <a:lstStyle/>
          <a:p>
            <a:r>
              <a:rPr lang="tr-TR" dirty="0"/>
              <a:t>Ürün ve materyallerin yeniden kullanılması yeni bir durum değildir.</a:t>
            </a:r>
          </a:p>
          <a:p>
            <a:r>
              <a:rPr lang="tr-TR" dirty="0"/>
              <a:t> </a:t>
            </a:r>
            <a:r>
              <a:rPr lang="tr-TR" dirty="0">
                <a:solidFill>
                  <a:srgbClr val="00B050"/>
                </a:solidFill>
              </a:rPr>
              <a:t>Metal hurda toplama,</a:t>
            </a:r>
          </a:p>
          <a:p>
            <a:r>
              <a:rPr lang="tr-TR" dirty="0">
                <a:solidFill>
                  <a:srgbClr val="00B050"/>
                </a:solidFill>
              </a:rPr>
              <a:t> atık kağıt dönüşümü,</a:t>
            </a:r>
          </a:p>
          <a:p>
            <a:r>
              <a:rPr lang="tr-TR" dirty="0">
                <a:solidFill>
                  <a:srgbClr val="00B050"/>
                </a:solidFill>
              </a:rPr>
              <a:t> cam şişeler için depozito </a:t>
            </a:r>
            <a:r>
              <a:rPr lang="tr-TR" dirty="0"/>
              <a:t>,</a:t>
            </a:r>
          </a:p>
          <a:p>
            <a:r>
              <a:rPr lang="tr-TR" dirty="0"/>
              <a:t>uygulamaları uzun zamandır yapılmaktadır.</a:t>
            </a:r>
          </a:p>
          <a:p>
            <a:r>
              <a:rPr lang="tr-TR" dirty="0"/>
              <a:t> </a:t>
            </a:r>
            <a:r>
              <a:rPr lang="tr-TR" dirty="0">
                <a:solidFill>
                  <a:srgbClr val="FF0000"/>
                </a:solidFill>
              </a:rPr>
              <a:t>Bu örneklerde kullanılan ürünlerin geri alınması, </a:t>
            </a:r>
            <a:r>
              <a:rPr lang="tr-TR" dirty="0">
                <a:solidFill>
                  <a:srgbClr val="FF0000"/>
                </a:solidFill>
                <a:highlight>
                  <a:srgbClr val="FFFF00"/>
                </a:highlight>
              </a:rPr>
              <a:t>yok edilmesine kıyasla ekonomik olarak daha avantajlıdır.</a:t>
            </a:r>
            <a:r>
              <a:rPr lang="tr-TR" dirty="0">
                <a:highlight>
                  <a:srgbClr val="FFFF00"/>
                </a:highlight>
              </a:rPr>
              <a:t> </a:t>
            </a:r>
          </a:p>
        </p:txBody>
      </p:sp>
      <p:sp>
        <p:nvSpPr>
          <p:cNvPr id="4" name="Veri Yer Tutucusu 3"/>
          <p:cNvSpPr>
            <a:spLocks noGrp="1"/>
          </p:cNvSpPr>
          <p:nvPr>
            <p:ph type="dt" sz="half" idx="10"/>
          </p:nvPr>
        </p:nvSpPr>
        <p:spPr/>
        <p:txBody>
          <a:bodyPr/>
          <a:lstStyle/>
          <a:p>
            <a:fld id="{9528F653-791A-46C0-B02E-0294B4D7F2FA}"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10</a:t>
            </a:fld>
            <a:endParaRPr lang="tr-TR"/>
          </a:p>
        </p:txBody>
      </p:sp>
    </p:spTree>
    <p:extLst>
      <p:ext uri="{BB962C8B-B14F-4D97-AF65-F5344CB8AC3E}">
        <p14:creationId xmlns:p14="http://schemas.microsoft.com/office/powerpoint/2010/main" val="43549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792088"/>
          </a:xfrm>
        </p:spPr>
        <p:txBody>
          <a:bodyPr>
            <a:normAutofit fontScale="90000"/>
          </a:bodyPr>
          <a:lstStyle/>
          <a:p>
            <a:br>
              <a:rPr lang="tr-TR" dirty="0"/>
            </a:br>
            <a:r>
              <a:rPr lang="tr-TR" b="1" dirty="0">
                <a:solidFill>
                  <a:srgbClr val="FF0000"/>
                </a:solidFill>
              </a:rPr>
              <a:t>Tersine Lojistiğin Önemi</a:t>
            </a:r>
            <a:br>
              <a:rPr lang="tr-TR" dirty="0"/>
            </a:br>
            <a:endParaRPr lang="tr-TR" dirty="0"/>
          </a:p>
        </p:txBody>
      </p:sp>
      <p:sp>
        <p:nvSpPr>
          <p:cNvPr id="3" name="İçerik Yer Tutucusu 2"/>
          <p:cNvSpPr>
            <a:spLocks noGrp="1"/>
          </p:cNvSpPr>
          <p:nvPr>
            <p:ph idx="1"/>
          </p:nvPr>
        </p:nvSpPr>
        <p:spPr>
          <a:xfrm>
            <a:off x="251520" y="1196752"/>
            <a:ext cx="8712968" cy="5400600"/>
          </a:xfrm>
        </p:spPr>
        <p:txBody>
          <a:bodyPr>
            <a:normAutofit/>
          </a:bodyPr>
          <a:lstStyle/>
          <a:p>
            <a:r>
              <a:rPr lang="tr-TR" dirty="0"/>
              <a:t>Avrupa’da birçok ürünün -</a:t>
            </a:r>
            <a:r>
              <a:rPr lang="tr-TR" dirty="0">
                <a:highlight>
                  <a:srgbClr val="FFFF00"/>
                </a:highlight>
              </a:rPr>
              <a:t>örneğin otomobil, elektronik gibi- toplanması </a:t>
            </a:r>
            <a:r>
              <a:rPr lang="tr-TR" b="1" dirty="0">
                <a:solidFill>
                  <a:srgbClr val="FF0000"/>
                </a:solidFill>
                <a:highlight>
                  <a:srgbClr val="FFFF00"/>
                </a:highlight>
              </a:rPr>
              <a:t>sorumluluğu üreticilere verilmiş </a:t>
            </a:r>
            <a:r>
              <a:rPr lang="tr-TR" dirty="0">
                <a:highlight>
                  <a:srgbClr val="FFFF00"/>
                </a:highlight>
              </a:rPr>
              <a:t>durumdadır.</a:t>
            </a:r>
          </a:p>
          <a:p>
            <a:r>
              <a:rPr lang="tr-TR" dirty="0"/>
              <a:t> Yasal baskılar ile birçok ülkede ulusal toplama ve geri kazanım sistemleri kurulmaktadır.</a:t>
            </a:r>
          </a:p>
          <a:p>
            <a:r>
              <a:rPr lang="tr-TR" dirty="0"/>
              <a:t> Örneğin Hollanda’da otomotiv sektöründe, trafik kazalarında zarar görmüş otomobillerin %90’ında işleyecek ulusal bir sistem başarıyla uygulanmaktadır (</a:t>
            </a:r>
            <a:r>
              <a:rPr lang="tr-TR" sz="1600" dirty="0" err="1"/>
              <a:t>Hillegersberg</a:t>
            </a:r>
            <a:r>
              <a:rPr lang="tr-TR" sz="1600" dirty="0"/>
              <a:t> vd., 2001</a:t>
            </a:r>
            <a:r>
              <a:rPr lang="tr-TR" dirty="0"/>
              <a:t>).</a:t>
            </a:r>
          </a:p>
        </p:txBody>
      </p:sp>
      <p:sp>
        <p:nvSpPr>
          <p:cNvPr id="4" name="Veri Yer Tutucusu 3"/>
          <p:cNvSpPr>
            <a:spLocks noGrp="1"/>
          </p:cNvSpPr>
          <p:nvPr>
            <p:ph type="dt" sz="half" idx="10"/>
          </p:nvPr>
        </p:nvSpPr>
        <p:spPr/>
        <p:txBody>
          <a:bodyPr/>
          <a:lstStyle/>
          <a:p>
            <a:fld id="{1057A0DD-F022-4CF5-995E-C5A54CBBA291}"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11</a:t>
            </a:fld>
            <a:endParaRPr lang="tr-TR"/>
          </a:p>
        </p:txBody>
      </p:sp>
    </p:spTree>
    <p:extLst>
      <p:ext uri="{BB962C8B-B14F-4D97-AF65-F5344CB8AC3E}">
        <p14:creationId xmlns:p14="http://schemas.microsoft.com/office/powerpoint/2010/main" val="45653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12968" cy="6336704"/>
          </a:xfrm>
        </p:spPr>
        <p:txBody>
          <a:bodyPr>
            <a:normAutofit/>
          </a:bodyPr>
          <a:lstStyle/>
          <a:p>
            <a:r>
              <a:rPr lang="tr-TR" dirty="0"/>
              <a:t>Ürün geri alımının en belirgin örneği, otomotiv endüstrisinde yaşanmaktadır:</a:t>
            </a:r>
          </a:p>
          <a:p>
            <a:r>
              <a:rPr lang="tr-TR" dirty="0"/>
              <a:t>ABD’de:</a:t>
            </a:r>
          </a:p>
          <a:p>
            <a:r>
              <a:rPr lang="tr-TR" dirty="0">
                <a:solidFill>
                  <a:srgbClr val="FF0000"/>
                </a:solidFill>
              </a:rPr>
              <a:t>camın %20’si, </a:t>
            </a:r>
          </a:p>
          <a:p>
            <a:r>
              <a:rPr lang="tr-TR" dirty="0">
                <a:solidFill>
                  <a:srgbClr val="FF0000"/>
                </a:solidFill>
              </a:rPr>
              <a:t>kağıt ürünlerinin %30’u ve </a:t>
            </a:r>
          </a:p>
          <a:p>
            <a:r>
              <a:rPr lang="tr-TR" dirty="0">
                <a:solidFill>
                  <a:srgbClr val="FF0000"/>
                </a:solidFill>
              </a:rPr>
              <a:t>alüminyum kutuların %61’i </a:t>
            </a:r>
            <a:r>
              <a:rPr lang="tr-TR" dirty="0"/>
              <a:t>geri</a:t>
            </a:r>
          </a:p>
          <a:p>
            <a:r>
              <a:rPr lang="tr-TR" dirty="0"/>
              <a:t>dönüştürülürken,</a:t>
            </a:r>
          </a:p>
          <a:p>
            <a:r>
              <a:rPr lang="tr-TR" dirty="0"/>
              <a:t> </a:t>
            </a:r>
            <a:r>
              <a:rPr lang="tr-TR" dirty="0">
                <a:solidFill>
                  <a:srgbClr val="7030A0"/>
                </a:solidFill>
              </a:rPr>
              <a:t>10 milyon araba ve kamyonun her yıl %95’i geri dönüşüme girmekte </a:t>
            </a:r>
          </a:p>
          <a:p>
            <a:r>
              <a:rPr lang="tr-TR" dirty="0"/>
              <a:t>ve bu araçların %75’i yeniden kullanım için geri kazandırılabilmektedir (</a:t>
            </a:r>
            <a:r>
              <a:rPr lang="tr-TR" sz="1400" dirty="0" err="1"/>
              <a:t>Gungor</a:t>
            </a:r>
            <a:r>
              <a:rPr lang="tr-TR" sz="1400" dirty="0"/>
              <a:t> ve </a:t>
            </a:r>
            <a:r>
              <a:rPr lang="tr-TR" sz="1400" dirty="0" err="1"/>
              <a:t>Gupta</a:t>
            </a:r>
            <a:r>
              <a:rPr lang="tr-TR" sz="1400" dirty="0"/>
              <a:t>, 1998</a:t>
            </a:r>
            <a:r>
              <a:rPr lang="tr-TR" dirty="0"/>
              <a:t>). </a:t>
            </a:r>
          </a:p>
        </p:txBody>
      </p:sp>
      <p:sp>
        <p:nvSpPr>
          <p:cNvPr id="2" name="Veri Yer Tutucusu 1"/>
          <p:cNvSpPr>
            <a:spLocks noGrp="1"/>
          </p:cNvSpPr>
          <p:nvPr>
            <p:ph type="dt" sz="half" idx="10"/>
          </p:nvPr>
        </p:nvSpPr>
        <p:spPr/>
        <p:txBody>
          <a:bodyPr/>
          <a:lstStyle/>
          <a:p>
            <a:fld id="{E0AE23BA-C5C6-4533-B774-94D4BB3B9311}"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12</a:t>
            </a:fld>
            <a:endParaRPr lang="tr-TR"/>
          </a:p>
        </p:txBody>
      </p:sp>
    </p:spTree>
    <p:extLst>
      <p:ext uri="{BB962C8B-B14F-4D97-AF65-F5344CB8AC3E}">
        <p14:creationId xmlns:p14="http://schemas.microsoft.com/office/powerpoint/2010/main" val="88966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435280" cy="6048672"/>
          </a:xfrm>
        </p:spPr>
        <p:txBody>
          <a:bodyPr>
            <a:normAutofit/>
          </a:bodyPr>
          <a:lstStyle/>
          <a:p>
            <a:r>
              <a:rPr lang="tr-TR" dirty="0"/>
              <a:t>İşletmeler, </a:t>
            </a:r>
            <a:r>
              <a:rPr lang="tr-TR" dirty="0">
                <a:solidFill>
                  <a:srgbClr val="7030A0"/>
                </a:solidFill>
              </a:rPr>
              <a:t>değişen koşullar sebebi ile tersine lojistik stratejileri geliştirmekte </a:t>
            </a:r>
            <a:r>
              <a:rPr lang="tr-TR" dirty="0"/>
              <a:t>ve uzun dönemli planlarını buna göre yapmaktadırlar.</a:t>
            </a:r>
          </a:p>
          <a:p>
            <a:r>
              <a:rPr lang="tr-TR" dirty="0"/>
              <a:t> Örneğin, BMW’nin stratejik amacı, 21. </a:t>
            </a:r>
            <a:r>
              <a:rPr lang="tr-TR" dirty="0" err="1"/>
              <a:t>yy.’da</a:t>
            </a:r>
            <a:r>
              <a:rPr lang="tr-TR" dirty="0"/>
              <a:t> tamamıyla geri kazanılabilir otomobiller tasarlamaktır</a:t>
            </a:r>
          </a:p>
          <a:p>
            <a:r>
              <a:rPr lang="tr-TR" sz="2000" dirty="0"/>
              <a:t>(</a:t>
            </a:r>
            <a:r>
              <a:rPr lang="tr-TR" sz="2000" dirty="0" err="1"/>
              <a:t>Dowlatshahi</a:t>
            </a:r>
            <a:r>
              <a:rPr lang="tr-TR" sz="2000" dirty="0"/>
              <a:t>, 2000). </a:t>
            </a:r>
          </a:p>
        </p:txBody>
      </p:sp>
      <p:sp>
        <p:nvSpPr>
          <p:cNvPr id="2" name="Veri Yer Tutucusu 1"/>
          <p:cNvSpPr>
            <a:spLocks noGrp="1"/>
          </p:cNvSpPr>
          <p:nvPr>
            <p:ph type="dt" sz="half" idx="10"/>
          </p:nvPr>
        </p:nvSpPr>
        <p:spPr/>
        <p:txBody>
          <a:bodyPr/>
          <a:lstStyle/>
          <a:p>
            <a:fld id="{3EF921B6-79C5-4366-90CF-CC2E0C10F3D7}"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13</a:t>
            </a:fld>
            <a:endParaRPr lang="tr-TR"/>
          </a:p>
        </p:txBody>
      </p:sp>
    </p:spTree>
    <p:extLst>
      <p:ext uri="{BB962C8B-B14F-4D97-AF65-F5344CB8AC3E}">
        <p14:creationId xmlns:p14="http://schemas.microsoft.com/office/powerpoint/2010/main" val="170674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264696"/>
          </a:xfrm>
        </p:spPr>
        <p:txBody>
          <a:bodyPr>
            <a:normAutofit fontScale="92500" lnSpcReduction="10000"/>
          </a:bodyPr>
          <a:lstStyle/>
          <a:p>
            <a:r>
              <a:rPr lang="tr-TR" dirty="0"/>
              <a:t>Tersine lojistik,</a:t>
            </a:r>
          </a:p>
          <a:p>
            <a:r>
              <a:rPr lang="tr-TR" dirty="0"/>
              <a:t> otomotiv endüstrisi dışında, </a:t>
            </a:r>
          </a:p>
          <a:p>
            <a:r>
              <a:rPr lang="tr-TR" dirty="0"/>
              <a:t>çelik, </a:t>
            </a:r>
          </a:p>
          <a:p>
            <a:r>
              <a:rPr lang="tr-TR" dirty="0"/>
              <a:t>elektronik, </a:t>
            </a:r>
          </a:p>
          <a:p>
            <a:r>
              <a:rPr lang="tr-TR" dirty="0"/>
              <a:t>bilgisayar, </a:t>
            </a:r>
          </a:p>
          <a:p>
            <a:r>
              <a:rPr lang="tr-TR" dirty="0"/>
              <a:t>kimya, </a:t>
            </a:r>
          </a:p>
          <a:p>
            <a:r>
              <a:rPr lang="tr-TR" dirty="0"/>
              <a:t>ilaç, </a:t>
            </a:r>
          </a:p>
          <a:p>
            <a:r>
              <a:rPr lang="tr-TR" dirty="0"/>
              <a:t>tıbbi araçları da içeren birçok endüstride kullanılmaktadır.</a:t>
            </a:r>
          </a:p>
          <a:p>
            <a:r>
              <a:rPr lang="tr-TR" dirty="0"/>
              <a:t>Tersine lojistik uygulayan büyük firmalar arasında BMW, </a:t>
            </a:r>
            <a:r>
              <a:rPr lang="tr-TR" dirty="0" err="1"/>
              <a:t>Delphi</a:t>
            </a:r>
            <a:r>
              <a:rPr lang="tr-TR" dirty="0"/>
              <a:t>, DuPont, General </a:t>
            </a:r>
            <a:r>
              <a:rPr lang="tr-TR" dirty="0" err="1"/>
              <a:t>Motors</a:t>
            </a:r>
            <a:r>
              <a:rPr lang="tr-TR" dirty="0"/>
              <a:t>, HP sayılabilir (</a:t>
            </a:r>
            <a:r>
              <a:rPr lang="tr-TR" dirty="0" err="1"/>
              <a:t>a.g.e</a:t>
            </a:r>
            <a:r>
              <a:rPr lang="tr-TR" dirty="0"/>
              <a:t>.).</a:t>
            </a:r>
          </a:p>
        </p:txBody>
      </p:sp>
      <p:sp>
        <p:nvSpPr>
          <p:cNvPr id="2" name="Veri Yer Tutucusu 1"/>
          <p:cNvSpPr>
            <a:spLocks noGrp="1"/>
          </p:cNvSpPr>
          <p:nvPr>
            <p:ph type="dt" sz="half" idx="10"/>
          </p:nvPr>
        </p:nvSpPr>
        <p:spPr/>
        <p:txBody>
          <a:bodyPr/>
          <a:lstStyle/>
          <a:p>
            <a:fld id="{A8CD8BAD-6ABF-482B-9D9C-B1F84363B4B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14</a:t>
            </a:fld>
            <a:endParaRPr lang="tr-TR"/>
          </a:p>
        </p:txBody>
      </p:sp>
    </p:spTree>
    <p:extLst>
      <p:ext uri="{BB962C8B-B14F-4D97-AF65-F5344CB8AC3E}">
        <p14:creationId xmlns:p14="http://schemas.microsoft.com/office/powerpoint/2010/main" val="177512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Tersine Lojistik Aktiviteleri</a:t>
            </a:r>
            <a:br>
              <a:rPr lang="tr-TR" dirty="0"/>
            </a:br>
            <a:endParaRPr lang="tr-TR" dirty="0"/>
          </a:p>
        </p:txBody>
      </p:sp>
      <p:sp>
        <p:nvSpPr>
          <p:cNvPr id="3" name="İçerik Yer Tutucusu 2"/>
          <p:cNvSpPr>
            <a:spLocks noGrp="1"/>
          </p:cNvSpPr>
          <p:nvPr>
            <p:ph idx="1"/>
          </p:nvPr>
        </p:nvSpPr>
        <p:spPr>
          <a:xfrm>
            <a:off x="251520" y="1417638"/>
            <a:ext cx="8472755" cy="4953149"/>
          </a:xfrm>
        </p:spPr>
        <p:txBody>
          <a:bodyPr>
            <a:normAutofit/>
          </a:bodyPr>
          <a:lstStyle/>
          <a:p>
            <a:r>
              <a:rPr lang="tr-TR" dirty="0"/>
              <a:t>Tersine lojistikte ürün geri kazanım aktiviteleri Şekil 1’de süreçler bazında gösterilmektedir. </a:t>
            </a:r>
            <a:r>
              <a:rPr lang="tr-TR" b="1" dirty="0"/>
              <a:t>Geri kazanım opsiyonların tümü</a:t>
            </a:r>
            <a:r>
              <a:rPr lang="tr-TR" dirty="0"/>
              <a:t>, </a:t>
            </a:r>
            <a:r>
              <a:rPr lang="tr-TR" dirty="0">
                <a:solidFill>
                  <a:srgbClr val="0070C0"/>
                </a:solidFill>
              </a:rPr>
              <a:t>ürünlerin toplanması, yeniden işlenmesi ve yeniden dağıtılması </a:t>
            </a:r>
            <a:r>
              <a:rPr lang="tr-TR" dirty="0"/>
              <a:t>aşamalarını içerir.</a:t>
            </a:r>
          </a:p>
          <a:p>
            <a:r>
              <a:rPr lang="tr-TR" dirty="0"/>
              <a:t> </a:t>
            </a:r>
            <a:r>
              <a:rPr lang="tr-TR" dirty="0">
                <a:solidFill>
                  <a:srgbClr val="00B050"/>
                </a:solidFill>
              </a:rPr>
              <a:t>Asıl farklılık yeniden işleme aşamasında kendini gösterir.</a:t>
            </a:r>
          </a:p>
          <a:p>
            <a:r>
              <a:rPr lang="tr-TR" dirty="0"/>
              <a:t> </a:t>
            </a:r>
            <a:r>
              <a:rPr lang="tr-TR" dirty="0">
                <a:solidFill>
                  <a:srgbClr val="FF0000"/>
                </a:solidFill>
              </a:rPr>
              <a:t>Buna göre ürün geri kazanım süreçleri aşağıdaki gibi sıralanabilir </a:t>
            </a:r>
            <a:r>
              <a:rPr lang="tr-TR" sz="2000" dirty="0">
                <a:solidFill>
                  <a:srgbClr val="FF0000"/>
                </a:solidFill>
              </a:rPr>
              <a:t>(</a:t>
            </a:r>
            <a:r>
              <a:rPr lang="tr-TR" sz="2000" dirty="0" err="1">
                <a:solidFill>
                  <a:srgbClr val="FF0000"/>
                </a:solidFill>
              </a:rPr>
              <a:t>Thierry</a:t>
            </a:r>
            <a:r>
              <a:rPr lang="tr-TR" sz="2000" dirty="0">
                <a:solidFill>
                  <a:srgbClr val="FF0000"/>
                </a:solidFill>
              </a:rPr>
              <a:t> vd., 1995):</a:t>
            </a:r>
            <a:endParaRPr lang="tr-TR" dirty="0">
              <a:solidFill>
                <a:srgbClr val="FF0000"/>
              </a:solidFill>
            </a:endParaRPr>
          </a:p>
        </p:txBody>
      </p:sp>
      <p:sp>
        <p:nvSpPr>
          <p:cNvPr id="4" name="Veri Yer Tutucusu 3"/>
          <p:cNvSpPr>
            <a:spLocks noGrp="1"/>
          </p:cNvSpPr>
          <p:nvPr>
            <p:ph type="dt" sz="half" idx="10"/>
          </p:nvPr>
        </p:nvSpPr>
        <p:spPr/>
        <p:txBody>
          <a:bodyPr/>
          <a:lstStyle/>
          <a:p>
            <a:fld id="{F8514766-9AE9-4334-8597-2599D505444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15</a:t>
            </a:fld>
            <a:endParaRPr lang="tr-TR"/>
          </a:p>
        </p:txBody>
      </p:sp>
    </p:spTree>
    <p:extLst>
      <p:ext uri="{BB962C8B-B14F-4D97-AF65-F5344CB8AC3E}">
        <p14:creationId xmlns:p14="http://schemas.microsoft.com/office/powerpoint/2010/main" val="95054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164877"/>
            <a:ext cx="8811134" cy="6196161"/>
          </a:xfrm>
          <a:prstGeom prst="rect">
            <a:avLst/>
          </a:prstGeom>
        </p:spPr>
      </p:pic>
      <p:sp>
        <p:nvSpPr>
          <p:cNvPr id="2" name="Veri Yer Tutucusu 1"/>
          <p:cNvSpPr>
            <a:spLocks noGrp="1"/>
          </p:cNvSpPr>
          <p:nvPr>
            <p:ph type="dt" sz="half" idx="10"/>
          </p:nvPr>
        </p:nvSpPr>
        <p:spPr/>
        <p:txBody>
          <a:bodyPr/>
          <a:lstStyle/>
          <a:p>
            <a:fld id="{1EA5A361-D5C9-4C79-A9C4-E26ABFBBFF91}"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16</a:t>
            </a:fld>
            <a:endParaRPr lang="tr-TR"/>
          </a:p>
        </p:txBody>
      </p:sp>
    </p:spTree>
    <p:extLst>
      <p:ext uri="{BB962C8B-B14F-4D97-AF65-F5344CB8AC3E}">
        <p14:creationId xmlns:p14="http://schemas.microsoft.com/office/powerpoint/2010/main" val="275076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5428" y="764704"/>
            <a:ext cx="8518732" cy="5184576"/>
          </a:xfrm>
          <a:prstGeom prst="rect">
            <a:avLst/>
          </a:prstGeom>
        </p:spPr>
      </p:pic>
      <p:sp>
        <p:nvSpPr>
          <p:cNvPr id="3" name="Veri Yer Tutucusu 2"/>
          <p:cNvSpPr>
            <a:spLocks noGrp="1"/>
          </p:cNvSpPr>
          <p:nvPr>
            <p:ph type="dt" sz="half" idx="10"/>
          </p:nvPr>
        </p:nvSpPr>
        <p:spPr/>
        <p:txBody>
          <a:bodyPr/>
          <a:lstStyle/>
          <a:p>
            <a:fld id="{E792F691-909C-431C-A733-DAB0647B4947}"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17</a:t>
            </a:fld>
            <a:endParaRPr lang="tr-TR"/>
          </a:p>
        </p:txBody>
      </p:sp>
    </p:spTree>
    <p:extLst>
      <p:ext uri="{BB962C8B-B14F-4D97-AF65-F5344CB8AC3E}">
        <p14:creationId xmlns:p14="http://schemas.microsoft.com/office/powerpoint/2010/main" val="123479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Şekil 1. Ürün Geri Alım Opsiyonları (</a:t>
            </a:r>
            <a:r>
              <a:rPr lang="tr-TR" sz="1800" dirty="0" err="1"/>
              <a:t>Thierry</a:t>
            </a:r>
            <a:r>
              <a:rPr lang="tr-TR" sz="1800" dirty="0"/>
              <a:t> vd., 1995)</a:t>
            </a:r>
            <a:endParaRPr lang="tr-TR" dirty="0"/>
          </a:p>
        </p:txBody>
      </p:sp>
      <p:sp>
        <p:nvSpPr>
          <p:cNvPr id="2" name="Veri Yer Tutucusu 1"/>
          <p:cNvSpPr>
            <a:spLocks noGrp="1"/>
          </p:cNvSpPr>
          <p:nvPr>
            <p:ph type="dt" sz="half" idx="10"/>
          </p:nvPr>
        </p:nvSpPr>
        <p:spPr/>
        <p:txBody>
          <a:bodyPr/>
          <a:lstStyle/>
          <a:p>
            <a:fld id="{9A109D67-5529-4375-931E-09190EFD186C}"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18</a:t>
            </a:fld>
            <a:endParaRPr lang="tr-TR"/>
          </a:p>
        </p:txBody>
      </p:sp>
    </p:spTree>
    <p:extLst>
      <p:ext uri="{BB962C8B-B14F-4D97-AF65-F5344CB8AC3E}">
        <p14:creationId xmlns:p14="http://schemas.microsoft.com/office/powerpoint/2010/main" val="123630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784976" cy="5577483"/>
          </a:xfrm>
        </p:spPr>
        <p:txBody>
          <a:bodyPr>
            <a:normAutofit/>
          </a:bodyPr>
          <a:lstStyle/>
          <a:p>
            <a:r>
              <a:rPr lang="tr-TR" b="1" dirty="0">
                <a:solidFill>
                  <a:srgbClr val="FF0000"/>
                </a:solidFill>
              </a:rPr>
              <a:t>Tamir:</a:t>
            </a:r>
            <a:r>
              <a:rPr lang="tr-TR" dirty="0"/>
              <a:t> </a:t>
            </a:r>
          </a:p>
          <a:p>
            <a:pPr marL="0" indent="0"/>
            <a:r>
              <a:rPr lang="tr-TR" b="1" dirty="0">
                <a:solidFill>
                  <a:srgbClr val="0070C0"/>
                </a:solidFill>
              </a:rPr>
              <a:t>Tamiratın amacı</a:t>
            </a:r>
            <a:r>
              <a:rPr lang="tr-TR" dirty="0"/>
              <a:t>, </a:t>
            </a:r>
            <a:r>
              <a:rPr lang="tr-TR" dirty="0">
                <a:solidFill>
                  <a:srgbClr val="00B050"/>
                </a:solidFill>
              </a:rPr>
              <a:t>geri dönmüş kullanılmış ürünü </a:t>
            </a:r>
            <a:r>
              <a:rPr lang="tr-TR" dirty="0">
                <a:solidFill>
                  <a:srgbClr val="00B050"/>
                </a:solidFill>
                <a:highlight>
                  <a:srgbClr val="FFFF00"/>
                </a:highlight>
              </a:rPr>
              <a:t>yeniden çalışır veya kullanılabilir hale getirmektir</a:t>
            </a:r>
            <a:r>
              <a:rPr lang="tr-TR" dirty="0"/>
              <a:t>. </a:t>
            </a:r>
          </a:p>
          <a:p>
            <a:pPr marL="0" indent="0"/>
            <a:endParaRPr lang="tr-TR" dirty="0"/>
          </a:p>
          <a:p>
            <a:pPr marL="0" indent="0"/>
            <a:r>
              <a:rPr lang="tr-TR" i="1" dirty="0"/>
              <a:t>Tamir edilmiş ürünün kalitesi genellikle yeni ürün</a:t>
            </a:r>
          </a:p>
          <a:p>
            <a:pPr marL="0" indent="0">
              <a:buNone/>
            </a:pPr>
            <a:r>
              <a:rPr lang="tr-TR" i="1" dirty="0">
                <a:highlight>
                  <a:srgbClr val="FFFF00"/>
                </a:highlight>
              </a:rPr>
              <a:t>kalitesine göre biraz daha düşüktür</a:t>
            </a:r>
            <a:r>
              <a:rPr lang="tr-TR" dirty="0"/>
              <a:t>.</a:t>
            </a:r>
          </a:p>
          <a:p>
            <a:pPr marL="0" indent="0">
              <a:buNone/>
            </a:pPr>
            <a:endParaRPr lang="tr-TR" dirty="0"/>
          </a:p>
          <a:p>
            <a:pPr marL="0" indent="0">
              <a:buNone/>
            </a:pPr>
            <a:r>
              <a:rPr lang="tr-TR" dirty="0"/>
              <a:t>Tamirat genellikle oldukça sınırlı düzeyde </a:t>
            </a:r>
            <a:r>
              <a:rPr lang="tr-TR" dirty="0" err="1"/>
              <a:t>demontaj</a:t>
            </a:r>
            <a:r>
              <a:rPr lang="tr-TR" dirty="0"/>
              <a:t> ve montaj gerektirir.</a:t>
            </a:r>
          </a:p>
        </p:txBody>
      </p:sp>
      <p:sp>
        <p:nvSpPr>
          <p:cNvPr id="2" name="Veri Yer Tutucusu 1"/>
          <p:cNvSpPr>
            <a:spLocks noGrp="1"/>
          </p:cNvSpPr>
          <p:nvPr>
            <p:ph type="dt" sz="half" idx="10"/>
          </p:nvPr>
        </p:nvSpPr>
        <p:spPr/>
        <p:txBody>
          <a:bodyPr/>
          <a:lstStyle/>
          <a:p>
            <a:fld id="{B4845EAA-0038-4B12-95B8-91CE903D599D}"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19</a:t>
            </a:fld>
            <a:endParaRPr lang="tr-TR"/>
          </a:p>
        </p:txBody>
      </p:sp>
    </p:spTree>
    <p:extLst>
      <p:ext uri="{BB962C8B-B14F-4D97-AF65-F5344CB8AC3E}">
        <p14:creationId xmlns:p14="http://schemas.microsoft.com/office/powerpoint/2010/main" val="185645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4800" dirty="0">
                <a:solidFill>
                  <a:srgbClr val="FF0000"/>
                </a:solidFill>
              </a:rPr>
              <a:t>ÖĞR. GÖR. ORHAN ŞENSES</a:t>
            </a:r>
          </a:p>
          <a:p>
            <a:r>
              <a:rPr lang="tr-TR" sz="4800">
                <a:solidFill>
                  <a:srgbClr val="FF0000"/>
                </a:solidFill>
              </a:rPr>
              <a:t>osenses@trabzon.edu.tr</a:t>
            </a:r>
            <a:endParaRPr lang="tr-TR" sz="4800" dirty="0">
              <a:solidFill>
                <a:srgbClr val="FF0000"/>
              </a:solidFill>
            </a:endParaRPr>
          </a:p>
        </p:txBody>
      </p:sp>
      <p:sp>
        <p:nvSpPr>
          <p:cNvPr id="4" name="Veri Yer Tutucusu 3"/>
          <p:cNvSpPr>
            <a:spLocks noGrp="1"/>
          </p:cNvSpPr>
          <p:nvPr>
            <p:ph type="dt" sz="half" idx="10"/>
          </p:nvPr>
        </p:nvSpPr>
        <p:spPr/>
        <p:txBody>
          <a:bodyPr/>
          <a:lstStyle/>
          <a:p>
            <a:fld id="{98CEDE3F-0131-4A9A-A239-C79EED0F61D7}" type="datetime1">
              <a:rPr lang="tr-TR" smtClean="0">
                <a:solidFill>
                  <a:prstClr val="black">
                    <a:tint val="75000"/>
                  </a:prstClr>
                </a:solidFill>
              </a:rPr>
              <a:t>30.12.2023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C523FEBB-4577-44E9-B2CF-F440606F5670}"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126295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363272" cy="5721499"/>
          </a:xfrm>
        </p:spPr>
        <p:txBody>
          <a:bodyPr>
            <a:normAutofit/>
          </a:bodyPr>
          <a:lstStyle/>
          <a:p>
            <a:r>
              <a:rPr lang="tr-TR" sz="3800" b="1" dirty="0">
                <a:solidFill>
                  <a:srgbClr val="FF0000"/>
                </a:solidFill>
              </a:rPr>
              <a:t>Ürün yenileştirme:</a:t>
            </a:r>
          </a:p>
          <a:p>
            <a:r>
              <a:rPr lang="tr-TR" sz="3800" b="1" dirty="0">
                <a:solidFill>
                  <a:srgbClr val="FF0000"/>
                </a:solidFill>
              </a:rPr>
              <a:t> </a:t>
            </a:r>
            <a:r>
              <a:rPr lang="tr-TR" dirty="0"/>
              <a:t>Ürün yenileştirmenin amacı, </a:t>
            </a:r>
            <a:r>
              <a:rPr lang="tr-TR" u="sng" dirty="0">
                <a:solidFill>
                  <a:srgbClr val="00B050"/>
                </a:solidFill>
              </a:rPr>
              <a:t>kullanılmış ürünü, </a:t>
            </a:r>
            <a:r>
              <a:rPr lang="tr-TR" u="sng" dirty="0">
                <a:solidFill>
                  <a:srgbClr val="00B050"/>
                </a:solidFill>
                <a:highlight>
                  <a:srgbClr val="FFFF00"/>
                </a:highlight>
              </a:rPr>
              <a:t>belirlenmiş kalite düzeyine getirebilmektir</a:t>
            </a:r>
            <a:r>
              <a:rPr lang="tr-TR" u="sng" dirty="0">
                <a:solidFill>
                  <a:srgbClr val="00B050"/>
                </a:solidFill>
              </a:rPr>
              <a:t>.</a:t>
            </a:r>
          </a:p>
          <a:p>
            <a:endParaRPr lang="tr-TR" dirty="0"/>
          </a:p>
          <a:p>
            <a:r>
              <a:rPr lang="tr-TR" dirty="0"/>
              <a:t> Kullanılmış ürün demontaj ile modüllerine ayrıldıktan sonra kritik modüller kontrol edilir ve </a:t>
            </a:r>
            <a:r>
              <a:rPr lang="tr-TR" dirty="0">
                <a:highlight>
                  <a:srgbClr val="FFFF00"/>
                </a:highlight>
              </a:rPr>
              <a:t>gerekiyorsa değiştirilir</a:t>
            </a:r>
            <a:r>
              <a:rPr lang="tr-TR" dirty="0"/>
              <a:t>. </a:t>
            </a:r>
          </a:p>
          <a:p>
            <a:r>
              <a:rPr lang="tr-TR" dirty="0"/>
              <a:t>Uygun modüller yenilenmiş ürüne monte edilir.</a:t>
            </a:r>
          </a:p>
        </p:txBody>
      </p:sp>
      <p:sp>
        <p:nvSpPr>
          <p:cNvPr id="2" name="Veri Yer Tutucusu 1"/>
          <p:cNvSpPr>
            <a:spLocks noGrp="1"/>
          </p:cNvSpPr>
          <p:nvPr>
            <p:ph type="dt" sz="half" idx="10"/>
          </p:nvPr>
        </p:nvSpPr>
        <p:spPr/>
        <p:txBody>
          <a:bodyPr/>
          <a:lstStyle/>
          <a:p>
            <a:fld id="{050C9A05-D51E-4065-8D92-D4D03CAA7CB7}"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20</a:t>
            </a:fld>
            <a:endParaRPr lang="tr-TR"/>
          </a:p>
        </p:txBody>
      </p:sp>
    </p:spTree>
    <p:extLst>
      <p:ext uri="{BB962C8B-B14F-4D97-AF65-F5344CB8AC3E}">
        <p14:creationId xmlns:p14="http://schemas.microsoft.com/office/powerpoint/2010/main" val="230557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712968" cy="5976664"/>
          </a:xfrm>
        </p:spPr>
        <p:txBody>
          <a:bodyPr>
            <a:normAutofit/>
          </a:bodyPr>
          <a:lstStyle/>
          <a:p>
            <a:r>
              <a:rPr lang="tr-TR" sz="3800" b="1" dirty="0">
                <a:solidFill>
                  <a:srgbClr val="FF0000"/>
                </a:solidFill>
              </a:rPr>
              <a:t>Yeniden üretim:</a:t>
            </a:r>
          </a:p>
          <a:p>
            <a:r>
              <a:rPr lang="tr-TR" sz="3800" b="1" dirty="0">
                <a:solidFill>
                  <a:srgbClr val="FF0000"/>
                </a:solidFill>
              </a:rPr>
              <a:t> </a:t>
            </a:r>
            <a:r>
              <a:rPr lang="tr-TR" dirty="0">
                <a:solidFill>
                  <a:srgbClr val="00B0F0"/>
                </a:solidFill>
              </a:rPr>
              <a:t>Yeniden üretimin amacı</a:t>
            </a:r>
            <a:r>
              <a:rPr lang="tr-TR" dirty="0"/>
              <a:t>, </a:t>
            </a:r>
            <a:r>
              <a:rPr lang="tr-TR" u="sng" dirty="0">
                <a:solidFill>
                  <a:srgbClr val="FF0000"/>
                </a:solidFill>
                <a:highlight>
                  <a:srgbClr val="FFFF00"/>
                </a:highlight>
              </a:rPr>
              <a:t>kullanılmış ürünü yeni ürüne uygulanan kalite standartlarına uygun hale getirmektir. </a:t>
            </a:r>
          </a:p>
          <a:p>
            <a:r>
              <a:rPr lang="tr-TR" dirty="0"/>
              <a:t> </a:t>
            </a:r>
            <a:r>
              <a:rPr lang="tr-TR" dirty="0">
                <a:solidFill>
                  <a:srgbClr val="00B050"/>
                </a:solidFill>
              </a:rPr>
              <a:t>Kullanılmış ürün tamamıyla demonte edilir, tüm modüller ve parçalar kontrolden geçirilir.</a:t>
            </a:r>
          </a:p>
          <a:p>
            <a:r>
              <a:rPr lang="tr-TR" dirty="0">
                <a:solidFill>
                  <a:srgbClr val="00B050"/>
                </a:solidFill>
              </a:rPr>
              <a:t> </a:t>
            </a:r>
            <a:r>
              <a:rPr lang="tr-TR" dirty="0">
                <a:solidFill>
                  <a:srgbClr val="00B050"/>
                </a:solidFill>
                <a:highlight>
                  <a:srgbClr val="FFFF00"/>
                </a:highlight>
              </a:rPr>
              <a:t>Aşınmış, eskimiş veya teknolojik olarak modası geçmiş parça ve modüller yenisi ile değiştirilir</a:t>
            </a:r>
            <a:r>
              <a:rPr lang="tr-TR" dirty="0">
                <a:solidFill>
                  <a:srgbClr val="00B050"/>
                </a:solidFill>
              </a:rPr>
              <a:t>.</a:t>
            </a:r>
          </a:p>
          <a:p>
            <a:r>
              <a:rPr lang="tr-TR" dirty="0"/>
              <a:t> </a:t>
            </a:r>
          </a:p>
        </p:txBody>
      </p:sp>
      <p:sp>
        <p:nvSpPr>
          <p:cNvPr id="2" name="Veri Yer Tutucusu 1"/>
          <p:cNvSpPr>
            <a:spLocks noGrp="1"/>
          </p:cNvSpPr>
          <p:nvPr>
            <p:ph type="dt" sz="half" idx="10"/>
          </p:nvPr>
        </p:nvSpPr>
        <p:spPr/>
        <p:txBody>
          <a:bodyPr/>
          <a:lstStyle/>
          <a:p>
            <a:fld id="{311909F2-F59E-495E-8322-B253F6F09A0B}"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21</a:t>
            </a:fld>
            <a:endParaRPr lang="tr-TR"/>
          </a:p>
        </p:txBody>
      </p:sp>
    </p:spTree>
    <p:extLst>
      <p:ext uri="{BB962C8B-B14F-4D97-AF65-F5344CB8AC3E}">
        <p14:creationId xmlns:p14="http://schemas.microsoft.com/office/powerpoint/2010/main" val="112437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640960" cy="6048672"/>
          </a:xfrm>
        </p:spPr>
        <p:txBody>
          <a:bodyPr>
            <a:normAutofit/>
          </a:bodyPr>
          <a:lstStyle/>
          <a:p>
            <a:r>
              <a:rPr lang="tr-TR" sz="3500" b="1" dirty="0">
                <a:solidFill>
                  <a:srgbClr val="FF0000"/>
                </a:solidFill>
              </a:rPr>
              <a:t>Ürün </a:t>
            </a:r>
            <a:r>
              <a:rPr lang="tr-TR" sz="3500" b="1" dirty="0" err="1">
                <a:solidFill>
                  <a:srgbClr val="FF0000"/>
                </a:solidFill>
              </a:rPr>
              <a:t>yamyamlaştırma</a:t>
            </a:r>
            <a:r>
              <a:rPr lang="tr-TR" dirty="0"/>
              <a:t>:</a:t>
            </a:r>
          </a:p>
          <a:p>
            <a:r>
              <a:rPr lang="tr-TR" dirty="0"/>
              <a:t> Yukarıda bahsedilen </a:t>
            </a:r>
            <a:r>
              <a:rPr lang="tr-TR" dirty="0">
                <a:solidFill>
                  <a:srgbClr val="00B050"/>
                </a:solidFill>
              </a:rPr>
              <a:t>üç tip geri alım </a:t>
            </a:r>
            <a:r>
              <a:rPr lang="tr-TR" dirty="0"/>
              <a:t>opsiyonunda kullanılmış </a:t>
            </a:r>
            <a:r>
              <a:rPr lang="tr-TR" dirty="0">
                <a:solidFill>
                  <a:srgbClr val="00B050"/>
                </a:solidFill>
              </a:rPr>
              <a:t>ürünün büyük bir kısmı yeniden kullanılmaktadır. </a:t>
            </a:r>
          </a:p>
          <a:p>
            <a:r>
              <a:rPr lang="tr-TR" b="1" dirty="0" err="1">
                <a:solidFill>
                  <a:srgbClr val="00B0F0"/>
                </a:solidFill>
              </a:rPr>
              <a:t>Yamyamlaştırma</a:t>
            </a:r>
            <a:r>
              <a:rPr lang="tr-TR" b="1" dirty="0">
                <a:solidFill>
                  <a:srgbClr val="00B0F0"/>
                </a:solidFill>
              </a:rPr>
              <a:t> da ise </a:t>
            </a:r>
            <a:r>
              <a:rPr lang="tr-TR" dirty="0">
                <a:highlight>
                  <a:srgbClr val="FFFF00"/>
                </a:highlight>
              </a:rPr>
              <a:t>ürünün </a:t>
            </a:r>
            <a:r>
              <a:rPr lang="tr-TR" dirty="0">
                <a:solidFill>
                  <a:srgbClr val="7030A0"/>
                </a:solidFill>
                <a:highlight>
                  <a:srgbClr val="FFFF00"/>
                </a:highlight>
              </a:rPr>
              <a:t>sadece ufak bir kısmı yeniden kullanılır.</a:t>
            </a:r>
          </a:p>
          <a:p>
            <a:r>
              <a:rPr lang="tr-TR" dirty="0"/>
              <a:t> Amaç, kullanılmış ürün veya bileşenden, kullanılabilir sınırlı bir dizi parçanın geri alınmasıdır. Bu parçalar başka ürün veya bileşenlerin tamir, yenilenme veya yeniden üretimde yeniden kullanılır.</a:t>
            </a:r>
          </a:p>
        </p:txBody>
      </p:sp>
      <p:sp>
        <p:nvSpPr>
          <p:cNvPr id="2" name="Veri Yer Tutucusu 1"/>
          <p:cNvSpPr>
            <a:spLocks noGrp="1"/>
          </p:cNvSpPr>
          <p:nvPr>
            <p:ph type="dt" sz="half" idx="10"/>
          </p:nvPr>
        </p:nvSpPr>
        <p:spPr/>
        <p:txBody>
          <a:bodyPr/>
          <a:lstStyle/>
          <a:p>
            <a:fld id="{D3E6AFB8-2521-4CB9-9EE0-0DE024D7C0D6}"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22</a:t>
            </a:fld>
            <a:endParaRPr lang="tr-TR"/>
          </a:p>
        </p:txBody>
      </p:sp>
    </p:spTree>
    <p:extLst>
      <p:ext uri="{BB962C8B-B14F-4D97-AF65-F5344CB8AC3E}">
        <p14:creationId xmlns:p14="http://schemas.microsoft.com/office/powerpoint/2010/main" val="198107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712968" cy="6120680"/>
          </a:xfrm>
        </p:spPr>
        <p:txBody>
          <a:bodyPr>
            <a:normAutofit/>
          </a:bodyPr>
          <a:lstStyle/>
          <a:p>
            <a:r>
              <a:rPr lang="tr-TR" sz="3800" b="1" dirty="0">
                <a:solidFill>
                  <a:srgbClr val="FF0000"/>
                </a:solidFill>
              </a:rPr>
              <a:t>Geri dönüşüm:</a:t>
            </a:r>
          </a:p>
          <a:p>
            <a:r>
              <a:rPr lang="tr-TR" sz="3800" b="1" dirty="0">
                <a:solidFill>
                  <a:srgbClr val="FF0000"/>
                </a:solidFill>
              </a:rPr>
              <a:t> </a:t>
            </a:r>
            <a:r>
              <a:rPr lang="tr-TR" dirty="0">
                <a:solidFill>
                  <a:srgbClr val="00B0F0"/>
                </a:solidFill>
              </a:rPr>
              <a:t>Yukarıda bahsedilen ürün geri alım opsiyonlarında amaç;</a:t>
            </a:r>
          </a:p>
          <a:p>
            <a:r>
              <a:rPr lang="tr-TR" dirty="0"/>
              <a:t> kullanılmış ürünlerin ve bileşenlerin </a:t>
            </a:r>
            <a:r>
              <a:rPr lang="tr-TR" dirty="0" err="1">
                <a:solidFill>
                  <a:srgbClr val="7030A0"/>
                </a:solidFill>
                <a:highlight>
                  <a:srgbClr val="FFFF00"/>
                </a:highlight>
              </a:rPr>
              <a:t>fonksiyonalitelerinin</a:t>
            </a:r>
            <a:r>
              <a:rPr lang="tr-TR" dirty="0">
                <a:solidFill>
                  <a:srgbClr val="7030A0"/>
                </a:solidFill>
                <a:highlight>
                  <a:srgbClr val="FFFF00"/>
                </a:highlight>
              </a:rPr>
              <a:t> ve özelliklerinin </a:t>
            </a:r>
            <a:r>
              <a:rPr lang="tr-TR" dirty="0">
                <a:highlight>
                  <a:srgbClr val="FFFF00"/>
                </a:highlight>
              </a:rPr>
              <a:t>mümkün </a:t>
            </a:r>
            <a:r>
              <a:rPr lang="tr-TR" dirty="0">
                <a:solidFill>
                  <a:srgbClr val="7030A0"/>
                </a:solidFill>
                <a:highlight>
                  <a:srgbClr val="FFFF00"/>
                </a:highlight>
              </a:rPr>
              <a:t>olduğunca korunmasıdır.</a:t>
            </a:r>
          </a:p>
          <a:p>
            <a:r>
              <a:rPr lang="tr-TR" dirty="0"/>
              <a:t> </a:t>
            </a:r>
            <a:r>
              <a:rPr lang="tr-TR" b="1" dirty="0">
                <a:solidFill>
                  <a:srgbClr val="FF0000"/>
                </a:solidFill>
                <a:highlight>
                  <a:srgbClr val="00FFFF"/>
                </a:highlight>
              </a:rPr>
              <a:t>Geri dönüşümde ise</a:t>
            </a:r>
            <a:r>
              <a:rPr lang="tr-TR" dirty="0">
                <a:highlight>
                  <a:srgbClr val="00FFFF"/>
                </a:highlight>
              </a:rPr>
              <a:t>, ürün ve bileşenlerin özellik ve fonksiyonları kaybolur.</a:t>
            </a:r>
          </a:p>
          <a:p>
            <a:r>
              <a:rPr lang="tr-TR" dirty="0"/>
              <a:t> </a:t>
            </a:r>
            <a:r>
              <a:rPr lang="tr-TR" dirty="0">
                <a:solidFill>
                  <a:srgbClr val="00B050"/>
                </a:solidFill>
              </a:rPr>
              <a:t>Geri dönüşümün amacı, kullanılmış ürün ve bileşenlerin materyallerinin yeniden kullanılabilmesidir</a:t>
            </a:r>
            <a:r>
              <a:rPr lang="tr-TR" dirty="0"/>
              <a:t>. </a:t>
            </a:r>
          </a:p>
        </p:txBody>
      </p:sp>
      <p:sp>
        <p:nvSpPr>
          <p:cNvPr id="2" name="Veri Yer Tutucusu 1"/>
          <p:cNvSpPr>
            <a:spLocks noGrp="1"/>
          </p:cNvSpPr>
          <p:nvPr>
            <p:ph type="dt" sz="half" idx="10"/>
          </p:nvPr>
        </p:nvSpPr>
        <p:spPr/>
        <p:txBody>
          <a:bodyPr/>
          <a:lstStyle/>
          <a:p>
            <a:fld id="{9DC37837-8DDC-4D12-8AA0-4CB8889F7330}"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23</a:t>
            </a:fld>
            <a:endParaRPr lang="tr-TR"/>
          </a:p>
        </p:txBody>
      </p:sp>
    </p:spTree>
    <p:extLst>
      <p:ext uri="{BB962C8B-B14F-4D97-AF65-F5344CB8AC3E}">
        <p14:creationId xmlns:p14="http://schemas.microsoft.com/office/powerpoint/2010/main" val="90071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435280" cy="6480720"/>
          </a:xfrm>
        </p:spPr>
        <p:txBody>
          <a:bodyPr>
            <a:normAutofit/>
          </a:bodyPr>
          <a:lstStyle/>
          <a:p>
            <a:pPr algn="just"/>
            <a:endParaRPr lang="tr-TR" u="sng" dirty="0">
              <a:solidFill>
                <a:srgbClr val="FF0000"/>
              </a:solidFill>
            </a:endParaRPr>
          </a:p>
          <a:p>
            <a:pPr algn="just"/>
            <a:r>
              <a:rPr lang="tr-TR" u="sng" dirty="0">
                <a:solidFill>
                  <a:srgbClr val="FF0000"/>
                </a:solidFill>
              </a:rPr>
              <a:t>(NÜFUS ARTIYOR FAKAT KAYNAKLAR SINIRLI)</a:t>
            </a:r>
          </a:p>
          <a:p>
            <a:pPr algn="just"/>
            <a:endParaRPr lang="tr-TR" u="sng" dirty="0">
              <a:solidFill>
                <a:srgbClr val="FF0000"/>
              </a:solidFill>
            </a:endParaRPr>
          </a:p>
          <a:p>
            <a:pPr algn="just"/>
            <a:r>
              <a:rPr lang="tr-TR" u="sng" dirty="0">
                <a:solidFill>
                  <a:srgbClr val="FF0000"/>
                </a:solidFill>
              </a:rPr>
              <a:t>Tersine lojistik kavramı, </a:t>
            </a:r>
            <a:r>
              <a:rPr lang="tr-TR" b="1" u="sng" dirty="0">
                <a:solidFill>
                  <a:srgbClr val="00B050"/>
                </a:solidFill>
              </a:rPr>
              <a:t>dünya nüfusunun artmasının karşısında ham madde miktarının azalmasından dolayı</a:t>
            </a:r>
            <a:r>
              <a:rPr lang="tr-TR" u="sng" dirty="0">
                <a:solidFill>
                  <a:srgbClr val="FF0000"/>
                </a:solidFill>
              </a:rPr>
              <a:t>;</a:t>
            </a:r>
          </a:p>
          <a:p>
            <a:pPr algn="just"/>
            <a:r>
              <a:rPr lang="tr-TR" u="sng" dirty="0">
                <a:solidFill>
                  <a:srgbClr val="FF0000"/>
                </a:solidFill>
              </a:rPr>
              <a:t> </a:t>
            </a:r>
            <a:r>
              <a:rPr lang="tr-TR" u="sng" dirty="0">
                <a:solidFill>
                  <a:srgbClr val="FF0000"/>
                </a:solidFill>
                <a:latin typeface="Arial Black" panose="020B0A04020102020204" pitchFamily="34" charset="0"/>
              </a:rPr>
              <a:t>ham madde yerine kullanılacak malzemeleri geri dönüşüm ile elde etme ihtiyacından </a:t>
            </a:r>
            <a:r>
              <a:rPr lang="tr-TR" u="sng" dirty="0">
                <a:solidFill>
                  <a:srgbClr val="FF0000"/>
                </a:solidFill>
              </a:rPr>
              <a:t>doğmuştur.</a:t>
            </a:r>
          </a:p>
        </p:txBody>
      </p:sp>
      <p:sp>
        <p:nvSpPr>
          <p:cNvPr id="2" name="Veri Yer Tutucusu 1"/>
          <p:cNvSpPr>
            <a:spLocks noGrp="1"/>
          </p:cNvSpPr>
          <p:nvPr>
            <p:ph type="dt" sz="half" idx="10"/>
          </p:nvPr>
        </p:nvSpPr>
        <p:spPr/>
        <p:txBody>
          <a:bodyPr/>
          <a:lstStyle/>
          <a:p>
            <a:fld id="{887B75ED-B24C-4425-98AD-0A0B56AF957B}"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24</a:t>
            </a:fld>
            <a:endParaRPr lang="tr-TR"/>
          </a:p>
        </p:txBody>
      </p:sp>
    </p:spTree>
    <p:extLst>
      <p:ext uri="{BB962C8B-B14F-4D97-AF65-F5344CB8AC3E}">
        <p14:creationId xmlns:p14="http://schemas.microsoft.com/office/powerpoint/2010/main" val="1806101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a:bodyPr>
          <a:lstStyle/>
          <a:p>
            <a:pPr marL="0" indent="0">
              <a:buNone/>
            </a:pPr>
            <a:r>
              <a:rPr lang="tr-TR" dirty="0"/>
              <a:t>	</a:t>
            </a:r>
          </a:p>
          <a:p>
            <a:pPr marL="0" indent="0">
              <a:buNone/>
            </a:pPr>
            <a:r>
              <a:rPr lang="tr-TR" b="1" dirty="0">
                <a:solidFill>
                  <a:srgbClr val="00B050"/>
                </a:solidFill>
              </a:rPr>
              <a:t>1970’lere kadar</a:t>
            </a:r>
            <a:r>
              <a:rPr lang="tr-TR" dirty="0">
                <a:solidFill>
                  <a:srgbClr val="00B050"/>
                </a:solidFill>
              </a:rPr>
              <a:t>, çevresel olaylar veya sürdürülebilir kalkınma endişe verici boyutlarda olmamıştır. </a:t>
            </a:r>
          </a:p>
          <a:p>
            <a:pPr marL="0" indent="0">
              <a:buNone/>
            </a:pPr>
            <a:endParaRPr lang="tr-TR" dirty="0">
              <a:solidFill>
                <a:srgbClr val="00B050"/>
              </a:solidFill>
            </a:endParaRPr>
          </a:p>
          <a:p>
            <a:pPr marL="0" indent="0">
              <a:buNone/>
            </a:pPr>
            <a:r>
              <a:rPr lang="tr-TR" dirty="0">
                <a:solidFill>
                  <a:srgbClr val="0070C0"/>
                </a:solidFill>
              </a:rPr>
              <a:t>Takip eden on yılda çevresel kirlenme endişe verici durumlara ulaşınca bu durum akademisyenler, politikacılar, medya ve konuyla ilgilenen diğer toplum kesimlerinin dikkatini çekmiştir.</a:t>
            </a:r>
          </a:p>
          <a:p>
            <a:endParaRPr lang="tr-TR" dirty="0"/>
          </a:p>
        </p:txBody>
      </p:sp>
      <p:sp>
        <p:nvSpPr>
          <p:cNvPr id="2" name="Veri Yer Tutucusu 1"/>
          <p:cNvSpPr>
            <a:spLocks noGrp="1"/>
          </p:cNvSpPr>
          <p:nvPr>
            <p:ph type="dt" sz="half" idx="10"/>
          </p:nvPr>
        </p:nvSpPr>
        <p:spPr/>
        <p:txBody>
          <a:bodyPr/>
          <a:lstStyle/>
          <a:p>
            <a:fld id="{8848606E-E090-47B3-8481-F4E110A333A9}"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25</a:t>
            </a:fld>
            <a:endParaRPr lang="tr-TR"/>
          </a:p>
        </p:txBody>
      </p:sp>
    </p:spTree>
    <p:extLst>
      <p:ext uri="{BB962C8B-B14F-4D97-AF65-F5344CB8AC3E}">
        <p14:creationId xmlns:p14="http://schemas.microsoft.com/office/powerpoint/2010/main" val="224478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a:bodyPr>
          <a:lstStyle/>
          <a:p>
            <a:pPr marL="0" indent="0">
              <a:buNone/>
            </a:pPr>
            <a:r>
              <a:rPr lang="tr-TR" dirty="0"/>
              <a:t>	Özellikle günümüzde çevre koruma amaçlı yasal düzenlemelerin yanı sıra modern işletme ve yönetim anlayışlarında, </a:t>
            </a:r>
            <a:r>
              <a:rPr lang="tr-TR" dirty="0">
                <a:solidFill>
                  <a:srgbClr val="FF0000"/>
                </a:solidFill>
              </a:rPr>
              <a:t>işletmelerin çevreye duyarlılık çalışmalarını, sosyal sorumluluk ilkelerinin uygulama örneği olarak görmeleri de tersine lojistik faaliyetlerinin üzerinde daha fazla durulmasını gerekli kılmıştır.</a:t>
            </a:r>
          </a:p>
          <a:p>
            <a:endParaRPr lang="tr-TR" dirty="0"/>
          </a:p>
        </p:txBody>
      </p:sp>
      <p:sp>
        <p:nvSpPr>
          <p:cNvPr id="2" name="Veri Yer Tutucusu 1"/>
          <p:cNvSpPr>
            <a:spLocks noGrp="1"/>
          </p:cNvSpPr>
          <p:nvPr>
            <p:ph type="dt" sz="half" idx="10"/>
          </p:nvPr>
        </p:nvSpPr>
        <p:spPr/>
        <p:txBody>
          <a:bodyPr/>
          <a:lstStyle/>
          <a:p>
            <a:fld id="{6BB93CFA-4145-44AB-8A52-BF2122AA8E3F}"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26</a:t>
            </a:fld>
            <a:endParaRPr lang="tr-TR"/>
          </a:p>
        </p:txBody>
      </p:sp>
    </p:spTree>
    <p:extLst>
      <p:ext uri="{BB962C8B-B14F-4D97-AF65-F5344CB8AC3E}">
        <p14:creationId xmlns:p14="http://schemas.microsoft.com/office/powerpoint/2010/main" val="116070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8928992" cy="6858000"/>
          </a:xfrm>
        </p:spPr>
        <p:txBody>
          <a:bodyPr>
            <a:normAutofit/>
          </a:bodyPr>
          <a:lstStyle/>
          <a:p>
            <a:r>
              <a:rPr lang="tr-TR" dirty="0">
                <a:solidFill>
                  <a:srgbClr val="0070C0"/>
                </a:solidFill>
              </a:rPr>
              <a:t>Tersine lojistik anlayışı adından da anlaşılacağı üzere:</a:t>
            </a:r>
          </a:p>
          <a:p>
            <a:r>
              <a:rPr lang="tr-TR" dirty="0">
                <a:solidFill>
                  <a:srgbClr val="0070C0"/>
                </a:solidFill>
              </a:rPr>
              <a:t> </a:t>
            </a:r>
            <a:r>
              <a:rPr lang="tr-TR" b="1" dirty="0">
                <a:solidFill>
                  <a:srgbClr val="00B050"/>
                </a:solidFill>
                <a:latin typeface="Algerian" panose="04020705040A02060702" pitchFamily="82" charset="0"/>
              </a:rPr>
              <a:t>nihai tüketiciden,</a:t>
            </a:r>
          </a:p>
          <a:p>
            <a:r>
              <a:rPr lang="tr-TR" b="1" dirty="0">
                <a:solidFill>
                  <a:srgbClr val="00B050"/>
                </a:solidFill>
                <a:latin typeface="Algerian" panose="04020705040A02060702" pitchFamily="82" charset="0"/>
              </a:rPr>
              <a:t> </a:t>
            </a:r>
            <a:r>
              <a:rPr lang="tr-TR" dirty="0">
                <a:solidFill>
                  <a:srgbClr val="0070C0"/>
                </a:solidFill>
              </a:rPr>
              <a:t>daha önce işletme ya da başka </a:t>
            </a:r>
            <a:r>
              <a:rPr lang="tr-TR" dirty="0">
                <a:solidFill>
                  <a:srgbClr val="FF0000"/>
                </a:solidFill>
              </a:rPr>
              <a:t>işletmeler tarafından sunulmuş olan mamullerin geri toplanması ve üreticiye geri döndürülmesi sürecidir</a:t>
            </a:r>
            <a:r>
              <a:rPr lang="tr-TR" dirty="0">
                <a:solidFill>
                  <a:srgbClr val="0070C0"/>
                </a:solidFill>
              </a:rPr>
              <a:t>.</a:t>
            </a:r>
          </a:p>
          <a:p>
            <a:endParaRPr lang="tr-TR" dirty="0"/>
          </a:p>
        </p:txBody>
      </p:sp>
      <p:sp>
        <p:nvSpPr>
          <p:cNvPr id="2" name="Veri Yer Tutucusu 1"/>
          <p:cNvSpPr>
            <a:spLocks noGrp="1"/>
          </p:cNvSpPr>
          <p:nvPr>
            <p:ph type="dt" sz="half" idx="10"/>
          </p:nvPr>
        </p:nvSpPr>
        <p:spPr/>
        <p:txBody>
          <a:bodyPr/>
          <a:lstStyle/>
          <a:p>
            <a:fld id="{F263986D-8E14-480A-9000-033BF47E3852}"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27</a:t>
            </a:fld>
            <a:endParaRPr lang="tr-TR"/>
          </a:p>
        </p:txBody>
      </p:sp>
    </p:spTree>
    <p:extLst>
      <p:ext uri="{BB962C8B-B14F-4D97-AF65-F5344CB8AC3E}">
        <p14:creationId xmlns:p14="http://schemas.microsoft.com/office/powerpoint/2010/main" val="115710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4638"/>
            <a:ext cx="9144000" cy="1143000"/>
          </a:xfrm>
          <a:solidFill>
            <a:schemeClr val="accent1">
              <a:lumMod val="20000"/>
              <a:lumOff val="80000"/>
            </a:schemeClr>
          </a:solidFill>
        </p:spPr>
        <p:txBody>
          <a:bodyPr>
            <a:normAutofit fontScale="90000"/>
          </a:bodyPr>
          <a:lstStyle/>
          <a:p>
            <a:br>
              <a:rPr lang="tr-TR" b="1" dirty="0">
                <a:solidFill>
                  <a:srgbClr val="FF0000"/>
                </a:solidFill>
              </a:rPr>
            </a:br>
            <a:r>
              <a:rPr lang="tr-TR" sz="4000" b="1" dirty="0">
                <a:solidFill>
                  <a:srgbClr val="FF0000"/>
                </a:solidFill>
              </a:rPr>
              <a:t>TERSİNE LOJİSTİĞİN UYGULAMA NEDENLERİ</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07504" y="1600200"/>
            <a:ext cx="9036496" cy="4525963"/>
          </a:xfrm>
        </p:spPr>
        <p:txBody>
          <a:bodyPr/>
          <a:lstStyle/>
          <a:p>
            <a:r>
              <a:rPr lang="tr-TR" dirty="0"/>
              <a:t>Tersine lojistiğin uygulanma nedenlerini kamu ve özel işletmeleri birbirinden ayırmadan temel olarak üç nedene bağlamak mümkündür :</a:t>
            </a:r>
          </a:p>
          <a:p>
            <a:r>
              <a:rPr lang="tr-TR" sz="4400" b="1" dirty="0"/>
              <a:t>1. </a:t>
            </a:r>
            <a:r>
              <a:rPr lang="tr-TR" sz="4400" dirty="0">
                <a:solidFill>
                  <a:srgbClr val="0070C0"/>
                </a:solidFill>
              </a:rPr>
              <a:t>Ekonomik nedenler</a:t>
            </a:r>
            <a:r>
              <a:rPr lang="tr-TR" sz="4400" dirty="0"/>
              <a:t>,</a:t>
            </a:r>
          </a:p>
          <a:p>
            <a:r>
              <a:rPr lang="tr-TR" sz="4400" b="1" dirty="0"/>
              <a:t>2. </a:t>
            </a:r>
            <a:r>
              <a:rPr lang="tr-TR" sz="4400" dirty="0">
                <a:solidFill>
                  <a:srgbClr val="FFC000"/>
                </a:solidFill>
              </a:rPr>
              <a:t>Pazarlama nedenleri,</a:t>
            </a:r>
          </a:p>
          <a:p>
            <a:r>
              <a:rPr lang="tr-TR" sz="4400" b="1" dirty="0"/>
              <a:t>3. </a:t>
            </a:r>
            <a:r>
              <a:rPr lang="tr-TR" sz="4400" dirty="0"/>
              <a:t>Yasal nedenler</a:t>
            </a:r>
          </a:p>
        </p:txBody>
      </p:sp>
      <p:sp>
        <p:nvSpPr>
          <p:cNvPr id="4" name="Veri Yer Tutucusu 3"/>
          <p:cNvSpPr>
            <a:spLocks noGrp="1"/>
          </p:cNvSpPr>
          <p:nvPr>
            <p:ph type="dt" sz="half" idx="10"/>
          </p:nvPr>
        </p:nvSpPr>
        <p:spPr/>
        <p:txBody>
          <a:bodyPr/>
          <a:lstStyle/>
          <a:p>
            <a:fld id="{A79A79FB-F2C1-4195-9554-B518D5F957B9}"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28</a:t>
            </a:fld>
            <a:endParaRPr lang="tr-TR"/>
          </a:p>
        </p:txBody>
      </p:sp>
    </p:spTree>
    <p:extLst>
      <p:ext uri="{BB962C8B-B14F-4D97-AF65-F5344CB8AC3E}">
        <p14:creationId xmlns:p14="http://schemas.microsoft.com/office/powerpoint/2010/main" val="239059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36524"/>
            <a:ext cx="8784976" cy="6584951"/>
          </a:xfrm>
        </p:spPr>
        <p:txBody>
          <a:bodyPr>
            <a:normAutofit/>
          </a:bodyPr>
          <a:lstStyle/>
          <a:p>
            <a:pPr algn="ctr"/>
            <a:r>
              <a:rPr lang="tr-TR" sz="4000" b="1" dirty="0">
                <a:solidFill>
                  <a:srgbClr val="FF0000"/>
                </a:solidFill>
              </a:rPr>
              <a:t>1. Ekonomik nedenler</a:t>
            </a:r>
            <a:r>
              <a:rPr lang="tr-TR" b="1" dirty="0"/>
              <a:t>: </a:t>
            </a:r>
          </a:p>
          <a:p>
            <a:r>
              <a:rPr lang="tr-TR" dirty="0"/>
              <a:t>Tersine lojistik işletmelere ekonomik boyutuyla </a:t>
            </a:r>
            <a:r>
              <a:rPr lang="tr-TR" dirty="0">
                <a:highlight>
                  <a:srgbClr val="00FFFF"/>
                </a:highlight>
              </a:rPr>
              <a:t>doğrudan ve dolaylı olmak üzere iki şekilde </a:t>
            </a:r>
            <a:r>
              <a:rPr lang="tr-TR" dirty="0"/>
              <a:t>katkı sağlamaktadır:</a:t>
            </a:r>
          </a:p>
          <a:p>
            <a:pPr marL="0" indent="0">
              <a:buNone/>
            </a:pPr>
            <a:r>
              <a:rPr lang="tr-TR" dirty="0"/>
              <a:t>• </a:t>
            </a:r>
            <a:r>
              <a:rPr lang="tr-TR" dirty="0">
                <a:highlight>
                  <a:srgbClr val="FFFF00"/>
                </a:highlight>
              </a:rPr>
              <a:t>1.</a:t>
            </a:r>
            <a:r>
              <a:rPr lang="tr-TR" dirty="0">
                <a:solidFill>
                  <a:srgbClr val="FF0000"/>
                </a:solidFill>
                <a:highlight>
                  <a:srgbClr val="FFFF00"/>
                </a:highlight>
              </a:rPr>
              <a:t>Doğrudan katkı</a:t>
            </a:r>
            <a:r>
              <a:rPr lang="tr-TR" dirty="0"/>
              <a:t>, malzeme girişi, maliyet azalımı ve katma değerli geri kazanım şeklinde olup,</a:t>
            </a:r>
          </a:p>
          <a:p>
            <a:pPr marL="0" indent="0">
              <a:buNone/>
            </a:pPr>
            <a:r>
              <a:rPr lang="tr-TR" dirty="0"/>
              <a:t>• 2.</a:t>
            </a:r>
            <a:r>
              <a:rPr lang="tr-TR" dirty="0">
                <a:solidFill>
                  <a:srgbClr val="FF0000"/>
                </a:solidFill>
                <a:highlight>
                  <a:srgbClr val="FFFF00"/>
                </a:highlight>
              </a:rPr>
              <a:t>Dolaylı katkı </a:t>
            </a:r>
            <a:r>
              <a:rPr lang="tr-TR" dirty="0"/>
              <a:t>ise yeşil (çevresel) imaj, iyileştirilen gelişmiş müşteri-tedarikçi ilişkileri, gelecekte uygulanacak kanunlara hazırlık ve </a:t>
            </a:r>
            <a:r>
              <a:rPr lang="tr-TR" b="1" dirty="0">
                <a:solidFill>
                  <a:srgbClr val="FF0000"/>
                </a:solidFill>
              </a:rPr>
              <a:t>pazar korunumu </a:t>
            </a:r>
            <a:r>
              <a:rPr lang="tr-TR" dirty="0"/>
              <a:t>şeklinde belirtilebilir</a:t>
            </a:r>
          </a:p>
        </p:txBody>
      </p:sp>
      <p:sp>
        <p:nvSpPr>
          <p:cNvPr id="2" name="Veri Yer Tutucusu 1"/>
          <p:cNvSpPr>
            <a:spLocks noGrp="1"/>
          </p:cNvSpPr>
          <p:nvPr>
            <p:ph type="dt" sz="half" idx="10"/>
          </p:nvPr>
        </p:nvSpPr>
        <p:spPr/>
        <p:txBody>
          <a:bodyPr/>
          <a:lstStyle/>
          <a:p>
            <a:fld id="{624706EA-2E4F-4B42-8F89-F79E99125362}"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29</a:t>
            </a:fld>
            <a:endParaRPr lang="tr-TR"/>
          </a:p>
        </p:txBody>
      </p:sp>
    </p:spTree>
    <p:extLst>
      <p:ext uri="{BB962C8B-B14F-4D97-AF65-F5344CB8AC3E}">
        <p14:creationId xmlns:p14="http://schemas.microsoft.com/office/powerpoint/2010/main" val="112715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4638"/>
            <a:ext cx="9143999" cy="6394722"/>
          </a:xfrm>
        </p:spPr>
      </p:pic>
      <p:sp>
        <p:nvSpPr>
          <p:cNvPr id="3" name="Veri Yer Tutucusu 2"/>
          <p:cNvSpPr>
            <a:spLocks noGrp="1"/>
          </p:cNvSpPr>
          <p:nvPr>
            <p:ph type="dt" sz="half" idx="10"/>
          </p:nvPr>
        </p:nvSpPr>
        <p:spPr/>
        <p:txBody>
          <a:bodyPr/>
          <a:lstStyle/>
          <a:p>
            <a:fld id="{54C58193-BEC8-4181-B92B-8A894A3EF89A}"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a:t>
            </a:fld>
            <a:endParaRPr lang="tr-TR"/>
          </a:p>
        </p:txBody>
      </p:sp>
    </p:spTree>
    <p:extLst>
      <p:ext uri="{BB962C8B-B14F-4D97-AF65-F5344CB8AC3E}">
        <p14:creationId xmlns:p14="http://schemas.microsoft.com/office/powerpoint/2010/main" val="38593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1"/>
            <a:ext cx="8712968" cy="6048673"/>
          </a:xfrm>
        </p:spPr>
        <p:txBody>
          <a:bodyPr>
            <a:normAutofit/>
          </a:bodyPr>
          <a:lstStyle/>
          <a:p>
            <a:pPr algn="ctr"/>
            <a:r>
              <a:rPr lang="tr-TR" sz="4000" b="1" dirty="0">
                <a:solidFill>
                  <a:srgbClr val="FF0000"/>
                </a:solidFill>
              </a:rPr>
              <a:t>2. Pazarlama nedenleri</a:t>
            </a:r>
            <a:r>
              <a:rPr lang="tr-TR" sz="4000" b="1" dirty="0"/>
              <a:t>:</a:t>
            </a:r>
          </a:p>
          <a:p>
            <a:r>
              <a:rPr lang="tr-TR" b="1" dirty="0"/>
              <a:t> </a:t>
            </a:r>
            <a:r>
              <a:rPr lang="tr-TR" dirty="0"/>
              <a:t>Günümüzde tüketicilerin bilinçlenmesi ile geri gelen ürünleri değerlendiren ve </a:t>
            </a:r>
            <a:r>
              <a:rPr lang="tr-TR" dirty="0">
                <a:solidFill>
                  <a:srgbClr val="00B050"/>
                </a:solidFill>
              </a:rPr>
              <a:t>bozuk ürün bedelini geri ödeyen</a:t>
            </a:r>
            <a:r>
              <a:rPr lang="tr-TR" dirty="0"/>
              <a:t>, iyi bir teminat politikası ve tamir servisi sağlamak için gerekli olan “</a:t>
            </a:r>
            <a:r>
              <a:rPr lang="tr-TR" dirty="0">
                <a:solidFill>
                  <a:srgbClr val="00B050"/>
                </a:solidFill>
              </a:rPr>
              <a:t>yeşil ürün” politikası uygulayan işletmeler tercih edilmeye başlanmıştır. </a:t>
            </a:r>
          </a:p>
        </p:txBody>
      </p:sp>
      <p:sp>
        <p:nvSpPr>
          <p:cNvPr id="2" name="Veri Yer Tutucusu 1"/>
          <p:cNvSpPr>
            <a:spLocks noGrp="1"/>
          </p:cNvSpPr>
          <p:nvPr>
            <p:ph type="dt" sz="half" idx="10"/>
          </p:nvPr>
        </p:nvSpPr>
        <p:spPr/>
        <p:txBody>
          <a:bodyPr/>
          <a:lstStyle/>
          <a:p>
            <a:fld id="{EE62C59D-F5EA-4E23-BAE2-0CBA460CF85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30</a:t>
            </a:fld>
            <a:endParaRPr lang="tr-TR"/>
          </a:p>
        </p:txBody>
      </p:sp>
    </p:spTree>
    <p:extLst>
      <p:ext uri="{BB962C8B-B14F-4D97-AF65-F5344CB8AC3E}">
        <p14:creationId xmlns:p14="http://schemas.microsoft.com/office/powerpoint/2010/main" val="227757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3"/>
            <a:ext cx="8856984" cy="6480720"/>
          </a:xfrm>
        </p:spPr>
        <p:txBody>
          <a:bodyPr>
            <a:normAutofit/>
          </a:bodyPr>
          <a:lstStyle/>
          <a:p>
            <a:pPr algn="ctr"/>
            <a:r>
              <a:rPr lang="tr-TR" sz="4000" b="1" dirty="0">
                <a:solidFill>
                  <a:srgbClr val="FF0000"/>
                </a:solidFill>
              </a:rPr>
              <a:t>3. Yasal nedenler</a:t>
            </a:r>
            <a:r>
              <a:rPr lang="tr-TR" sz="4000" b="1" dirty="0"/>
              <a:t>: </a:t>
            </a:r>
          </a:p>
          <a:p>
            <a:r>
              <a:rPr lang="tr-TR" dirty="0"/>
              <a:t>Burada kullanılan yasal boyut, firmaların sattıkları ürünleri geri alması ile ilgili kurallar bütününü içermektedir. </a:t>
            </a:r>
          </a:p>
          <a:p>
            <a:r>
              <a:rPr lang="tr-TR" dirty="0">
                <a:solidFill>
                  <a:srgbClr val="7030A0"/>
                </a:solidFill>
              </a:rPr>
              <a:t>Pek çok ülkede</a:t>
            </a:r>
            <a:r>
              <a:rPr lang="tr-TR" dirty="0">
                <a:solidFill>
                  <a:srgbClr val="00B050"/>
                </a:solidFill>
              </a:rPr>
              <a:t>, bu yasalar müşteriyi koruma adına çıkarılmıştır, </a:t>
            </a:r>
            <a:r>
              <a:rPr lang="tr-TR" u="sng" dirty="0">
                <a:solidFill>
                  <a:srgbClr val="7030A0"/>
                </a:solidFill>
              </a:rPr>
              <a:t>firmalar, ürettikleri ürünlerin belirli bir kısmını toplamakla yükümlüdürler</a:t>
            </a:r>
            <a:r>
              <a:rPr lang="tr-TR" dirty="0"/>
              <a:t>. </a:t>
            </a:r>
          </a:p>
          <a:p>
            <a:r>
              <a:rPr lang="tr-TR" b="1" dirty="0"/>
              <a:t>Özellikle AB</a:t>
            </a:r>
            <a:r>
              <a:rPr lang="tr-TR" dirty="0"/>
              <a:t>, çevresel etkilerin azaltılması hatta ortadan kaldırılması için </a:t>
            </a:r>
            <a:r>
              <a:rPr lang="tr-TR" b="1" dirty="0"/>
              <a:t>“yeşil yasaların” geliştirilmesi ve uygulanmasına önem vermektedir</a:t>
            </a:r>
            <a:r>
              <a:rPr lang="tr-TR" dirty="0"/>
              <a:t>. </a:t>
            </a:r>
          </a:p>
        </p:txBody>
      </p:sp>
      <p:sp>
        <p:nvSpPr>
          <p:cNvPr id="2" name="Veri Yer Tutucusu 1"/>
          <p:cNvSpPr>
            <a:spLocks noGrp="1"/>
          </p:cNvSpPr>
          <p:nvPr>
            <p:ph type="dt" sz="half" idx="10"/>
          </p:nvPr>
        </p:nvSpPr>
        <p:spPr/>
        <p:txBody>
          <a:bodyPr/>
          <a:lstStyle/>
          <a:p>
            <a:fld id="{7E36463B-8701-4B77-BDED-5DC0D4CF42B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31</a:t>
            </a:fld>
            <a:endParaRPr lang="tr-TR"/>
          </a:p>
        </p:txBody>
      </p:sp>
    </p:spTree>
    <p:extLst>
      <p:ext uri="{BB962C8B-B14F-4D97-AF65-F5344CB8AC3E}">
        <p14:creationId xmlns:p14="http://schemas.microsoft.com/office/powerpoint/2010/main" val="30835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Almanya’da 1991 yılında yürürlüğe giren</a:t>
            </a:r>
          </a:p>
          <a:p>
            <a:r>
              <a:rPr lang="tr-TR" dirty="0"/>
              <a:t>Alman Atık ve Paketleme Yasası kapsamında, üreticiler, dağıtımcılar ve perakendeciler</a:t>
            </a:r>
          </a:p>
          <a:p>
            <a:r>
              <a:rPr lang="tr-TR" dirty="0">
                <a:solidFill>
                  <a:srgbClr val="00B050"/>
                </a:solidFill>
              </a:rPr>
              <a:t>paketleme atıklarının en az %60-%75’ini geri dönüştürmek zorundadırlar</a:t>
            </a:r>
          </a:p>
        </p:txBody>
      </p:sp>
      <p:sp>
        <p:nvSpPr>
          <p:cNvPr id="2" name="Veri Yer Tutucusu 1"/>
          <p:cNvSpPr>
            <a:spLocks noGrp="1"/>
          </p:cNvSpPr>
          <p:nvPr>
            <p:ph type="dt" sz="half" idx="10"/>
          </p:nvPr>
        </p:nvSpPr>
        <p:spPr/>
        <p:txBody>
          <a:bodyPr/>
          <a:lstStyle/>
          <a:p>
            <a:fld id="{AE5B9247-4E2C-407E-838D-9FEFC5990DE1}"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32</a:t>
            </a:fld>
            <a:endParaRPr lang="tr-TR"/>
          </a:p>
        </p:txBody>
      </p:sp>
    </p:spTree>
    <p:extLst>
      <p:ext uri="{BB962C8B-B14F-4D97-AF65-F5344CB8AC3E}">
        <p14:creationId xmlns:p14="http://schemas.microsoft.com/office/powerpoint/2010/main" val="2346093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FF0000"/>
                </a:solidFill>
              </a:rPr>
              <a:t>Bosh</a:t>
            </a:r>
            <a:r>
              <a:rPr lang="tr-TR" b="1" dirty="0">
                <a:solidFill>
                  <a:srgbClr val="FF0000"/>
                </a:solidFill>
              </a:rPr>
              <a:t> süpürge /Almanya</a:t>
            </a:r>
          </a:p>
        </p:txBody>
      </p:sp>
      <p:sp>
        <p:nvSpPr>
          <p:cNvPr id="3" name="İçerik Yer Tutucusu 2"/>
          <p:cNvSpPr>
            <a:spLocks noGrp="1"/>
          </p:cNvSpPr>
          <p:nvPr>
            <p:ph idx="1"/>
          </p:nvPr>
        </p:nvSpPr>
        <p:spPr>
          <a:xfrm>
            <a:off x="179512" y="1600200"/>
            <a:ext cx="8640960" cy="4756150"/>
          </a:xfrm>
        </p:spPr>
        <p:txBody>
          <a:bodyPr>
            <a:normAutofit fontScale="92500" lnSpcReduction="20000"/>
          </a:bodyPr>
          <a:lstStyle/>
          <a:p>
            <a:r>
              <a:rPr lang="tr-TR" b="1" dirty="0"/>
              <a:t>İmha etmeye ilişkin uyarılar:</a:t>
            </a:r>
          </a:p>
          <a:p>
            <a:r>
              <a:rPr lang="tr-TR" dirty="0">
                <a:solidFill>
                  <a:srgbClr val="FF0000"/>
                </a:solidFill>
                <a:highlight>
                  <a:srgbClr val="FFFF00"/>
                </a:highlight>
              </a:rPr>
              <a:t>Ambalaj, </a:t>
            </a:r>
            <a:r>
              <a:rPr lang="tr-TR" dirty="0"/>
              <a:t>elektrikli süpürgeyi </a:t>
            </a:r>
            <a:r>
              <a:rPr lang="tr-TR" dirty="0">
                <a:solidFill>
                  <a:srgbClr val="FF0000"/>
                </a:solidFill>
              </a:rPr>
              <a:t>nakliyat esnasında zarar görmeye karşı korur</a:t>
            </a:r>
            <a:r>
              <a:rPr lang="tr-TR" dirty="0"/>
              <a:t>. Ambalaj çevreye zarar vermeyen malzemelerden ibarettir. Bu nedenle tekrar geri kazanılabilir. Almanya’da artık kullanılmayan ambalaj malzemelerini ,»</a:t>
            </a:r>
            <a:r>
              <a:rPr lang="tr-TR" dirty="0" err="1">
                <a:solidFill>
                  <a:srgbClr val="00B050"/>
                </a:solidFill>
              </a:rPr>
              <a:t>Grüner</a:t>
            </a:r>
            <a:r>
              <a:rPr lang="tr-TR" dirty="0">
                <a:solidFill>
                  <a:srgbClr val="00B050"/>
                </a:solidFill>
              </a:rPr>
              <a:t> </a:t>
            </a:r>
            <a:r>
              <a:rPr lang="tr-TR" dirty="0" err="1">
                <a:solidFill>
                  <a:srgbClr val="00B050"/>
                </a:solidFill>
              </a:rPr>
              <a:t>punkt</a:t>
            </a:r>
            <a:r>
              <a:rPr lang="tr-TR" dirty="0"/>
              <a:t>»  adını taşıyan yeniden değerlendirme sisteminin toplama merkezlerine gönderiniz.</a:t>
            </a:r>
          </a:p>
          <a:p>
            <a:r>
              <a:rPr lang="tr-TR" dirty="0"/>
              <a:t>Kendi ülkenizde bu cins merkezler varsa, ambalaj malzemelerinizi bu merkezlere göndermenizi tavsiye ederiz.</a:t>
            </a:r>
          </a:p>
          <a:p>
            <a:r>
              <a:rPr lang="tr-TR" sz="1900" b="1" dirty="0">
                <a:solidFill>
                  <a:srgbClr val="FF0000"/>
                </a:solidFill>
                <a:highlight>
                  <a:srgbClr val="FFFF00"/>
                </a:highlight>
              </a:rPr>
              <a:t>Evdeki süpürge </a:t>
            </a:r>
            <a:r>
              <a:rPr lang="tr-TR" sz="1900" b="1" dirty="0" err="1">
                <a:solidFill>
                  <a:srgbClr val="FF0000"/>
                </a:solidFill>
                <a:highlight>
                  <a:srgbClr val="FFFF00"/>
                </a:highlight>
              </a:rPr>
              <a:t>bosch</a:t>
            </a:r>
            <a:r>
              <a:rPr lang="tr-TR" sz="1900" b="1" dirty="0">
                <a:solidFill>
                  <a:srgbClr val="FF0000"/>
                </a:solidFill>
                <a:highlight>
                  <a:srgbClr val="FFFF00"/>
                </a:highlight>
              </a:rPr>
              <a:t> kullanma </a:t>
            </a:r>
            <a:r>
              <a:rPr lang="tr-TR" sz="1900" b="1" dirty="0" err="1">
                <a:solidFill>
                  <a:srgbClr val="FF0000"/>
                </a:solidFill>
                <a:highlight>
                  <a:srgbClr val="FFFF00"/>
                </a:highlight>
              </a:rPr>
              <a:t>kulavuzu</a:t>
            </a:r>
            <a:r>
              <a:rPr lang="tr-TR" sz="1900" b="1" dirty="0">
                <a:solidFill>
                  <a:srgbClr val="FF0000"/>
                </a:solidFill>
                <a:highlight>
                  <a:srgbClr val="FFFF00"/>
                </a:highlight>
              </a:rPr>
              <a:t> </a:t>
            </a:r>
            <a:r>
              <a:rPr lang="tr-TR" sz="1900" b="1" dirty="0" err="1">
                <a:solidFill>
                  <a:srgbClr val="FF0000"/>
                </a:solidFill>
                <a:highlight>
                  <a:srgbClr val="FFFF00"/>
                </a:highlight>
              </a:rPr>
              <a:t>sy</a:t>
            </a:r>
            <a:r>
              <a:rPr lang="tr-TR" sz="1900" b="1" dirty="0">
                <a:solidFill>
                  <a:srgbClr val="FF0000"/>
                </a:solidFill>
                <a:highlight>
                  <a:srgbClr val="FFFF00"/>
                </a:highlight>
              </a:rPr>
              <a:t>. 18</a:t>
            </a:r>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33</a:t>
            </a:fld>
            <a:endParaRPr lang="tr-TR"/>
          </a:p>
        </p:txBody>
      </p:sp>
    </p:spTree>
    <p:extLst>
      <p:ext uri="{BB962C8B-B14F-4D97-AF65-F5344CB8AC3E}">
        <p14:creationId xmlns:p14="http://schemas.microsoft.com/office/powerpoint/2010/main" val="161697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bosch</a:t>
            </a:r>
            <a:endParaRPr lang="tr-TR" dirty="0"/>
          </a:p>
        </p:txBody>
      </p:sp>
      <p:sp>
        <p:nvSpPr>
          <p:cNvPr id="3" name="İçerik Yer Tutucusu 2"/>
          <p:cNvSpPr>
            <a:spLocks noGrp="1"/>
          </p:cNvSpPr>
          <p:nvPr>
            <p:ph idx="1"/>
          </p:nvPr>
        </p:nvSpPr>
        <p:spPr>
          <a:xfrm>
            <a:off x="179512" y="1600200"/>
            <a:ext cx="8712968" cy="4525963"/>
          </a:xfrm>
        </p:spPr>
        <p:txBody>
          <a:bodyPr>
            <a:normAutofit lnSpcReduction="10000"/>
          </a:bodyPr>
          <a:lstStyle/>
          <a:p>
            <a:r>
              <a:rPr lang="tr-TR" b="1" dirty="0"/>
              <a:t>Eski cihaz:</a:t>
            </a:r>
          </a:p>
          <a:p>
            <a:r>
              <a:rPr lang="tr-TR" dirty="0">
                <a:highlight>
                  <a:srgbClr val="FFFF00"/>
                </a:highlight>
              </a:rPr>
              <a:t>Eski cihazlar birçok </a:t>
            </a:r>
            <a:r>
              <a:rPr lang="tr-TR" dirty="0">
                <a:solidFill>
                  <a:srgbClr val="FF0000"/>
                </a:solidFill>
                <a:highlight>
                  <a:srgbClr val="FFFF00"/>
                </a:highlight>
              </a:rPr>
              <a:t>değerli malzemeler </a:t>
            </a:r>
            <a:r>
              <a:rPr lang="tr-TR" dirty="0">
                <a:highlight>
                  <a:srgbClr val="FFFF00"/>
                </a:highlight>
              </a:rPr>
              <a:t>ihtiva eder</a:t>
            </a:r>
            <a:r>
              <a:rPr lang="tr-TR" dirty="0"/>
              <a:t>.</a:t>
            </a:r>
          </a:p>
          <a:p>
            <a:r>
              <a:rPr lang="tr-TR" dirty="0"/>
              <a:t> Bu nedenle, Almanya’da  eski cihazınız tekrar değerlendirilmesi için yetkili satıcıya veya bir geri kazanma veya dönüşüm merkezine verilir.</a:t>
            </a:r>
          </a:p>
          <a:p>
            <a:r>
              <a:rPr lang="tr-TR" dirty="0"/>
              <a:t> </a:t>
            </a:r>
            <a:r>
              <a:rPr lang="tr-TR" dirty="0">
                <a:highlight>
                  <a:srgbClr val="FFFF00"/>
                </a:highlight>
              </a:rPr>
              <a:t>Güncel giderme yöntemleri hakkında bilgi almak için lütfen yetkili satıcınıza veya oturduğunuz bölge belediyesine başvurunuz.</a:t>
            </a:r>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34</a:t>
            </a:fld>
            <a:endParaRPr lang="tr-TR"/>
          </a:p>
        </p:txBody>
      </p:sp>
    </p:spTree>
    <p:extLst>
      <p:ext uri="{BB962C8B-B14F-4D97-AF65-F5344CB8AC3E}">
        <p14:creationId xmlns:p14="http://schemas.microsoft.com/office/powerpoint/2010/main" val="29433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B22222"/>
                </a:solidFill>
                <a:latin typeface="inherit"/>
              </a:rPr>
              <a:t>Geri Dönüşümün Amacı</a:t>
            </a:r>
            <a:br>
              <a:rPr lang="tr-TR" b="1" dirty="0">
                <a:solidFill>
                  <a:srgbClr val="CC3333"/>
                </a:solidFill>
                <a:latin typeface="Trebuchet MS" panose="020B0603020202020204" pitchFamily="34" charset="0"/>
              </a:rPr>
            </a:br>
            <a:endParaRPr lang="tr-TR" dirty="0"/>
          </a:p>
        </p:txBody>
      </p:sp>
      <p:sp>
        <p:nvSpPr>
          <p:cNvPr id="3" name="İçerik Yer Tutucusu 2"/>
          <p:cNvSpPr>
            <a:spLocks noGrp="1"/>
          </p:cNvSpPr>
          <p:nvPr>
            <p:ph idx="1"/>
          </p:nvPr>
        </p:nvSpPr>
        <p:spPr>
          <a:xfrm>
            <a:off x="179512" y="980728"/>
            <a:ext cx="8856984" cy="5760640"/>
          </a:xfrm>
        </p:spPr>
        <p:txBody>
          <a:bodyPr>
            <a:normAutofit/>
          </a:bodyPr>
          <a:lstStyle/>
          <a:p>
            <a:pPr algn="ctr" fontAlgn="base"/>
            <a:br>
              <a:rPr lang="tr-TR" dirty="0"/>
            </a:br>
            <a:r>
              <a:rPr lang="tr-TR" dirty="0"/>
              <a:t>****</a:t>
            </a:r>
            <a:r>
              <a:rPr lang="tr-TR" b="1" dirty="0">
                <a:solidFill>
                  <a:srgbClr val="FF0000"/>
                </a:solidFill>
                <a:latin typeface="Trebuchet MS" panose="020B0603020202020204" pitchFamily="34" charset="0"/>
              </a:rPr>
              <a:t>GERİ DÖNÜŞÜMDE AMAÇ:****</a:t>
            </a:r>
          </a:p>
          <a:p>
            <a:pPr algn="just" fontAlgn="base"/>
            <a:r>
              <a:rPr lang="tr-TR" b="1" dirty="0">
                <a:solidFill>
                  <a:srgbClr val="FF0000"/>
                </a:solidFill>
                <a:latin typeface="Trebuchet MS" panose="020B0603020202020204" pitchFamily="34" charset="0"/>
              </a:rPr>
              <a:t> 1.</a:t>
            </a:r>
            <a:r>
              <a:rPr lang="tr-TR" dirty="0">
                <a:solidFill>
                  <a:srgbClr val="7030A0"/>
                </a:solidFill>
                <a:latin typeface="Cooper Black" panose="0208090404030B020404" pitchFamily="18" charset="0"/>
              </a:rPr>
              <a:t>taze hammadde tüketimini ve </a:t>
            </a:r>
            <a:r>
              <a:rPr lang="tr-TR" b="1" dirty="0">
                <a:solidFill>
                  <a:srgbClr val="7030A0"/>
                </a:solidFill>
                <a:latin typeface="Cooper Black" panose="0208090404030B020404" pitchFamily="18" charset="0"/>
                <a:hlinkClick r:id="rId2"/>
              </a:rPr>
              <a:t>enerji</a:t>
            </a:r>
            <a:r>
              <a:rPr lang="tr-TR" dirty="0">
                <a:solidFill>
                  <a:srgbClr val="7030A0"/>
                </a:solidFill>
                <a:latin typeface="Cooper Black" panose="0208090404030B020404" pitchFamily="18" charset="0"/>
              </a:rPr>
              <a:t> kullanımını azaltmak</a:t>
            </a:r>
            <a:r>
              <a:rPr lang="tr-TR" dirty="0">
                <a:solidFill>
                  <a:srgbClr val="333333"/>
                </a:solidFill>
                <a:latin typeface="Trebuchet MS" panose="020B0603020202020204" pitchFamily="34" charset="0"/>
              </a:rPr>
              <a:t>,</a:t>
            </a:r>
          </a:p>
          <a:p>
            <a:pPr algn="just" fontAlgn="base"/>
            <a:r>
              <a:rPr lang="tr-TR" dirty="0">
                <a:solidFill>
                  <a:srgbClr val="333333"/>
                </a:solidFill>
                <a:latin typeface="Trebuchet MS" panose="020B0603020202020204" pitchFamily="34" charset="0"/>
              </a:rPr>
              <a:t> 2.</a:t>
            </a:r>
            <a:r>
              <a:rPr lang="tr-TR" dirty="0">
                <a:solidFill>
                  <a:srgbClr val="00B050"/>
                </a:solidFill>
                <a:latin typeface="Trebuchet MS" panose="020B0603020202020204" pitchFamily="34" charset="0"/>
              </a:rPr>
              <a:t>hava,su ve toprak kirliliğini önlemenin yanında,</a:t>
            </a:r>
          </a:p>
          <a:p>
            <a:pPr algn="just" fontAlgn="base"/>
            <a:r>
              <a:rPr lang="tr-TR" dirty="0">
                <a:solidFill>
                  <a:srgbClr val="333333"/>
                </a:solidFill>
                <a:latin typeface="Trebuchet MS" panose="020B0603020202020204" pitchFamily="34" charset="0"/>
              </a:rPr>
              <a:t> 3.</a:t>
            </a:r>
            <a:r>
              <a:rPr lang="tr-TR" dirty="0">
                <a:solidFill>
                  <a:srgbClr val="FFC000"/>
                </a:solidFill>
                <a:latin typeface="Trebuchet MS" panose="020B0603020202020204" pitchFamily="34" charset="0"/>
              </a:rPr>
              <a:t>çöp ve atık malzeme miktarını minimum düzeye düşürmek vb.</a:t>
            </a:r>
          </a:p>
          <a:p>
            <a:pPr algn="just" fontAlgn="base"/>
            <a:r>
              <a:rPr lang="tr-TR" dirty="0">
                <a:solidFill>
                  <a:srgbClr val="333333"/>
                </a:solidFill>
                <a:latin typeface="Trebuchet MS" panose="020B0603020202020204" pitchFamily="34" charset="0"/>
              </a:rPr>
              <a:t>olarak sıralanabilir. </a:t>
            </a:r>
            <a:endParaRPr lang="tr-TR" dirty="0"/>
          </a:p>
        </p:txBody>
      </p:sp>
      <p:sp>
        <p:nvSpPr>
          <p:cNvPr id="4" name="Veri Yer Tutucusu 3"/>
          <p:cNvSpPr>
            <a:spLocks noGrp="1"/>
          </p:cNvSpPr>
          <p:nvPr>
            <p:ph type="dt" sz="half" idx="10"/>
          </p:nvPr>
        </p:nvSpPr>
        <p:spPr/>
        <p:txBody>
          <a:bodyPr/>
          <a:lstStyle/>
          <a:p>
            <a:fld id="{65E7DEE7-0407-4322-9218-EEA8939D1C1A}"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35</a:t>
            </a:fld>
            <a:endParaRPr lang="tr-TR"/>
          </a:p>
        </p:txBody>
      </p:sp>
    </p:spTree>
    <p:extLst>
      <p:ext uri="{BB962C8B-B14F-4D97-AF65-F5344CB8AC3E}">
        <p14:creationId xmlns:p14="http://schemas.microsoft.com/office/powerpoint/2010/main" val="195302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507288" cy="5472608"/>
          </a:xfrm>
        </p:spPr>
        <p:txBody>
          <a:bodyPr>
            <a:normAutofit/>
          </a:bodyPr>
          <a:lstStyle/>
          <a:p>
            <a:pPr algn="just" fontAlgn="base"/>
            <a:br>
              <a:rPr lang="tr-TR" dirty="0"/>
            </a:br>
            <a:r>
              <a:rPr lang="tr-TR" dirty="0">
                <a:solidFill>
                  <a:srgbClr val="333333"/>
                </a:solidFill>
                <a:latin typeface="Trebuchet MS" panose="020B0603020202020204" pitchFamily="34" charset="0"/>
              </a:rPr>
              <a:t>Geri dönüşüm modern atık azaltma yönteminin en önemli bileşenidir.</a:t>
            </a:r>
          </a:p>
          <a:p>
            <a:pPr algn="just" fontAlgn="base"/>
            <a:r>
              <a:rPr lang="tr-TR" dirty="0">
                <a:solidFill>
                  <a:srgbClr val="333333"/>
                </a:solidFill>
                <a:latin typeface="Trebuchet MS" panose="020B0603020202020204" pitchFamily="34" charset="0"/>
              </a:rPr>
              <a:t> Başlıca geri dönüştürülebilir malzemeler ise </a:t>
            </a:r>
            <a:r>
              <a:rPr lang="tr-TR" dirty="0">
                <a:solidFill>
                  <a:srgbClr val="FF0000"/>
                </a:solidFill>
                <a:latin typeface="Trebuchet MS" panose="020B0603020202020204" pitchFamily="34" charset="0"/>
              </a:rPr>
              <a:t>cam, kağıt, metal, plastik, tekstil ve </a:t>
            </a:r>
            <a:r>
              <a:rPr lang="tr-TR" b="1" dirty="0">
                <a:solidFill>
                  <a:srgbClr val="FF0000"/>
                </a:solidFill>
                <a:latin typeface="inherit"/>
                <a:hlinkClick r:id="rId2"/>
              </a:rPr>
              <a:t>elektronik</a:t>
            </a:r>
            <a:r>
              <a:rPr lang="tr-TR" dirty="0">
                <a:solidFill>
                  <a:srgbClr val="333333"/>
                </a:solidFill>
                <a:latin typeface="Trebuchet MS" panose="020B0603020202020204" pitchFamily="34" charset="0"/>
              </a:rPr>
              <a:t> çeşitlerinin tümüdür.</a:t>
            </a:r>
          </a:p>
          <a:p>
            <a:endParaRPr lang="tr-TR" dirty="0"/>
          </a:p>
        </p:txBody>
      </p:sp>
      <p:sp>
        <p:nvSpPr>
          <p:cNvPr id="2" name="Veri Yer Tutucusu 1"/>
          <p:cNvSpPr>
            <a:spLocks noGrp="1"/>
          </p:cNvSpPr>
          <p:nvPr>
            <p:ph type="dt" sz="half" idx="10"/>
          </p:nvPr>
        </p:nvSpPr>
        <p:spPr/>
        <p:txBody>
          <a:bodyPr/>
          <a:lstStyle/>
          <a:p>
            <a:fld id="{9E0B3F24-2FFB-437B-BAF5-49D021C7D398}"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36</a:t>
            </a:fld>
            <a:endParaRPr lang="tr-TR"/>
          </a:p>
        </p:txBody>
      </p:sp>
    </p:spTree>
    <p:extLst>
      <p:ext uri="{BB962C8B-B14F-4D97-AF65-F5344CB8AC3E}">
        <p14:creationId xmlns:p14="http://schemas.microsoft.com/office/powerpoint/2010/main" val="16034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18883" y="176168"/>
            <a:ext cx="8085565" cy="5949995"/>
          </a:xfrm>
          <a:prstGeom prst="rect">
            <a:avLst/>
          </a:prstGeom>
        </p:spPr>
      </p:pic>
      <p:sp>
        <p:nvSpPr>
          <p:cNvPr id="2" name="Veri Yer Tutucusu 1"/>
          <p:cNvSpPr>
            <a:spLocks noGrp="1"/>
          </p:cNvSpPr>
          <p:nvPr>
            <p:ph type="dt" sz="half" idx="10"/>
          </p:nvPr>
        </p:nvSpPr>
        <p:spPr/>
        <p:txBody>
          <a:bodyPr/>
          <a:lstStyle/>
          <a:p>
            <a:fld id="{CC11666B-B689-4E36-9CE9-01E9FDDE74F5}"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37</a:t>
            </a:fld>
            <a:endParaRPr lang="tr-TR"/>
          </a:p>
        </p:txBody>
      </p:sp>
    </p:spTree>
    <p:extLst>
      <p:ext uri="{BB962C8B-B14F-4D97-AF65-F5344CB8AC3E}">
        <p14:creationId xmlns:p14="http://schemas.microsoft.com/office/powerpoint/2010/main" val="310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CC3333"/>
                </a:solidFill>
                <a:latin typeface="Trebuchet MS" panose="020B0603020202020204" pitchFamily="34" charset="0"/>
              </a:rPr>
              <a:t>E-atıklar için geri dönüşüm tesisi</a:t>
            </a:r>
            <a:br>
              <a:rPr lang="tr-TR" b="1" dirty="0">
                <a:solidFill>
                  <a:srgbClr val="CC3333"/>
                </a:solidFill>
                <a:latin typeface="Trebuchet MS" panose="020B0603020202020204" pitchFamily="34" charset="0"/>
              </a:rPr>
            </a:br>
            <a:endParaRPr lang="tr-TR" dirty="0"/>
          </a:p>
        </p:txBody>
      </p:sp>
      <p:sp>
        <p:nvSpPr>
          <p:cNvPr id="3" name="İçerik Yer Tutucusu 2"/>
          <p:cNvSpPr>
            <a:spLocks noGrp="1"/>
          </p:cNvSpPr>
          <p:nvPr>
            <p:ph idx="1"/>
          </p:nvPr>
        </p:nvSpPr>
        <p:spPr>
          <a:xfrm>
            <a:off x="251520" y="1196752"/>
            <a:ext cx="8640960" cy="5328592"/>
          </a:xfrm>
        </p:spPr>
        <p:txBody>
          <a:bodyPr>
            <a:normAutofit/>
          </a:bodyPr>
          <a:lstStyle/>
          <a:p>
            <a:pPr fontAlgn="base"/>
            <a:r>
              <a:rPr lang="tr-TR" dirty="0">
                <a:solidFill>
                  <a:srgbClr val="0070C0"/>
                </a:solidFill>
                <a:latin typeface="Arial" panose="020B0604020202020204" pitchFamily="34" charset="0"/>
                <a:cs typeface="Arial" panose="020B0604020202020204" pitchFamily="34" charset="0"/>
              </a:rPr>
              <a:t>Dünyada elektronik atık (e-atık) miktarının artışı ve bunların insan sağlığı ve doğaya zarar vermeden imha edilmesi ihtiyacı</a:t>
            </a:r>
            <a:r>
              <a:rPr lang="tr-TR" dirty="0">
                <a:latin typeface="Arial" panose="020B0604020202020204" pitchFamily="34" charset="0"/>
                <a:cs typeface="Arial" panose="020B0604020202020204" pitchFamily="34" charset="0"/>
              </a:rPr>
              <a:t>, bu atıklara özel geri dönüşüm sektörü doğurdu.</a:t>
            </a:r>
          </a:p>
          <a:p>
            <a:pPr fontAlgn="base"/>
            <a:r>
              <a:rPr lang="tr-TR" dirty="0">
                <a:latin typeface="Arial" panose="020B0604020202020204" pitchFamily="34" charset="0"/>
                <a:cs typeface="Arial" panose="020B0604020202020204" pitchFamily="34" charset="0"/>
              </a:rPr>
              <a:t> </a:t>
            </a:r>
            <a:br>
              <a:rPr lang="tr-TR" dirty="0"/>
            </a:br>
            <a:endParaRPr lang="tr-TR" dirty="0"/>
          </a:p>
        </p:txBody>
      </p:sp>
      <p:sp>
        <p:nvSpPr>
          <p:cNvPr id="4" name="Veri Yer Tutucusu 3"/>
          <p:cNvSpPr>
            <a:spLocks noGrp="1"/>
          </p:cNvSpPr>
          <p:nvPr>
            <p:ph type="dt" sz="half" idx="10"/>
          </p:nvPr>
        </p:nvSpPr>
        <p:spPr/>
        <p:txBody>
          <a:bodyPr/>
          <a:lstStyle/>
          <a:p>
            <a:fld id="{1F65ADC7-CAB6-4AC8-B79F-120D59B71A1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38</a:t>
            </a:fld>
            <a:endParaRPr lang="tr-TR"/>
          </a:p>
        </p:txBody>
      </p:sp>
    </p:spTree>
    <p:extLst>
      <p:ext uri="{BB962C8B-B14F-4D97-AF65-F5344CB8AC3E}">
        <p14:creationId xmlns:p14="http://schemas.microsoft.com/office/powerpoint/2010/main" val="26485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38716" y="250072"/>
            <a:ext cx="8137740" cy="6131256"/>
          </a:xfrm>
          <a:prstGeom prst="rect">
            <a:avLst/>
          </a:prstGeom>
        </p:spPr>
      </p:pic>
      <p:sp>
        <p:nvSpPr>
          <p:cNvPr id="2" name="Veri Yer Tutucusu 1"/>
          <p:cNvSpPr>
            <a:spLocks noGrp="1"/>
          </p:cNvSpPr>
          <p:nvPr>
            <p:ph type="dt" sz="half" idx="10"/>
          </p:nvPr>
        </p:nvSpPr>
        <p:spPr/>
        <p:txBody>
          <a:bodyPr/>
          <a:lstStyle/>
          <a:p>
            <a:fld id="{9CBC06FB-5CA0-46FA-A544-561E90318EFC}"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39</a:t>
            </a:fld>
            <a:endParaRPr lang="tr-TR"/>
          </a:p>
        </p:txBody>
      </p:sp>
    </p:spTree>
    <p:extLst>
      <p:ext uri="{BB962C8B-B14F-4D97-AF65-F5344CB8AC3E}">
        <p14:creationId xmlns:p14="http://schemas.microsoft.com/office/powerpoint/2010/main" val="177392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608" y="476672"/>
            <a:ext cx="10657184" cy="6048672"/>
          </a:xfrm>
        </p:spPr>
      </p:pic>
      <p:sp>
        <p:nvSpPr>
          <p:cNvPr id="2" name="Veri Yer Tutucusu 1"/>
          <p:cNvSpPr>
            <a:spLocks noGrp="1"/>
          </p:cNvSpPr>
          <p:nvPr>
            <p:ph type="dt" sz="half" idx="10"/>
          </p:nvPr>
        </p:nvSpPr>
        <p:spPr/>
        <p:txBody>
          <a:bodyPr/>
          <a:lstStyle/>
          <a:p>
            <a:fld id="{DD9E3471-CB06-4B55-81DF-4F61A215A596}"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a:t>
            </a:fld>
            <a:endParaRPr lang="tr-TR"/>
          </a:p>
        </p:txBody>
      </p:sp>
    </p:spTree>
    <p:extLst>
      <p:ext uri="{BB962C8B-B14F-4D97-AF65-F5344CB8AC3E}">
        <p14:creationId xmlns:p14="http://schemas.microsoft.com/office/powerpoint/2010/main" val="87371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712968" cy="6048672"/>
          </a:xfrm>
        </p:spPr>
        <p:txBody>
          <a:bodyPr/>
          <a:lstStyle/>
          <a:p>
            <a:r>
              <a:rPr lang="tr-TR" dirty="0">
                <a:solidFill>
                  <a:srgbClr val="00B050"/>
                </a:solidFill>
              </a:rPr>
              <a:t>Çevre Bakanlığı'nın elektrikli ve elektronik eşyaların toplanarak usulüne uygun şekilde bertaraf edilmesini öngören düzenlemesinden sonra</a:t>
            </a:r>
            <a:r>
              <a:rPr lang="tr-TR" dirty="0"/>
              <a:t>, </a:t>
            </a:r>
          </a:p>
          <a:p>
            <a:r>
              <a:rPr lang="tr-TR" dirty="0"/>
              <a:t>geri dönüşüm tesisi kurmak için Türkiye'de 9 şirket lisans aldı.</a:t>
            </a:r>
          </a:p>
          <a:p>
            <a:r>
              <a:rPr lang="tr-TR" dirty="0"/>
              <a:t> Bunlardan Akademi Çevre Danışmanlık şirketinin ortağı Ufuk Işık, insan sağlığına zararlı elementleri yeniden ekonomiye kazandırdıklarını söyledi.</a:t>
            </a:r>
          </a:p>
        </p:txBody>
      </p:sp>
      <p:sp>
        <p:nvSpPr>
          <p:cNvPr id="2" name="Veri Yer Tutucusu 1"/>
          <p:cNvSpPr>
            <a:spLocks noGrp="1"/>
          </p:cNvSpPr>
          <p:nvPr>
            <p:ph type="dt" sz="half" idx="10"/>
          </p:nvPr>
        </p:nvSpPr>
        <p:spPr/>
        <p:txBody>
          <a:bodyPr/>
          <a:lstStyle/>
          <a:p>
            <a:fld id="{D52096C5-081D-48CD-A7A8-A7EC92EC4E06}"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40</a:t>
            </a:fld>
            <a:endParaRPr lang="tr-TR"/>
          </a:p>
        </p:txBody>
      </p:sp>
    </p:spTree>
    <p:extLst>
      <p:ext uri="{BB962C8B-B14F-4D97-AF65-F5344CB8AC3E}">
        <p14:creationId xmlns:p14="http://schemas.microsoft.com/office/powerpoint/2010/main" val="3599191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507288" cy="5793507"/>
          </a:xfrm>
        </p:spPr>
        <p:txBody>
          <a:bodyPr/>
          <a:lstStyle/>
          <a:p>
            <a:r>
              <a:rPr lang="tr-TR" dirty="0">
                <a:solidFill>
                  <a:srgbClr val="FF0000"/>
                </a:solidFill>
              </a:rPr>
              <a:t>Dünyada elektronik atık (e-atık) miktarının artışı </a:t>
            </a:r>
            <a:r>
              <a:rPr lang="tr-TR" dirty="0">
                <a:solidFill>
                  <a:srgbClr val="00B050"/>
                </a:solidFill>
              </a:rPr>
              <a:t>ve bunların insan sağlığı ve doğaya zarar vermeden imha edilmesi ihtiyacı</a:t>
            </a:r>
            <a:r>
              <a:rPr lang="tr-TR" dirty="0">
                <a:solidFill>
                  <a:srgbClr val="0070C0"/>
                </a:solidFill>
              </a:rPr>
              <a:t>, </a:t>
            </a:r>
          </a:p>
          <a:p>
            <a:r>
              <a:rPr lang="tr-TR" dirty="0">
                <a:solidFill>
                  <a:srgbClr val="0070C0"/>
                </a:solidFill>
                <a:latin typeface="Cooper Black" panose="0208090404030B020404" pitchFamily="18" charset="0"/>
              </a:rPr>
              <a:t>bu atıklara özel geri dönüşüm sektörü </a:t>
            </a:r>
            <a:r>
              <a:rPr lang="tr-TR" dirty="0">
                <a:solidFill>
                  <a:srgbClr val="0070C0"/>
                </a:solidFill>
              </a:rPr>
              <a:t>doğurdu.</a:t>
            </a:r>
          </a:p>
          <a:p>
            <a:r>
              <a:rPr lang="tr-TR" dirty="0"/>
              <a:t> </a:t>
            </a:r>
          </a:p>
        </p:txBody>
      </p:sp>
      <p:sp>
        <p:nvSpPr>
          <p:cNvPr id="2" name="Veri Yer Tutucusu 1"/>
          <p:cNvSpPr>
            <a:spLocks noGrp="1"/>
          </p:cNvSpPr>
          <p:nvPr>
            <p:ph type="dt" sz="half" idx="10"/>
          </p:nvPr>
        </p:nvSpPr>
        <p:spPr/>
        <p:txBody>
          <a:bodyPr/>
          <a:lstStyle/>
          <a:p>
            <a:fld id="{00515143-AC03-4450-AF1F-04DA202F25A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41</a:t>
            </a:fld>
            <a:endParaRPr lang="tr-TR"/>
          </a:p>
        </p:txBody>
      </p:sp>
    </p:spTree>
    <p:extLst>
      <p:ext uri="{BB962C8B-B14F-4D97-AF65-F5344CB8AC3E}">
        <p14:creationId xmlns:p14="http://schemas.microsoft.com/office/powerpoint/2010/main" val="1246060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507288" cy="5865515"/>
          </a:xfrm>
        </p:spPr>
        <p:txBody>
          <a:bodyPr/>
          <a:lstStyle/>
          <a:p>
            <a:r>
              <a:rPr lang="tr-TR" dirty="0"/>
              <a:t>Evde, ofiste kullanılan </a:t>
            </a:r>
            <a:r>
              <a:rPr lang="tr-TR" dirty="0">
                <a:solidFill>
                  <a:srgbClr val="00B050"/>
                </a:solidFill>
              </a:rPr>
              <a:t>bilgisayarlar, yazıcı, tarayıcı, fotokopi cihazı gibi çevresel aygıtlar, hemen her kişinin günlük hayatının bir parçası haline gelen cep telefonları, televizyonlar, beyaz eşyalar, makineler, kontrol sistemleri ve panolar </a:t>
            </a:r>
            <a:r>
              <a:rPr lang="tr-TR" dirty="0"/>
              <a:t>gibi ürünler geri dönüşüm firmaları tarafından toplanıyor.</a:t>
            </a:r>
          </a:p>
        </p:txBody>
      </p:sp>
      <p:sp>
        <p:nvSpPr>
          <p:cNvPr id="2" name="Veri Yer Tutucusu 1"/>
          <p:cNvSpPr>
            <a:spLocks noGrp="1"/>
          </p:cNvSpPr>
          <p:nvPr>
            <p:ph type="dt" sz="half" idx="10"/>
          </p:nvPr>
        </p:nvSpPr>
        <p:spPr/>
        <p:txBody>
          <a:bodyPr/>
          <a:lstStyle/>
          <a:p>
            <a:fld id="{9C5AF518-EEA1-41B9-9381-425F4FFC5A50}"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42</a:t>
            </a:fld>
            <a:endParaRPr lang="tr-TR"/>
          </a:p>
        </p:txBody>
      </p:sp>
    </p:spTree>
    <p:extLst>
      <p:ext uri="{BB962C8B-B14F-4D97-AF65-F5344CB8AC3E}">
        <p14:creationId xmlns:p14="http://schemas.microsoft.com/office/powerpoint/2010/main" val="540200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548680"/>
            <a:ext cx="8229600" cy="5760640"/>
          </a:xfrm>
          <a:prstGeom prst="rect">
            <a:avLst/>
          </a:prstGeom>
        </p:spPr>
      </p:pic>
      <p:sp>
        <p:nvSpPr>
          <p:cNvPr id="3" name="Veri Yer Tutucusu 2"/>
          <p:cNvSpPr>
            <a:spLocks noGrp="1"/>
          </p:cNvSpPr>
          <p:nvPr>
            <p:ph type="dt" sz="half" idx="10"/>
          </p:nvPr>
        </p:nvSpPr>
        <p:spPr/>
        <p:txBody>
          <a:bodyPr/>
          <a:lstStyle/>
          <a:p>
            <a:fld id="{AA6A5DA7-105A-4A2E-A736-22E39F79A1F8}"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43</a:t>
            </a:fld>
            <a:endParaRPr lang="tr-TR"/>
          </a:p>
        </p:txBody>
      </p:sp>
    </p:spTree>
    <p:extLst>
      <p:ext uri="{BB962C8B-B14F-4D97-AF65-F5344CB8AC3E}">
        <p14:creationId xmlns:p14="http://schemas.microsoft.com/office/powerpoint/2010/main" val="4070004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12968" cy="6264696"/>
          </a:xfrm>
        </p:spPr>
        <p:txBody>
          <a:bodyPr>
            <a:normAutofit/>
          </a:bodyPr>
          <a:lstStyle/>
          <a:p>
            <a:r>
              <a:rPr lang="tr-TR" b="1" dirty="0">
                <a:solidFill>
                  <a:srgbClr val="00B050"/>
                </a:solidFill>
              </a:rPr>
              <a:t>Kullanılmayan cihazlar ;</a:t>
            </a:r>
          </a:p>
          <a:p>
            <a:r>
              <a:rPr lang="tr-TR" dirty="0"/>
              <a:t>sınıflandırılarak </a:t>
            </a:r>
          </a:p>
          <a:p>
            <a:r>
              <a:rPr lang="tr-TR" dirty="0">
                <a:solidFill>
                  <a:srgbClr val="00B0F0"/>
                </a:solidFill>
              </a:rPr>
              <a:t>sökme, </a:t>
            </a:r>
          </a:p>
          <a:p>
            <a:r>
              <a:rPr lang="tr-TR" dirty="0">
                <a:solidFill>
                  <a:srgbClr val="00B0F0"/>
                </a:solidFill>
              </a:rPr>
              <a:t>kırma, </a:t>
            </a:r>
          </a:p>
          <a:p>
            <a:r>
              <a:rPr lang="tr-TR" dirty="0">
                <a:solidFill>
                  <a:srgbClr val="00B0F0"/>
                </a:solidFill>
              </a:rPr>
              <a:t>ayrıştırma, </a:t>
            </a:r>
          </a:p>
          <a:p>
            <a:r>
              <a:rPr lang="tr-TR" dirty="0">
                <a:solidFill>
                  <a:srgbClr val="00B0F0"/>
                </a:solidFill>
              </a:rPr>
              <a:t>sevkiyat ve </a:t>
            </a:r>
          </a:p>
          <a:p>
            <a:r>
              <a:rPr lang="tr-TR" dirty="0" err="1">
                <a:solidFill>
                  <a:srgbClr val="00B0F0"/>
                </a:solidFill>
              </a:rPr>
              <a:t>rafinasyon</a:t>
            </a:r>
            <a:r>
              <a:rPr lang="tr-TR" dirty="0">
                <a:solidFill>
                  <a:srgbClr val="00B0F0"/>
                </a:solidFill>
              </a:rPr>
              <a:t> </a:t>
            </a:r>
          </a:p>
          <a:p>
            <a:r>
              <a:rPr lang="tr-TR" dirty="0"/>
              <a:t>işlemlerine tabi tutuluyor.</a:t>
            </a:r>
          </a:p>
          <a:p>
            <a:r>
              <a:rPr lang="tr-TR" dirty="0"/>
              <a:t> </a:t>
            </a:r>
          </a:p>
        </p:txBody>
      </p:sp>
      <p:sp>
        <p:nvSpPr>
          <p:cNvPr id="2" name="Veri Yer Tutucusu 1"/>
          <p:cNvSpPr>
            <a:spLocks noGrp="1"/>
          </p:cNvSpPr>
          <p:nvPr>
            <p:ph type="dt" sz="half" idx="10"/>
          </p:nvPr>
        </p:nvSpPr>
        <p:spPr/>
        <p:txBody>
          <a:bodyPr/>
          <a:lstStyle/>
          <a:p>
            <a:fld id="{0AC7E2BB-E4E1-40B2-9D3C-989582D37467}"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44</a:t>
            </a:fld>
            <a:endParaRPr lang="tr-TR"/>
          </a:p>
        </p:txBody>
      </p:sp>
    </p:spTree>
    <p:extLst>
      <p:ext uri="{BB962C8B-B14F-4D97-AF65-F5344CB8AC3E}">
        <p14:creationId xmlns:p14="http://schemas.microsoft.com/office/powerpoint/2010/main" val="43091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12968" cy="6264696"/>
          </a:xfrm>
        </p:spPr>
        <p:txBody>
          <a:bodyPr>
            <a:normAutofit/>
          </a:bodyPr>
          <a:lstStyle/>
          <a:p>
            <a:r>
              <a:rPr lang="tr-TR" dirty="0"/>
              <a:t>Dünyada geri dönüştürülmeyi bekleyen e-atık sınıfında yer alan eşyaların tahmini yıllık üretiminin 80 milyon ton civarında olduğu varsayılıyor.</a:t>
            </a:r>
          </a:p>
          <a:p>
            <a:r>
              <a:rPr lang="tr-TR" dirty="0"/>
              <a:t> </a:t>
            </a:r>
            <a:r>
              <a:rPr lang="tr-TR" dirty="0">
                <a:solidFill>
                  <a:srgbClr val="00B0F0"/>
                </a:solidFill>
              </a:rPr>
              <a:t>Türkiye'de bu miktarın 300 bin ton civarında olduğu öngörülüyor</a:t>
            </a:r>
            <a:r>
              <a:rPr lang="tr-TR" dirty="0"/>
              <a:t>.</a:t>
            </a:r>
          </a:p>
          <a:p>
            <a:r>
              <a:rPr lang="tr-TR" dirty="0"/>
              <a:t> </a:t>
            </a:r>
            <a:r>
              <a:rPr lang="tr-TR" dirty="0">
                <a:solidFill>
                  <a:srgbClr val="FF0000"/>
                </a:solidFill>
              </a:rPr>
              <a:t>Türkiye'de mevcut e-atığın geri dönüşümü Avrupa ülkelerine kıyasla yüzde 75 daha geride.</a:t>
            </a:r>
          </a:p>
        </p:txBody>
      </p:sp>
      <p:sp>
        <p:nvSpPr>
          <p:cNvPr id="2" name="Veri Yer Tutucusu 1"/>
          <p:cNvSpPr>
            <a:spLocks noGrp="1"/>
          </p:cNvSpPr>
          <p:nvPr>
            <p:ph type="dt" sz="half" idx="10"/>
          </p:nvPr>
        </p:nvSpPr>
        <p:spPr/>
        <p:txBody>
          <a:bodyPr/>
          <a:lstStyle/>
          <a:p>
            <a:fld id="{6B486B73-8DE8-496D-9460-77019A6B8246}"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45</a:t>
            </a:fld>
            <a:endParaRPr lang="tr-TR"/>
          </a:p>
        </p:txBody>
      </p:sp>
    </p:spTree>
    <p:extLst>
      <p:ext uri="{BB962C8B-B14F-4D97-AF65-F5344CB8AC3E}">
        <p14:creationId xmlns:p14="http://schemas.microsoft.com/office/powerpoint/2010/main" val="2466447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6823A2A-018F-5DE6-FB7E-951306D6A7EC}"/>
              </a:ext>
            </a:extLst>
          </p:cNvPr>
          <p:cNvSpPr>
            <a:spLocks noGrp="1"/>
          </p:cNvSpPr>
          <p:nvPr>
            <p:ph idx="1"/>
          </p:nvPr>
        </p:nvSpPr>
        <p:spPr>
          <a:xfrm>
            <a:off x="251520" y="404664"/>
            <a:ext cx="8435280" cy="6192688"/>
          </a:xfrm>
        </p:spPr>
        <p:txBody>
          <a:bodyPr>
            <a:normAutofit/>
          </a:bodyPr>
          <a:lstStyle/>
          <a:p>
            <a:r>
              <a:rPr lang="tr-TR" dirty="0"/>
              <a:t>Araştırma: Türkiye'de hane başı elektronik atık 41,8 kilogram oldu.</a:t>
            </a:r>
          </a:p>
          <a:p>
            <a:r>
              <a:rPr lang="tr-TR" dirty="0"/>
              <a:t>Birleşik Krallık merkezli atık toplama şirketi </a:t>
            </a:r>
            <a:r>
              <a:rPr lang="tr-TR" dirty="0" err="1"/>
              <a:t>Clearitwaste</a:t>
            </a:r>
            <a:r>
              <a:rPr lang="tr-TR" dirty="0"/>
              <a:t> tarafından yaptırılan ve bütün Avrupa’yı kapsayan çalışmada ülkelerin hane bazında kaç kilogram elektronik atık attıkları araştırıldı. Dünyanın en iyi ekolojik itibarlarından birine sahip olan Norveç listede hane başına 57 kilogramla ilk sırada yer alırken Türkiye, hane başına 41,8 kilogram ile listede on dördüncü sırada yer aldı.</a:t>
            </a:r>
          </a:p>
          <a:p>
            <a:r>
              <a:rPr lang="tr-TR" sz="900" dirty="0"/>
              <a:t>https://www.ntv.com.tr/galeri/dunya/arastirma-turkiyede-hane-basi-elektronik-atik-41-8-kilogram-oldu,AkhYxuN-BE-Apz8dG8a0Fg/hQw6-cV7e0yIz5MRdRYh2A</a:t>
            </a:r>
          </a:p>
        </p:txBody>
      </p:sp>
      <p:sp>
        <p:nvSpPr>
          <p:cNvPr id="4" name="Veri Yer Tutucusu 3">
            <a:extLst>
              <a:ext uri="{FF2B5EF4-FFF2-40B4-BE49-F238E27FC236}">
                <a16:creationId xmlns:a16="http://schemas.microsoft.com/office/drawing/2014/main" id="{52598DDE-7729-EC2A-3D5D-3FC45010EAFF}"/>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D3C12552-E3E9-BFA0-B3AC-4FF5C42985E5}"/>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9590F773-D72A-F387-9789-F4F376FBB9EE}"/>
              </a:ext>
            </a:extLst>
          </p:cNvPr>
          <p:cNvSpPr>
            <a:spLocks noGrp="1"/>
          </p:cNvSpPr>
          <p:nvPr>
            <p:ph type="sldNum" sz="quarter" idx="12"/>
          </p:nvPr>
        </p:nvSpPr>
        <p:spPr/>
        <p:txBody>
          <a:bodyPr/>
          <a:lstStyle/>
          <a:p>
            <a:fld id="{06E4CE98-99DB-4B92-BAC7-F160338C3892}" type="slidenum">
              <a:rPr lang="tr-TR" smtClean="0"/>
              <a:pPr/>
              <a:t>46</a:t>
            </a:fld>
            <a:endParaRPr lang="tr-TR"/>
          </a:p>
        </p:txBody>
      </p:sp>
    </p:spTree>
    <p:extLst>
      <p:ext uri="{BB962C8B-B14F-4D97-AF65-F5344CB8AC3E}">
        <p14:creationId xmlns:p14="http://schemas.microsoft.com/office/powerpoint/2010/main" val="122597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192688"/>
          </a:xfrm>
        </p:spPr>
        <p:txBody>
          <a:bodyPr>
            <a:normAutofit/>
          </a:bodyPr>
          <a:lstStyle/>
          <a:p>
            <a:r>
              <a:rPr lang="tr-TR" sz="3600" dirty="0">
                <a:solidFill>
                  <a:srgbClr val="FF0000"/>
                </a:solidFill>
              </a:rPr>
              <a:t>************************************</a:t>
            </a:r>
          </a:p>
          <a:p>
            <a:r>
              <a:rPr lang="tr-TR" dirty="0">
                <a:solidFill>
                  <a:srgbClr val="FF0000"/>
                </a:solidFill>
              </a:rPr>
              <a:t>Evde ve ofiste kullanılmayan </a:t>
            </a:r>
            <a:r>
              <a:rPr lang="tr-TR" dirty="0">
                <a:solidFill>
                  <a:srgbClr val="7030A0"/>
                </a:solidFill>
              </a:rPr>
              <a:t>elektrikli ve elektronik cihazların içerisinde </a:t>
            </a:r>
            <a:r>
              <a:rPr lang="tr-TR" dirty="0" err="1">
                <a:solidFill>
                  <a:srgbClr val="7030A0"/>
                </a:solidFill>
              </a:rPr>
              <a:t>civa</a:t>
            </a:r>
            <a:r>
              <a:rPr lang="tr-TR" dirty="0">
                <a:solidFill>
                  <a:srgbClr val="7030A0"/>
                </a:solidFill>
              </a:rPr>
              <a:t>, krom, kurşun, fosfor, kadmiyum, baryum, berilyum ve plastik bulunduğunu </a:t>
            </a:r>
            <a:r>
              <a:rPr lang="tr-TR" dirty="0"/>
              <a:t>vurgulayan Işık, </a:t>
            </a:r>
            <a:r>
              <a:rPr lang="tr-TR" dirty="0">
                <a:solidFill>
                  <a:srgbClr val="00B050"/>
                </a:solidFill>
              </a:rPr>
              <a:t>"Bunların sızıntıyla sulara, ardından toprağa karışmasıyla beyin, böbrek, kalp ve karaciğer gibi iç organları ve vücudun </a:t>
            </a:r>
            <a:r>
              <a:rPr lang="tr-TR" dirty="0" err="1">
                <a:solidFill>
                  <a:srgbClr val="00B050"/>
                </a:solidFill>
              </a:rPr>
              <a:t>hormonal</a:t>
            </a:r>
            <a:r>
              <a:rPr lang="tr-TR" dirty="0">
                <a:solidFill>
                  <a:srgbClr val="00B050"/>
                </a:solidFill>
              </a:rPr>
              <a:t> fonksiyonları olumsuz yönde etkilenir, üreme bozuklukları oluşur. </a:t>
            </a:r>
            <a:r>
              <a:rPr lang="tr-TR" dirty="0"/>
              <a:t>Suların kirlenmesi kas zayıflığına, DNA hasarına, </a:t>
            </a:r>
            <a:r>
              <a:rPr lang="tr-TR" dirty="0" err="1"/>
              <a:t>astimik</a:t>
            </a:r>
            <a:r>
              <a:rPr lang="tr-TR" dirty="0"/>
              <a:t> bronşite ve kemiklerde erimeye neden olur." dedi.</a:t>
            </a:r>
          </a:p>
        </p:txBody>
      </p:sp>
      <p:sp>
        <p:nvSpPr>
          <p:cNvPr id="2" name="Veri Yer Tutucusu 1"/>
          <p:cNvSpPr>
            <a:spLocks noGrp="1"/>
          </p:cNvSpPr>
          <p:nvPr>
            <p:ph type="dt" sz="half" idx="10"/>
          </p:nvPr>
        </p:nvSpPr>
        <p:spPr/>
        <p:txBody>
          <a:bodyPr/>
          <a:lstStyle/>
          <a:p>
            <a:fld id="{7DEBFA84-AE87-471E-8ECB-D115E7263739}"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47</a:t>
            </a:fld>
            <a:endParaRPr lang="tr-TR"/>
          </a:p>
        </p:txBody>
      </p:sp>
    </p:spTree>
    <p:extLst>
      <p:ext uri="{BB962C8B-B14F-4D97-AF65-F5344CB8AC3E}">
        <p14:creationId xmlns:p14="http://schemas.microsoft.com/office/powerpoint/2010/main" val="1504297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12968" cy="6336704"/>
          </a:xfrm>
        </p:spPr>
        <p:txBody>
          <a:bodyPr>
            <a:normAutofit/>
          </a:bodyPr>
          <a:lstStyle/>
          <a:p>
            <a:r>
              <a:rPr lang="tr-TR" b="1" dirty="0">
                <a:solidFill>
                  <a:srgbClr val="00B050"/>
                </a:solidFill>
              </a:rPr>
              <a:t>Bir bilgisayarda, </a:t>
            </a:r>
            <a:r>
              <a:rPr lang="tr-TR" dirty="0">
                <a:solidFill>
                  <a:srgbClr val="FF0000"/>
                </a:solidFill>
              </a:rPr>
              <a:t>altın, gümüş, paladyum ve platin vb. metallerin</a:t>
            </a:r>
            <a:r>
              <a:rPr lang="tr-TR" dirty="0"/>
              <a:t> bulunduğunu hatırlatan Işık, </a:t>
            </a:r>
            <a:r>
              <a:rPr lang="tr-TR" u="sng" dirty="0">
                <a:solidFill>
                  <a:srgbClr val="FF0000"/>
                </a:solidFill>
              </a:rPr>
              <a:t>e-atıkların bir çöp olmadığının her geçen gün daha net anlaşıldığını</a:t>
            </a:r>
            <a:r>
              <a:rPr lang="tr-TR" dirty="0"/>
              <a:t> ifade etti.</a:t>
            </a:r>
          </a:p>
          <a:p>
            <a:r>
              <a:rPr lang="tr-TR" dirty="0"/>
              <a:t> </a:t>
            </a:r>
            <a:r>
              <a:rPr lang="tr-TR" sz="2400" dirty="0"/>
              <a:t>Işık, 'Atık Elektrikli Elektronik Eşyaların Kontrolü Yönetmeliği' çerçevesinde Çevre ve Orman Bakanlığı'ndan 'uygunluk belgesi' alan firmaların bugünkü sayısının 9 olduğunu kaydetti. Işık, topladıkları elektrik ve elektronik atıkları 'tehlikeli atıkların kontrolü </a:t>
            </a:r>
            <a:r>
              <a:rPr lang="tr-TR" sz="2400" dirty="0" err="1"/>
              <a:t>yönetmeliği'ne</a:t>
            </a:r>
            <a:r>
              <a:rPr lang="tr-TR" sz="2400" dirty="0"/>
              <a:t> uygun şekilde ekonomiye kazandırdıklarını anlattı.</a:t>
            </a:r>
          </a:p>
          <a:p>
            <a:endParaRPr lang="tr-TR" dirty="0"/>
          </a:p>
        </p:txBody>
      </p:sp>
      <p:sp>
        <p:nvSpPr>
          <p:cNvPr id="2" name="Veri Yer Tutucusu 1"/>
          <p:cNvSpPr>
            <a:spLocks noGrp="1"/>
          </p:cNvSpPr>
          <p:nvPr>
            <p:ph type="dt" sz="half" idx="10"/>
          </p:nvPr>
        </p:nvSpPr>
        <p:spPr/>
        <p:txBody>
          <a:bodyPr/>
          <a:lstStyle/>
          <a:p>
            <a:fld id="{F05F3659-2F1D-4F7A-96DF-8443602F9D88}"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48</a:t>
            </a:fld>
            <a:endParaRPr lang="tr-TR"/>
          </a:p>
        </p:txBody>
      </p:sp>
    </p:spTree>
    <p:extLst>
      <p:ext uri="{BB962C8B-B14F-4D97-AF65-F5344CB8AC3E}">
        <p14:creationId xmlns:p14="http://schemas.microsoft.com/office/powerpoint/2010/main" val="1395648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106"/>
          </a:xfrm>
        </p:spPr>
        <p:txBody>
          <a:bodyPr>
            <a:normAutofit fontScale="90000"/>
          </a:bodyPr>
          <a:lstStyle/>
          <a:p>
            <a:br>
              <a:rPr lang="tr-TR" dirty="0"/>
            </a:br>
            <a:br>
              <a:rPr lang="tr-TR" dirty="0"/>
            </a:br>
            <a:r>
              <a:rPr lang="tr-TR" dirty="0">
                <a:solidFill>
                  <a:srgbClr val="FF0000"/>
                </a:solidFill>
              </a:rPr>
              <a:t>Türkiye Pazarında Geri Dönüşüm</a:t>
            </a:r>
            <a:br>
              <a:rPr lang="tr-TR" dirty="0"/>
            </a:br>
            <a:br>
              <a:rPr lang="tr-TR" dirty="0"/>
            </a:br>
            <a:endParaRPr lang="tr-TR" dirty="0"/>
          </a:p>
        </p:txBody>
      </p:sp>
      <p:sp>
        <p:nvSpPr>
          <p:cNvPr id="3" name="İçerik Yer Tutucusu 2"/>
          <p:cNvSpPr>
            <a:spLocks noGrp="1"/>
          </p:cNvSpPr>
          <p:nvPr>
            <p:ph idx="1"/>
          </p:nvPr>
        </p:nvSpPr>
        <p:spPr>
          <a:xfrm>
            <a:off x="251520" y="1600200"/>
            <a:ext cx="8712968" cy="4997152"/>
          </a:xfrm>
        </p:spPr>
        <p:txBody>
          <a:bodyPr>
            <a:normAutofit lnSpcReduction="10000"/>
          </a:bodyPr>
          <a:lstStyle/>
          <a:p>
            <a:r>
              <a:rPr lang="tr-TR" dirty="0"/>
              <a:t>Doğal kaynakların sınırsız olmadığı günümüzde bu kaynakların doğru şekilde kullanılmaması gelecekte tükenmesine sebep olacaktır. Bu durumu göz önüne alan dünya ülkeleri bunun için çalışmalarına hız kazandırmıştır. Bu çalışmanın en önemlilerinden birisi ise geri kazanımdır bu şekilde üreticiler ve ülkeler kaynak israfını önlemek ve ortaya çıkabilecek enerji krizleri ile baş edebilmek için atıkların geri dönüştürülmesi  ve tekrar kullanılması için çeşitli yöntemler aramış ve geliştirmişlerdir.</a:t>
            </a:r>
          </a:p>
        </p:txBody>
      </p:sp>
      <p:sp>
        <p:nvSpPr>
          <p:cNvPr id="4" name="Veri Yer Tutucusu 3"/>
          <p:cNvSpPr>
            <a:spLocks noGrp="1"/>
          </p:cNvSpPr>
          <p:nvPr>
            <p:ph type="dt" sz="half" idx="10"/>
          </p:nvPr>
        </p:nvSpPr>
        <p:spPr/>
        <p:txBody>
          <a:bodyPr/>
          <a:lstStyle/>
          <a:p>
            <a:fld id="{BD34EBEA-5B08-4F8E-A7D8-C9C79C2243AF}"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49</a:t>
            </a:fld>
            <a:endParaRPr lang="tr-TR"/>
          </a:p>
        </p:txBody>
      </p:sp>
    </p:spTree>
    <p:extLst>
      <p:ext uri="{BB962C8B-B14F-4D97-AF65-F5344CB8AC3E}">
        <p14:creationId xmlns:p14="http://schemas.microsoft.com/office/powerpoint/2010/main" val="295505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27564055"/>
              </p:ext>
            </p:extLst>
          </p:nvPr>
        </p:nvGraphicFramePr>
        <p:xfrm>
          <a:off x="395536" y="476673"/>
          <a:ext cx="8208912" cy="5688630"/>
        </p:xfrm>
        <a:graphic>
          <a:graphicData uri="http://schemas.openxmlformats.org/drawingml/2006/table">
            <a:tbl>
              <a:tblPr>
                <a:tableStyleId>{5C22544A-7EE6-4342-B048-85BDC9FD1C3A}</a:tableStyleId>
              </a:tblPr>
              <a:tblGrid>
                <a:gridCol w="3770904">
                  <a:extLst>
                    <a:ext uri="{9D8B030D-6E8A-4147-A177-3AD203B41FA5}">
                      <a16:colId xmlns:a16="http://schemas.microsoft.com/office/drawing/2014/main" val="20000"/>
                    </a:ext>
                  </a:extLst>
                </a:gridCol>
                <a:gridCol w="4438008">
                  <a:extLst>
                    <a:ext uri="{9D8B030D-6E8A-4147-A177-3AD203B41FA5}">
                      <a16:colId xmlns:a16="http://schemas.microsoft.com/office/drawing/2014/main" val="20001"/>
                    </a:ext>
                  </a:extLst>
                </a:gridCol>
              </a:tblGrid>
              <a:tr h="632070">
                <a:tc>
                  <a:txBody>
                    <a:bodyPr/>
                    <a:lstStyle/>
                    <a:p>
                      <a:pPr algn="l" fontAlgn="b"/>
                      <a:r>
                        <a:rPr lang="tr-TR" sz="2400" u="none" strike="noStrike" dirty="0" err="1">
                          <a:effectLst/>
                        </a:rPr>
                        <a:t>part</a:t>
                      </a:r>
                      <a:r>
                        <a:rPr lang="tr-TR" sz="2400" u="none" strike="noStrike" dirty="0">
                          <a:effectLst/>
                        </a:rPr>
                        <a:t> </a:t>
                      </a:r>
                      <a:r>
                        <a:rPr lang="tr-TR" sz="2400" u="none" strike="noStrike" dirty="0" err="1">
                          <a:effectLst/>
                        </a:rPr>
                        <a:t>fabrication</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parça imalat</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632070">
                <a:tc>
                  <a:txBody>
                    <a:bodyPr/>
                    <a:lstStyle/>
                    <a:p>
                      <a:pPr algn="l" fontAlgn="b"/>
                      <a:r>
                        <a:rPr lang="tr-TR" sz="2400" u="none" strike="noStrike">
                          <a:effectLst/>
                        </a:rPr>
                        <a:t>modules subassembly</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modülleri alt montaj</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632070">
                <a:tc>
                  <a:txBody>
                    <a:bodyPr/>
                    <a:lstStyle/>
                    <a:p>
                      <a:pPr algn="l" fontAlgn="b"/>
                      <a:r>
                        <a:rPr lang="tr-TR" sz="2400" u="none" strike="noStrike" dirty="0" err="1">
                          <a:effectLst/>
                        </a:rPr>
                        <a:t>parts</a:t>
                      </a:r>
                      <a:r>
                        <a:rPr lang="tr-TR" sz="2400" u="none" strike="noStrike" dirty="0">
                          <a:effectLst/>
                        </a:rPr>
                        <a:t> </a:t>
                      </a:r>
                      <a:r>
                        <a:rPr lang="tr-TR" sz="2400" u="none" strike="noStrike" dirty="0" err="1">
                          <a:effectLst/>
                        </a:rPr>
                        <a:t>assembly</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parça montajı</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632070">
                <a:tc>
                  <a:txBody>
                    <a:bodyPr/>
                    <a:lstStyle/>
                    <a:p>
                      <a:pPr algn="l" fontAlgn="b"/>
                      <a:r>
                        <a:rPr lang="tr-TR" sz="2400" u="none" strike="noStrike">
                          <a:effectLst/>
                        </a:rPr>
                        <a:t>remanufacture</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yeniden üretilmiş</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632070">
                <a:tc>
                  <a:txBody>
                    <a:bodyPr/>
                    <a:lstStyle/>
                    <a:p>
                      <a:pPr algn="l" fontAlgn="b"/>
                      <a:r>
                        <a:rPr lang="tr-TR" sz="2400" u="none" strike="noStrike">
                          <a:effectLst/>
                        </a:rPr>
                        <a:t>reuse</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yeniden</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632070">
                <a:tc>
                  <a:txBody>
                    <a:bodyPr/>
                    <a:lstStyle/>
                    <a:p>
                      <a:pPr algn="l" fontAlgn="b"/>
                      <a:r>
                        <a:rPr lang="tr-TR" sz="2400" u="none" strike="noStrike" dirty="0" err="1">
                          <a:effectLst/>
                        </a:rPr>
                        <a:t>repair</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tamir</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32070">
                <a:tc>
                  <a:txBody>
                    <a:bodyPr/>
                    <a:lstStyle/>
                    <a:p>
                      <a:pPr algn="l" fontAlgn="b"/>
                      <a:r>
                        <a:rPr lang="tr-TR" sz="2400" u="none" strike="noStrike">
                          <a:effectLst/>
                        </a:rPr>
                        <a:t>remanufacture</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yeniden üretilmiş</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632070">
                <a:tc>
                  <a:txBody>
                    <a:bodyPr/>
                    <a:lstStyle/>
                    <a:p>
                      <a:pPr algn="l" fontAlgn="b"/>
                      <a:r>
                        <a:rPr lang="tr-TR" sz="2400" u="none" strike="noStrike">
                          <a:effectLst/>
                        </a:rPr>
                        <a:t>part fabrication</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a:effectLst/>
                        </a:rPr>
                        <a:t>parça imalat</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632070">
                <a:tc>
                  <a:txBody>
                    <a:bodyPr/>
                    <a:lstStyle/>
                    <a:p>
                      <a:pPr algn="l" fontAlgn="b"/>
                      <a:r>
                        <a:rPr lang="tr-TR" sz="2400" u="none" strike="noStrike">
                          <a:effectLst/>
                        </a:rPr>
                        <a:t>raw materıals</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400" u="none" strike="noStrike" dirty="0">
                          <a:effectLst/>
                        </a:rPr>
                        <a:t>işlenmemiş içerikler</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2" name="Veri Yer Tutucusu 1"/>
          <p:cNvSpPr>
            <a:spLocks noGrp="1"/>
          </p:cNvSpPr>
          <p:nvPr>
            <p:ph type="dt" sz="half" idx="10"/>
          </p:nvPr>
        </p:nvSpPr>
        <p:spPr/>
        <p:txBody>
          <a:bodyPr/>
          <a:lstStyle/>
          <a:p>
            <a:fld id="{899937A2-419C-498E-A473-6CB41DAFA2E2}"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a:t>
            </a:fld>
            <a:endParaRPr lang="tr-TR"/>
          </a:p>
        </p:txBody>
      </p:sp>
    </p:spTree>
    <p:extLst>
      <p:ext uri="{BB962C8B-B14F-4D97-AF65-F5344CB8AC3E}">
        <p14:creationId xmlns:p14="http://schemas.microsoft.com/office/powerpoint/2010/main" val="68866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507288" cy="5793507"/>
          </a:xfrm>
        </p:spPr>
        <p:txBody>
          <a:bodyPr>
            <a:normAutofit/>
          </a:bodyPr>
          <a:lstStyle/>
          <a:p>
            <a:r>
              <a:rPr lang="tr-TR" dirty="0"/>
              <a:t>Özellikle gelişmekte olan ülkeler doğal kaynaklarından maksimum düzeyde yararlanması için geri dönüşüme büyük önem vermeleri gerekmektedir. Bunun için  devletlerin yeterli yasal altyapılarla yatırımların önünü açmalıdır. </a:t>
            </a:r>
          </a:p>
        </p:txBody>
      </p:sp>
      <p:sp>
        <p:nvSpPr>
          <p:cNvPr id="2" name="Veri Yer Tutucusu 1"/>
          <p:cNvSpPr>
            <a:spLocks noGrp="1"/>
          </p:cNvSpPr>
          <p:nvPr>
            <p:ph type="dt" sz="half" idx="10"/>
          </p:nvPr>
        </p:nvSpPr>
        <p:spPr/>
        <p:txBody>
          <a:bodyPr/>
          <a:lstStyle/>
          <a:p>
            <a:fld id="{9A119359-C051-4DBC-97E9-87F8D0916A1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50</a:t>
            </a:fld>
            <a:endParaRPr lang="tr-TR"/>
          </a:p>
        </p:txBody>
      </p:sp>
    </p:spTree>
    <p:extLst>
      <p:ext uri="{BB962C8B-B14F-4D97-AF65-F5344CB8AC3E}">
        <p14:creationId xmlns:p14="http://schemas.microsoft.com/office/powerpoint/2010/main" val="39047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264696"/>
          </a:xfrm>
        </p:spPr>
        <p:txBody>
          <a:bodyPr>
            <a:normAutofit/>
          </a:bodyPr>
          <a:lstStyle/>
          <a:p>
            <a:r>
              <a:rPr lang="tr-TR" dirty="0"/>
              <a:t>Ülkemizde ise atık yönetimi ve geri dönüşüm sektörü hem özel sektörün hem de yerel yönetimlerin katkılarıyla 5 milyar </a:t>
            </a:r>
            <a:r>
              <a:rPr lang="tr-TR" dirty="0" err="1"/>
              <a:t>Euro’luk</a:t>
            </a:r>
            <a:r>
              <a:rPr lang="tr-TR" dirty="0"/>
              <a:t> bir pazar haline gelmiş durumda.</a:t>
            </a:r>
          </a:p>
          <a:p>
            <a:r>
              <a:rPr lang="tr-TR" dirty="0"/>
              <a:t> </a:t>
            </a:r>
            <a:r>
              <a:rPr lang="tr-TR" dirty="0">
                <a:solidFill>
                  <a:srgbClr val="FF0000"/>
                </a:solidFill>
              </a:rPr>
              <a:t>Bu noktada atılan en büyük adımlardan birisi ise </a:t>
            </a:r>
            <a:r>
              <a:rPr lang="tr-TR" dirty="0"/>
              <a:t>son günlerde yayınlanan;</a:t>
            </a:r>
          </a:p>
          <a:p>
            <a:pPr algn="ctr"/>
            <a:r>
              <a:rPr lang="tr-TR" dirty="0"/>
              <a:t> </a:t>
            </a:r>
            <a:r>
              <a:rPr lang="tr-TR" sz="3600" b="1" dirty="0">
                <a:solidFill>
                  <a:srgbClr val="00B050"/>
                </a:solidFill>
              </a:rPr>
              <a:t>Ulusal Geri Dönüşüm Eylem planıdır.</a:t>
            </a:r>
          </a:p>
          <a:p>
            <a:r>
              <a:rPr lang="tr-TR" dirty="0"/>
              <a:t> 2013-2016 yıllarını kapsayan eylem planı yatırımcılar için büyük fırsatlar sunmakta.</a:t>
            </a:r>
          </a:p>
        </p:txBody>
      </p:sp>
      <p:sp>
        <p:nvSpPr>
          <p:cNvPr id="2" name="Veri Yer Tutucusu 1"/>
          <p:cNvSpPr>
            <a:spLocks noGrp="1"/>
          </p:cNvSpPr>
          <p:nvPr>
            <p:ph type="dt" sz="half" idx="10"/>
          </p:nvPr>
        </p:nvSpPr>
        <p:spPr/>
        <p:txBody>
          <a:bodyPr/>
          <a:lstStyle/>
          <a:p>
            <a:fld id="{2C132E05-EE36-4DB1-806E-56DF01F88CEB}"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51</a:t>
            </a:fld>
            <a:endParaRPr lang="tr-TR"/>
          </a:p>
        </p:txBody>
      </p:sp>
    </p:spTree>
    <p:extLst>
      <p:ext uri="{BB962C8B-B14F-4D97-AF65-F5344CB8AC3E}">
        <p14:creationId xmlns:p14="http://schemas.microsoft.com/office/powerpoint/2010/main" val="1663056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507288" cy="6408712"/>
          </a:xfrm>
        </p:spPr>
        <p:txBody>
          <a:bodyPr/>
          <a:lstStyle/>
          <a:p>
            <a:r>
              <a:rPr lang="tr-TR" dirty="0"/>
              <a:t>AB uyum sürecinde, ileriki yıllarda katı atık yönetimi sektörüne 7 ile 9 milyar Euro civarında yatırım yapılması beklenmekte.</a:t>
            </a:r>
          </a:p>
          <a:p>
            <a:r>
              <a:rPr lang="tr-TR" dirty="0"/>
              <a:t> Özellikle büyük holdinglerden KOBİ’lere yüzlerce şirket geri dönüşüme milyarlarca dolarlık yatırım için kolları sıvamış durumda. </a:t>
            </a:r>
            <a:r>
              <a:rPr lang="tr-TR" dirty="0">
                <a:solidFill>
                  <a:srgbClr val="FF0000"/>
                </a:solidFill>
              </a:rPr>
              <a:t>Dünya genelinde 600 milyar dolarlık pazara ulaşan geri dönüşüm sektörü gelecekte de favori sektörler arasında gözükmekte.</a:t>
            </a:r>
          </a:p>
        </p:txBody>
      </p:sp>
      <p:sp>
        <p:nvSpPr>
          <p:cNvPr id="2" name="Veri Yer Tutucusu 1"/>
          <p:cNvSpPr>
            <a:spLocks noGrp="1"/>
          </p:cNvSpPr>
          <p:nvPr>
            <p:ph type="dt" sz="half" idx="10"/>
          </p:nvPr>
        </p:nvSpPr>
        <p:spPr/>
        <p:txBody>
          <a:bodyPr/>
          <a:lstStyle/>
          <a:p>
            <a:fld id="{03859EE3-2936-4D4A-A21C-EDC16D6A696F}"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52</a:t>
            </a:fld>
            <a:endParaRPr lang="tr-TR"/>
          </a:p>
        </p:txBody>
      </p:sp>
    </p:spTree>
    <p:extLst>
      <p:ext uri="{BB962C8B-B14F-4D97-AF65-F5344CB8AC3E}">
        <p14:creationId xmlns:p14="http://schemas.microsoft.com/office/powerpoint/2010/main" val="3907548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8891D5-887F-ADC2-333E-4454CC4A6AF3}"/>
              </a:ext>
            </a:extLst>
          </p:cNvPr>
          <p:cNvSpPr>
            <a:spLocks noGrp="1"/>
          </p:cNvSpPr>
          <p:nvPr>
            <p:ph type="title"/>
          </p:nvPr>
        </p:nvSpPr>
        <p:spPr/>
        <p:txBody>
          <a:bodyPr/>
          <a:lstStyle/>
          <a:p>
            <a:r>
              <a:rPr lang="tr-TR" b="1" i="0" dirty="0">
                <a:solidFill>
                  <a:srgbClr val="1A1A1E"/>
                </a:solidFill>
                <a:effectLst/>
                <a:latin typeface="Nunito" pitchFamily="2" charset="-94"/>
              </a:rPr>
              <a:t>UGDS Nedir?</a:t>
            </a:r>
            <a:endParaRPr lang="tr-TR" dirty="0"/>
          </a:p>
        </p:txBody>
      </p:sp>
      <p:sp>
        <p:nvSpPr>
          <p:cNvPr id="3" name="İçerik Yer Tutucusu 2">
            <a:extLst>
              <a:ext uri="{FF2B5EF4-FFF2-40B4-BE49-F238E27FC236}">
                <a16:creationId xmlns:a16="http://schemas.microsoft.com/office/drawing/2014/main" id="{68DE5132-2C37-CBBF-B698-C28B34DF2252}"/>
              </a:ext>
            </a:extLst>
          </p:cNvPr>
          <p:cNvSpPr>
            <a:spLocks noGrp="1"/>
          </p:cNvSpPr>
          <p:nvPr>
            <p:ph idx="1"/>
          </p:nvPr>
        </p:nvSpPr>
        <p:spPr/>
        <p:txBody>
          <a:bodyPr>
            <a:normAutofit fontScale="92500" lnSpcReduction="20000"/>
          </a:bodyPr>
          <a:lstStyle/>
          <a:p>
            <a:r>
              <a:rPr lang="tr-TR" dirty="0"/>
              <a:t>Ekonomi Koordinasyon Kurulu’nun 01 Ağustos 2011 tarihli kararıyla “</a:t>
            </a:r>
            <a:r>
              <a:rPr lang="tr-TR" dirty="0">
                <a:solidFill>
                  <a:srgbClr val="FF0000"/>
                </a:solidFill>
                <a:highlight>
                  <a:srgbClr val="FFFF00"/>
                </a:highlight>
              </a:rPr>
              <a:t>Ulusal Geri Dönüşüm Stratejisi” </a:t>
            </a:r>
            <a:r>
              <a:rPr lang="tr-TR" dirty="0"/>
              <a:t>hazırlanmasının koordinasyonu Bilim, Sanayi ve Teknoloji Bakanlığına verilmiştir. 18 Ekim 2011 tarih ve 28088 sayılı mükerrer Resmi </a:t>
            </a:r>
            <a:r>
              <a:rPr lang="tr-TR" dirty="0" err="1"/>
              <a:t>Gazete’de</a:t>
            </a:r>
            <a:r>
              <a:rPr lang="tr-TR" dirty="0"/>
              <a:t> yayımlanan 11 Ekim 2011tarih ve 2011/2303 sayılı “2012 Yılı Programının Uygulanması, Koordinasyonu ve İzlenmesine Dair Bakanlar Kurulu Kararı” ile de Çevre ve Şehircilik Bakanlığı ile Kalkınma Bakanlığı işbirliği yapılacak kuruluşlar olarak belirlenmiştir. </a:t>
            </a:r>
          </a:p>
        </p:txBody>
      </p:sp>
      <p:sp>
        <p:nvSpPr>
          <p:cNvPr id="4" name="Veri Yer Tutucusu 3">
            <a:extLst>
              <a:ext uri="{FF2B5EF4-FFF2-40B4-BE49-F238E27FC236}">
                <a16:creationId xmlns:a16="http://schemas.microsoft.com/office/drawing/2014/main" id="{F4457B2C-0234-98A1-5F93-11A5169C8222}"/>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0A2F45A2-C8D9-450B-86E7-701885A30BF6}"/>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F988A9AE-2C23-D576-9F83-172229E3F75E}"/>
              </a:ext>
            </a:extLst>
          </p:cNvPr>
          <p:cNvSpPr>
            <a:spLocks noGrp="1"/>
          </p:cNvSpPr>
          <p:nvPr>
            <p:ph type="sldNum" sz="quarter" idx="12"/>
          </p:nvPr>
        </p:nvSpPr>
        <p:spPr/>
        <p:txBody>
          <a:bodyPr/>
          <a:lstStyle/>
          <a:p>
            <a:fld id="{06E4CE98-99DB-4B92-BAC7-F160338C3892}" type="slidenum">
              <a:rPr lang="tr-TR" smtClean="0"/>
              <a:pPr/>
              <a:t>53</a:t>
            </a:fld>
            <a:endParaRPr lang="tr-TR"/>
          </a:p>
        </p:txBody>
      </p:sp>
    </p:spTree>
    <p:extLst>
      <p:ext uri="{BB962C8B-B14F-4D97-AF65-F5344CB8AC3E}">
        <p14:creationId xmlns:p14="http://schemas.microsoft.com/office/powerpoint/2010/main" val="2737772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C69ADB-A301-8F24-E46F-1D5195914BC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6373135-0ED8-2301-CC5A-1E2A2632C6F4}"/>
              </a:ext>
            </a:extLst>
          </p:cNvPr>
          <p:cNvSpPr>
            <a:spLocks noGrp="1"/>
          </p:cNvSpPr>
          <p:nvPr>
            <p:ph idx="1"/>
          </p:nvPr>
        </p:nvSpPr>
        <p:spPr/>
        <p:txBody>
          <a:bodyPr/>
          <a:lstStyle/>
          <a:p>
            <a:r>
              <a:rPr lang="tr-TR" dirty="0"/>
              <a:t>Ulusal Geri Dönüşüm Stratejisinin temel amacı “çevreye ve insana saygılı, kaynakların etkin kullanıldığı ve geri dönüşümün ekonominin vazgeçilmez parçalarından biri haline geldiği üretim ve tüketim kültürünün oluşumunu sağlamak” olarak belirlenmiştir. Bu amaç çerçevesinde stratejinin gerçekleştirilmesi adına sektörün güçlü ve zayıf yönleri belirlenmiş ve hedefler tespit edilmiştir.</a:t>
            </a:r>
          </a:p>
        </p:txBody>
      </p:sp>
      <p:sp>
        <p:nvSpPr>
          <p:cNvPr id="4" name="Veri Yer Tutucusu 3">
            <a:extLst>
              <a:ext uri="{FF2B5EF4-FFF2-40B4-BE49-F238E27FC236}">
                <a16:creationId xmlns:a16="http://schemas.microsoft.com/office/drawing/2014/main" id="{948C10E9-DBC8-E939-8F66-39F8B1BCBF32}"/>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7DD73958-CC7A-00C1-8972-D92086BFD274}"/>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42A5521A-8CB9-CCF7-0910-92CC643E7F72}"/>
              </a:ext>
            </a:extLst>
          </p:cNvPr>
          <p:cNvSpPr>
            <a:spLocks noGrp="1"/>
          </p:cNvSpPr>
          <p:nvPr>
            <p:ph type="sldNum" sz="quarter" idx="12"/>
          </p:nvPr>
        </p:nvSpPr>
        <p:spPr/>
        <p:txBody>
          <a:bodyPr/>
          <a:lstStyle/>
          <a:p>
            <a:fld id="{06E4CE98-99DB-4B92-BAC7-F160338C3892}" type="slidenum">
              <a:rPr lang="tr-TR" smtClean="0"/>
              <a:pPr/>
              <a:t>54</a:t>
            </a:fld>
            <a:endParaRPr lang="tr-TR"/>
          </a:p>
        </p:txBody>
      </p:sp>
    </p:spTree>
    <p:extLst>
      <p:ext uri="{BB962C8B-B14F-4D97-AF65-F5344CB8AC3E}">
        <p14:creationId xmlns:p14="http://schemas.microsoft.com/office/powerpoint/2010/main" val="2970415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CC6ECB-31E2-47DD-A2A7-5C5CA4B04400}"/>
              </a:ext>
            </a:extLst>
          </p:cNvPr>
          <p:cNvSpPr>
            <a:spLocks noGrp="1"/>
          </p:cNvSpPr>
          <p:nvPr>
            <p:ph idx="1"/>
          </p:nvPr>
        </p:nvSpPr>
        <p:spPr>
          <a:xfrm>
            <a:off x="179512" y="332656"/>
            <a:ext cx="8712968" cy="5793507"/>
          </a:xfrm>
        </p:spPr>
        <p:txBody>
          <a:bodyPr>
            <a:normAutofit fontScale="92500" lnSpcReduction="20000"/>
          </a:bodyPr>
          <a:lstStyle/>
          <a:p>
            <a:r>
              <a:rPr lang="tr-TR" sz="2800" dirty="0"/>
              <a:t>Belirlenen 5 hedef;</a:t>
            </a:r>
          </a:p>
          <a:p>
            <a:endParaRPr lang="tr-TR" sz="2800" dirty="0"/>
          </a:p>
          <a:p>
            <a:r>
              <a:rPr lang="tr-TR" sz="2800" dirty="0"/>
              <a:t>I. Toplumun tüm kesimlerinde geri dönüşüm bilincini oluşturmak</a:t>
            </a:r>
          </a:p>
          <a:p>
            <a:endParaRPr lang="tr-TR" sz="2800" dirty="0"/>
          </a:p>
          <a:p>
            <a:r>
              <a:rPr lang="tr-TR" sz="2800" dirty="0"/>
              <a:t>II. İlgili mevzuatı geri dönüşüme yönelik olarak geliştirmek</a:t>
            </a:r>
          </a:p>
          <a:p>
            <a:endParaRPr lang="tr-TR" sz="2800" dirty="0"/>
          </a:p>
          <a:p>
            <a:r>
              <a:rPr lang="tr-TR" sz="2800" dirty="0"/>
              <a:t>III. Atıkların etkin bir şekilde geri dönüştürülmesi için gerekli alt yapıyı oluşturmak</a:t>
            </a:r>
          </a:p>
          <a:p>
            <a:endParaRPr lang="tr-TR" sz="2800" dirty="0"/>
          </a:p>
          <a:p>
            <a:r>
              <a:rPr lang="tr-TR" sz="2800" dirty="0"/>
              <a:t>IV. Geri dönüşüm konusunda finansal destek sağlamak</a:t>
            </a:r>
          </a:p>
          <a:p>
            <a:endParaRPr lang="tr-TR" sz="2800" dirty="0"/>
          </a:p>
          <a:p>
            <a:r>
              <a:rPr lang="tr-TR" sz="2800" dirty="0"/>
              <a:t>V. Atık üretimini kayıt altına alarak etkin bir denetim sistemi kurmak</a:t>
            </a:r>
          </a:p>
        </p:txBody>
      </p:sp>
      <p:sp>
        <p:nvSpPr>
          <p:cNvPr id="4" name="Veri Yer Tutucusu 3">
            <a:extLst>
              <a:ext uri="{FF2B5EF4-FFF2-40B4-BE49-F238E27FC236}">
                <a16:creationId xmlns:a16="http://schemas.microsoft.com/office/drawing/2014/main" id="{09DB148F-F02A-1D52-659D-B38A3B815A38}"/>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DC587335-AB7F-EF99-C57D-65FCC76BBE79}"/>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DE44752F-19D4-119B-43D7-7F2EEA9EB740}"/>
              </a:ext>
            </a:extLst>
          </p:cNvPr>
          <p:cNvSpPr>
            <a:spLocks noGrp="1"/>
          </p:cNvSpPr>
          <p:nvPr>
            <p:ph type="sldNum" sz="quarter" idx="12"/>
          </p:nvPr>
        </p:nvSpPr>
        <p:spPr/>
        <p:txBody>
          <a:bodyPr/>
          <a:lstStyle/>
          <a:p>
            <a:fld id="{06E4CE98-99DB-4B92-BAC7-F160338C3892}" type="slidenum">
              <a:rPr lang="tr-TR" smtClean="0"/>
              <a:pPr/>
              <a:t>55</a:t>
            </a:fld>
            <a:endParaRPr lang="tr-TR"/>
          </a:p>
        </p:txBody>
      </p:sp>
    </p:spTree>
    <p:extLst>
      <p:ext uri="{BB962C8B-B14F-4D97-AF65-F5344CB8AC3E}">
        <p14:creationId xmlns:p14="http://schemas.microsoft.com/office/powerpoint/2010/main" val="3503143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D3E4D4-67FA-61FB-5E6E-E2C7BF717D4E}"/>
              </a:ext>
            </a:extLst>
          </p:cNvPr>
          <p:cNvSpPr>
            <a:spLocks noGrp="1"/>
          </p:cNvSpPr>
          <p:nvPr>
            <p:ph type="title"/>
          </p:nvPr>
        </p:nvSpPr>
        <p:spPr/>
        <p:txBody>
          <a:bodyPr>
            <a:normAutofit fontScale="90000"/>
          </a:bodyPr>
          <a:lstStyle/>
          <a:p>
            <a:br>
              <a:rPr lang="tr-TR" sz="2200" dirty="0"/>
            </a:br>
            <a:r>
              <a:rPr lang="tr-TR" sz="2200" dirty="0"/>
              <a:t>ULUSAL GERİ DÖNÜŞÜM STRATEJİ BELGESİ VE EYLEM PLANI (2014-2017)</a:t>
            </a:r>
            <a:br>
              <a:rPr lang="tr-TR" sz="2200" dirty="0"/>
            </a:br>
            <a:r>
              <a:rPr lang="tr-TR" sz="2200" dirty="0"/>
              <a:t>HEDEF VE EYLEMLER</a:t>
            </a:r>
            <a:br>
              <a:rPr lang="tr-TR" dirty="0"/>
            </a:br>
            <a:endParaRPr lang="tr-TR" dirty="0"/>
          </a:p>
        </p:txBody>
      </p:sp>
      <p:sp>
        <p:nvSpPr>
          <p:cNvPr id="3" name="İçerik Yer Tutucusu 2">
            <a:extLst>
              <a:ext uri="{FF2B5EF4-FFF2-40B4-BE49-F238E27FC236}">
                <a16:creationId xmlns:a16="http://schemas.microsoft.com/office/drawing/2014/main" id="{741FD2CF-3E13-C5CF-9DC6-08267BDE97FB}"/>
              </a:ext>
            </a:extLst>
          </p:cNvPr>
          <p:cNvSpPr>
            <a:spLocks noGrp="1"/>
          </p:cNvSpPr>
          <p:nvPr>
            <p:ph idx="1"/>
          </p:nvPr>
        </p:nvSpPr>
        <p:spPr/>
        <p:txBody>
          <a:bodyPr/>
          <a:lstStyle/>
          <a:p>
            <a:r>
              <a:rPr lang="tr-TR" dirty="0"/>
              <a:t>https://webdosya.csb.gov.tr/db/ugds/webmenu/webmenu14508.pdf</a:t>
            </a:r>
          </a:p>
        </p:txBody>
      </p:sp>
      <p:sp>
        <p:nvSpPr>
          <p:cNvPr id="4" name="Veri Yer Tutucusu 3">
            <a:extLst>
              <a:ext uri="{FF2B5EF4-FFF2-40B4-BE49-F238E27FC236}">
                <a16:creationId xmlns:a16="http://schemas.microsoft.com/office/drawing/2014/main" id="{BE8BAE3E-2A74-3AC4-D02C-431CAEE9FE62}"/>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FD1C450B-2D56-BBFB-936C-7C153E34F41B}"/>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1A3E1935-88DB-AAF9-C7F0-006FC78591BF}"/>
              </a:ext>
            </a:extLst>
          </p:cNvPr>
          <p:cNvSpPr>
            <a:spLocks noGrp="1"/>
          </p:cNvSpPr>
          <p:nvPr>
            <p:ph type="sldNum" sz="quarter" idx="12"/>
          </p:nvPr>
        </p:nvSpPr>
        <p:spPr/>
        <p:txBody>
          <a:bodyPr/>
          <a:lstStyle/>
          <a:p>
            <a:fld id="{06E4CE98-99DB-4B92-BAC7-F160338C3892}" type="slidenum">
              <a:rPr lang="tr-TR" smtClean="0"/>
              <a:pPr/>
              <a:t>56</a:t>
            </a:fld>
            <a:endParaRPr lang="tr-TR"/>
          </a:p>
        </p:txBody>
      </p:sp>
    </p:spTree>
    <p:extLst>
      <p:ext uri="{BB962C8B-B14F-4D97-AF65-F5344CB8AC3E}">
        <p14:creationId xmlns:p14="http://schemas.microsoft.com/office/powerpoint/2010/main" val="1528304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solidFill>
                  <a:srgbClr val="FF0000"/>
                </a:solidFill>
              </a:rPr>
              <a:t>Geri dönüşüm eylem planının ayrıntılarında ise şunlar vardır: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51520" y="1600200"/>
            <a:ext cx="8640960" cy="4997152"/>
          </a:xfrm>
        </p:spPr>
        <p:txBody>
          <a:bodyPr>
            <a:normAutofit fontScale="85000" lnSpcReduction="20000"/>
          </a:bodyPr>
          <a:lstStyle/>
          <a:p>
            <a:endParaRPr lang="tr-TR" dirty="0"/>
          </a:p>
          <a:p>
            <a:r>
              <a:rPr lang="tr-TR" sz="3800" dirty="0"/>
              <a:t>1-) Geri dönüşüm ve atık yönetimi teknolojilerine ilişkin Ar-Ge çalışmaları desteklenip bu tür uygulamaların yaygınlaşması sağlanacak.</a:t>
            </a:r>
          </a:p>
          <a:p>
            <a:r>
              <a:rPr lang="tr-TR" sz="3800" dirty="0"/>
              <a:t>2-) </a:t>
            </a:r>
            <a:r>
              <a:rPr lang="tr-TR" sz="3800" dirty="0" err="1"/>
              <a:t>KOBi’lerin</a:t>
            </a:r>
            <a:r>
              <a:rPr lang="tr-TR" sz="3800" dirty="0"/>
              <a:t> geri dönüşüm ile ilgili çalışmaları KOSGEB tarafından desteklenecek.</a:t>
            </a:r>
          </a:p>
          <a:p>
            <a:r>
              <a:rPr lang="tr-TR" sz="3800" dirty="0"/>
              <a:t>3-) Geri  dönüşüm ve kazanıma yönelik </a:t>
            </a:r>
            <a:r>
              <a:rPr lang="tr-TR" sz="3800" dirty="0" err="1"/>
              <a:t>sektörel</a:t>
            </a:r>
            <a:r>
              <a:rPr lang="tr-TR" sz="3800" dirty="0"/>
              <a:t> bilgiler derlenerek bu sektörde faaliyet gösterecek olan kurum ve kuruluşlar için kullanılmak üzere uygulanabilir veriler haline getirilecek.</a:t>
            </a:r>
          </a:p>
        </p:txBody>
      </p:sp>
      <p:sp>
        <p:nvSpPr>
          <p:cNvPr id="4" name="Veri Yer Tutucusu 3"/>
          <p:cNvSpPr>
            <a:spLocks noGrp="1"/>
          </p:cNvSpPr>
          <p:nvPr>
            <p:ph type="dt" sz="half" idx="10"/>
          </p:nvPr>
        </p:nvSpPr>
        <p:spPr/>
        <p:txBody>
          <a:bodyPr/>
          <a:lstStyle/>
          <a:p>
            <a:fld id="{FF89B9B4-43FB-4F09-8506-D78B5CA2BB6F}"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57</a:t>
            </a:fld>
            <a:endParaRPr lang="tr-TR"/>
          </a:p>
        </p:txBody>
      </p:sp>
    </p:spTree>
    <p:extLst>
      <p:ext uri="{BB962C8B-B14F-4D97-AF65-F5344CB8AC3E}">
        <p14:creationId xmlns:p14="http://schemas.microsoft.com/office/powerpoint/2010/main" val="411336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4-) Kamu kurum ve kuruluşlarında atık yönetimi ve geri dönüşüm için gerekli bütçeler ayrılacak.</a:t>
            </a:r>
          </a:p>
          <a:p>
            <a:endParaRPr lang="tr-TR" dirty="0"/>
          </a:p>
          <a:p>
            <a:r>
              <a:rPr lang="tr-TR" dirty="0"/>
              <a:t>5-) Sektörü etkin hale geçirmek için çevre mevzuatları sürekli gözden geçirilecek.</a:t>
            </a:r>
          </a:p>
          <a:p>
            <a:endParaRPr lang="tr-TR" dirty="0"/>
          </a:p>
          <a:p>
            <a:r>
              <a:rPr lang="tr-TR" dirty="0"/>
              <a:t>6-) Yerel yönetimlerin atık toplamaya ilişkin teşvik mekanizmaları artırılacak.</a:t>
            </a:r>
          </a:p>
        </p:txBody>
      </p:sp>
      <p:sp>
        <p:nvSpPr>
          <p:cNvPr id="2" name="Veri Yer Tutucusu 1"/>
          <p:cNvSpPr>
            <a:spLocks noGrp="1"/>
          </p:cNvSpPr>
          <p:nvPr>
            <p:ph type="dt" sz="half" idx="10"/>
          </p:nvPr>
        </p:nvSpPr>
        <p:spPr/>
        <p:txBody>
          <a:bodyPr/>
          <a:lstStyle/>
          <a:p>
            <a:fld id="{4EAD5AF8-A8D6-4F9A-B668-D7E2338240D1}"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58</a:t>
            </a:fld>
            <a:endParaRPr lang="tr-TR"/>
          </a:p>
        </p:txBody>
      </p:sp>
    </p:spTree>
    <p:extLst>
      <p:ext uri="{BB962C8B-B14F-4D97-AF65-F5344CB8AC3E}">
        <p14:creationId xmlns:p14="http://schemas.microsoft.com/office/powerpoint/2010/main" val="3272911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normAutofit fontScale="90000"/>
          </a:bodyPr>
          <a:lstStyle/>
          <a:p>
            <a:br>
              <a:rPr lang="tr-TR" dirty="0"/>
            </a:br>
            <a:br>
              <a:rPr lang="tr-TR" dirty="0"/>
            </a:br>
            <a:r>
              <a:rPr lang="tr-TR" b="1" dirty="0">
                <a:solidFill>
                  <a:srgbClr val="FF0000"/>
                </a:solidFill>
              </a:rPr>
              <a:t>Geri Dönüşümün Avantajları</a:t>
            </a:r>
            <a:br>
              <a:rPr lang="tr-TR" dirty="0"/>
            </a:br>
            <a:br>
              <a:rPr lang="tr-TR" dirty="0"/>
            </a:br>
            <a:endParaRPr lang="tr-TR" dirty="0"/>
          </a:p>
        </p:txBody>
      </p:sp>
      <p:sp>
        <p:nvSpPr>
          <p:cNvPr id="3" name="İçerik Yer Tutucusu 2"/>
          <p:cNvSpPr>
            <a:spLocks noGrp="1"/>
          </p:cNvSpPr>
          <p:nvPr>
            <p:ph idx="1"/>
          </p:nvPr>
        </p:nvSpPr>
        <p:spPr>
          <a:xfrm>
            <a:off x="251520" y="1600200"/>
            <a:ext cx="8712968" cy="4997152"/>
          </a:xfrm>
        </p:spPr>
        <p:txBody>
          <a:bodyPr>
            <a:normAutofit/>
          </a:bodyPr>
          <a:lstStyle/>
          <a:p>
            <a:r>
              <a:rPr lang="tr-TR" dirty="0">
                <a:solidFill>
                  <a:srgbClr val="FF0000"/>
                </a:solidFill>
              </a:rPr>
              <a:t>Geri dönüşümün en büyük avantajı, </a:t>
            </a:r>
            <a:r>
              <a:rPr lang="tr-TR" dirty="0">
                <a:solidFill>
                  <a:srgbClr val="00B050"/>
                </a:solidFill>
              </a:rPr>
              <a:t>doğal kaynaklarımızı korumamıza yardımcı olmasıdır</a:t>
            </a:r>
            <a:r>
              <a:rPr lang="tr-TR" dirty="0"/>
              <a:t>. </a:t>
            </a:r>
            <a:r>
              <a:rPr lang="tr-TR" dirty="0">
                <a:solidFill>
                  <a:srgbClr val="0070C0"/>
                </a:solidFill>
              </a:rPr>
              <a:t>Kullanılan metaller, plastikler, kağıtlar, cam türevi malzemeler uzun yıllar doğada kalıp toprağın verimini düşürebilmektedir</a:t>
            </a:r>
            <a:r>
              <a:rPr lang="tr-TR" dirty="0"/>
              <a:t>.</a:t>
            </a:r>
          </a:p>
          <a:p>
            <a:r>
              <a:rPr lang="tr-TR" dirty="0"/>
              <a:t> Geri dönüşümde hem doğa korunmuş olur hem de </a:t>
            </a:r>
            <a:r>
              <a:rPr lang="tr-TR" dirty="0" err="1"/>
              <a:t>sektörel</a:t>
            </a:r>
            <a:r>
              <a:rPr lang="tr-TR" dirty="0"/>
              <a:t> açıdan hammadde maliyetleri düşürülmüş olur. </a:t>
            </a:r>
          </a:p>
          <a:p>
            <a:r>
              <a:rPr lang="tr-TR" dirty="0"/>
              <a:t>Bütün bunların yanında enerji verimliliğini artırır. </a:t>
            </a:r>
          </a:p>
        </p:txBody>
      </p:sp>
      <p:sp>
        <p:nvSpPr>
          <p:cNvPr id="4" name="Veri Yer Tutucusu 3"/>
          <p:cNvSpPr>
            <a:spLocks noGrp="1"/>
          </p:cNvSpPr>
          <p:nvPr>
            <p:ph type="dt" sz="half" idx="10"/>
          </p:nvPr>
        </p:nvSpPr>
        <p:spPr/>
        <p:txBody>
          <a:bodyPr/>
          <a:lstStyle/>
          <a:p>
            <a:fld id="{A960DB57-4D82-4E05-8EA3-290F0372C843}"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59</a:t>
            </a:fld>
            <a:endParaRPr lang="tr-TR"/>
          </a:p>
        </p:txBody>
      </p:sp>
    </p:spTree>
    <p:extLst>
      <p:ext uri="{BB962C8B-B14F-4D97-AF65-F5344CB8AC3E}">
        <p14:creationId xmlns:p14="http://schemas.microsoft.com/office/powerpoint/2010/main" val="406259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84976" cy="5937523"/>
          </a:xfrm>
        </p:spPr>
        <p:txBody>
          <a:bodyPr>
            <a:normAutofit/>
          </a:bodyPr>
          <a:lstStyle/>
          <a:p>
            <a:r>
              <a:rPr lang="tr-TR" b="1" dirty="0">
                <a:solidFill>
                  <a:srgbClr val="FF0000"/>
                </a:solidFill>
              </a:rPr>
              <a:t>Tersine lojistik;</a:t>
            </a:r>
          </a:p>
          <a:p>
            <a:r>
              <a:rPr lang="tr-TR" b="1" dirty="0">
                <a:solidFill>
                  <a:srgbClr val="FF0000"/>
                </a:solidFill>
              </a:rPr>
              <a:t> </a:t>
            </a:r>
            <a:r>
              <a:rPr lang="tr-TR" dirty="0">
                <a:solidFill>
                  <a:srgbClr val="7030A0"/>
                </a:solidFill>
              </a:rPr>
              <a:t>“</a:t>
            </a:r>
            <a:r>
              <a:rPr lang="tr-TR" b="1" dirty="0">
                <a:solidFill>
                  <a:srgbClr val="00B050"/>
                </a:solidFill>
              </a:rPr>
              <a:t>tüketim noktasından orijin noktasına doğru </a:t>
            </a:r>
            <a:r>
              <a:rPr lang="tr-TR" dirty="0">
                <a:solidFill>
                  <a:srgbClr val="7030A0"/>
                </a:solidFill>
              </a:rPr>
              <a:t>olan tüm ürün ve bilgi akışlarının yönetimi süreci” olarak tanımlanabilir.</a:t>
            </a:r>
            <a:endParaRPr lang="tr-TR" dirty="0"/>
          </a:p>
          <a:p>
            <a:r>
              <a:rPr lang="tr-TR" dirty="0"/>
              <a:t> </a:t>
            </a:r>
          </a:p>
          <a:p>
            <a:r>
              <a:rPr lang="tr-TR" dirty="0"/>
              <a:t>Bu çalışmada, tersine lojistik sitemi, kavramlar ve sitemin işleyişi ele alınmaktadır.</a:t>
            </a:r>
          </a:p>
          <a:p>
            <a:r>
              <a:rPr lang="tr-TR" sz="2200" dirty="0"/>
              <a:t>Anahtar Kelimeler: Tersine Lojistik, Tedarik Zinciri Yönetimi, Ürün Geri Kazanımı</a:t>
            </a:r>
          </a:p>
          <a:p>
            <a:endParaRPr lang="tr-TR" dirty="0"/>
          </a:p>
        </p:txBody>
      </p:sp>
      <p:sp>
        <p:nvSpPr>
          <p:cNvPr id="2" name="Veri Yer Tutucusu 1"/>
          <p:cNvSpPr>
            <a:spLocks noGrp="1"/>
          </p:cNvSpPr>
          <p:nvPr>
            <p:ph type="dt" sz="half" idx="10"/>
          </p:nvPr>
        </p:nvSpPr>
        <p:spPr/>
        <p:txBody>
          <a:bodyPr/>
          <a:lstStyle/>
          <a:p>
            <a:fld id="{6E8AA15E-91BB-45E9-AE0C-1D7B50174495}"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a:t>
            </a:fld>
            <a:endParaRPr lang="tr-TR"/>
          </a:p>
        </p:txBody>
      </p:sp>
    </p:spTree>
    <p:extLst>
      <p:ext uri="{BB962C8B-B14F-4D97-AF65-F5344CB8AC3E}">
        <p14:creationId xmlns:p14="http://schemas.microsoft.com/office/powerpoint/2010/main" val="3329977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00200"/>
            <a:ext cx="8712968" cy="4997152"/>
          </a:xfrm>
        </p:spPr>
        <p:txBody>
          <a:bodyPr>
            <a:normAutofit/>
          </a:bodyPr>
          <a:lstStyle/>
          <a:p>
            <a:r>
              <a:rPr lang="tr-TR" sz="4000" b="1" dirty="0">
                <a:solidFill>
                  <a:srgbClr val="0070C0"/>
                </a:solidFill>
              </a:rPr>
              <a:t>Dönüşüm çevreyi nasıl korumakta?</a:t>
            </a:r>
          </a:p>
        </p:txBody>
      </p:sp>
      <p:sp>
        <p:nvSpPr>
          <p:cNvPr id="2" name="Veri Yer Tutucusu 1"/>
          <p:cNvSpPr>
            <a:spLocks noGrp="1"/>
          </p:cNvSpPr>
          <p:nvPr>
            <p:ph type="dt" sz="half" idx="10"/>
          </p:nvPr>
        </p:nvSpPr>
        <p:spPr/>
        <p:txBody>
          <a:bodyPr/>
          <a:lstStyle/>
          <a:p>
            <a:fld id="{FFFABFD9-437A-4695-A054-076D96DB2D6C}"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60</a:t>
            </a:fld>
            <a:endParaRPr lang="tr-TR"/>
          </a:p>
        </p:txBody>
      </p:sp>
    </p:spTree>
    <p:extLst>
      <p:ext uri="{BB962C8B-B14F-4D97-AF65-F5344CB8AC3E}">
        <p14:creationId xmlns:p14="http://schemas.microsoft.com/office/powerpoint/2010/main" val="1189802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84976" cy="6408712"/>
          </a:xfrm>
        </p:spPr>
        <p:txBody>
          <a:bodyPr>
            <a:normAutofit/>
          </a:bodyPr>
          <a:lstStyle/>
          <a:p>
            <a:r>
              <a:rPr lang="tr-TR" dirty="0"/>
              <a:t> </a:t>
            </a:r>
            <a:r>
              <a:rPr lang="tr-TR" b="1" dirty="0">
                <a:solidFill>
                  <a:srgbClr val="FF0000"/>
                </a:solidFill>
              </a:rPr>
              <a:t>Doğada cam şişe </a:t>
            </a:r>
            <a:r>
              <a:rPr lang="tr-TR" dirty="0">
                <a:solidFill>
                  <a:srgbClr val="00B050"/>
                </a:solidFill>
              </a:rPr>
              <a:t>4 bin yılda</a:t>
            </a:r>
            <a:r>
              <a:rPr lang="tr-TR" dirty="0"/>
              <a:t>, </a:t>
            </a:r>
            <a:r>
              <a:rPr lang="tr-TR" b="1" dirty="0">
                <a:solidFill>
                  <a:srgbClr val="FF0000"/>
                </a:solidFill>
              </a:rPr>
              <a:t>plastik</a:t>
            </a:r>
            <a:r>
              <a:rPr lang="tr-TR" dirty="0"/>
              <a:t> bin yılda, </a:t>
            </a:r>
            <a:r>
              <a:rPr lang="tr-TR" b="1" dirty="0">
                <a:solidFill>
                  <a:srgbClr val="FF0000"/>
                </a:solidFill>
              </a:rPr>
              <a:t>çiklet</a:t>
            </a:r>
            <a:r>
              <a:rPr lang="tr-TR" dirty="0"/>
              <a:t> </a:t>
            </a:r>
            <a:r>
              <a:rPr lang="tr-TR" dirty="0">
                <a:solidFill>
                  <a:srgbClr val="00B050"/>
                </a:solidFill>
              </a:rPr>
              <a:t>beş yılda </a:t>
            </a:r>
            <a:r>
              <a:rPr lang="tr-TR" dirty="0"/>
              <a:t>yok olmaktadır.</a:t>
            </a:r>
          </a:p>
          <a:p>
            <a:endParaRPr lang="tr-TR" dirty="0"/>
          </a:p>
          <a:p>
            <a:r>
              <a:rPr lang="tr-TR" dirty="0"/>
              <a:t>►</a:t>
            </a:r>
            <a:r>
              <a:rPr lang="tr-TR" dirty="0">
                <a:solidFill>
                  <a:srgbClr val="FF0000"/>
                </a:solidFill>
              </a:rPr>
              <a:t>1 ton cam </a:t>
            </a:r>
            <a:r>
              <a:rPr lang="tr-TR" dirty="0"/>
              <a:t>atığın geri dönüşümü ile </a:t>
            </a:r>
            <a:r>
              <a:rPr lang="tr-TR" dirty="0">
                <a:solidFill>
                  <a:srgbClr val="FF0000"/>
                </a:solidFill>
              </a:rPr>
              <a:t>100 litre petrol tasarrufu </a:t>
            </a:r>
            <a:r>
              <a:rPr lang="tr-TR" dirty="0"/>
              <a:t>sağlanmakta.</a:t>
            </a:r>
          </a:p>
          <a:p>
            <a:endParaRPr lang="tr-TR" dirty="0"/>
          </a:p>
          <a:p>
            <a:r>
              <a:rPr lang="tr-TR" dirty="0"/>
              <a:t>►1 ton lastik atığın geri dönüşümü ile %95 oranında enerji tasarrufu sağlanıyor.</a:t>
            </a:r>
          </a:p>
          <a:p>
            <a:endParaRPr lang="tr-TR" dirty="0"/>
          </a:p>
          <a:p>
            <a:endParaRPr lang="tr-TR" dirty="0"/>
          </a:p>
        </p:txBody>
      </p:sp>
      <p:sp>
        <p:nvSpPr>
          <p:cNvPr id="2" name="Veri Yer Tutucusu 1"/>
          <p:cNvSpPr>
            <a:spLocks noGrp="1"/>
          </p:cNvSpPr>
          <p:nvPr>
            <p:ph type="dt" sz="half" idx="10"/>
          </p:nvPr>
        </p:nvSpPr>
        <p:spPr/>
        <p:txBody>
          <a:bodyPr/>
          <a:lstStyle/>
          <a:p>
            <a:fld id="{653B73BB-1CBE-4B08-A407-0C72A7A1C04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61</a:t>
            </a:fld>
            <a:endParaRPr lang="tr-TR"/>
          </a:p>
        </p:txBody>
      </p:sp>
    </p:spTree>
    <p:extLst>
      <p:ext uri="{BB962C8B-B14F-4D97-AF65-F5344CB8AC3E}">
        <p14:creationId xmlns:p14="http://schemas.microsoft.com/office/powerpoint/2010/main" val="3949119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84976" cy="6408712"/>
          </a:xfrm>
        </p:spPr>
        <p:txBody>
          <a:bodyPr>
            <a:normAutofit/>
          </a:bodyPr>
          <a:lstStyle/>
          <a:p>
            <a:r>
              <a:rPr lang="tr-TR" dirty="0"/>
              <a:t> </a:t>
            </a:r>
          </a:p>
          <a:p>
            <a:r>
              <a:rPr lang="tr-TR" dirty="0"/>
              <a:t>►Dünya kağıt tüketiminin yarısı geri kazanılsa her yıl 8 milyon hektar orman alanı korunabilir.</a:t>
            </a:r>
          </a:p>
          <a:p>
            <a:endParaRPr lang="tr-TR" dirty="0"/>
          </a:p>
          <a:p>
            <a:r>
              <a:rPr lang="tr-TR" dirty="0"/>
              <a:t>►</a:t>
            </a:r>
            <a:r>
              <a:rPr lang="tr-TR" dirty="0" err="1"/>
              <a:t>Aleminyum</a:t>
            </a:r>
            <a:r>
              <a:rPr lang="tr-TR" dirty="0"/>
              <a:t> atıklar geri kazanıldığında kirletici baca gazı emisyonu %99 azalmakta.</a:t>
            </a:r>
          </a:p>
          <a:p>
            <a:endParaRPr lang="tr-TR" dirty="0"/>
          </a:p>
          <a:p>
            <a:r>
              <a:rPr lang="tr-TR" dirty="0"/>
              <a:t>►1 ton kağıt/karton atığın geri dönüşümü ile 17 ağacın kesilmesini önlemek mümkün.</a:t>
            </a:r>
          </a:p>
        </p:txBody>
      </p:sp>
      <p:sp>
        <p:nvSpPr>
          <p:cNvPr id="2" name="Veri Yer Tutucusu 1"/>
          <p:cNvSpPr>
            <a:spLocks noGrp="1"/>
          </p:cNvSpPr>
          <p:nvPr>
            <p:ph type="dt" sz="half" idx="10"/>
          </p:nvPr>
        </p:nvSpPr>
        <p:spPr/>
        <p:txBody>
          <a:bodyPr/>
          <a:lstStyle/>
          <a:p>
            <a:fld id="{9A3A778A-80A5-4349-BEE0-13693997A95F}"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62</a:t>
            </a:fld>
            <a:endParaRPr lang="tr-TR"/>
          </a:p>
        </p:txBody>
      </p:sp>
    </p:spTree>
    <p:extLst>
      <p:ext uri="{BB962C8B-B14F-4D97-AF65-F5344CB8AC3E}">
        <p14:creationId xmlns:p14="http://schemas.microsoft.com/office/powerpoint/2010/main" val="1613039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39648" y="836712"/>
            <a:ext cx="7260744" cy="5544616"/>
          </a:xfrm>
          <a:prstGeom prst="rect">
            <a:avLst/>
          </a:prstGeom>
        </p:spPr>
      </p:pic>
      <p:sp>
        <p:nvSpPr>
          <p:cNvPr id="2" name="Veri Yer Tutucusu 1"/>
          <p:cNvSpPr>
            <a:spLocks noGrp="1"/>
          </p:cNvSpPr>
          <p:nvPr>
            <p:ph type="dt" sz="half" idx="10"/>
          </p:nvPr>
        </p:nvSpPr>
        <p:spPr/>
        <p:txBody>
          <a:bodyPr/>
          <a:lstStyle/>
          <a:p>
            <a:fld id="{8717D34E-0BFE-4C86-918E-7A5920E548C2}" type="datetime1">
              <a:rPr lang="tr-TR" smtClean="0"/>
              <a:t>30.12.2023</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63</a:t>
            </a:fld>
            <a:endParaRPr lang="tr-TR"/>
          </a:p>
        </p:txBody>
      </p:sp>
    </p:spTree>
    <p:extLst>
      <p:ext uri="{BB962C8B-B14F-4D97-AF65-F5344CB8AC3E}">
        <p14:creationId xmlns:p14="http://schemas.microsoft.com/office/powerpoint/2010/main" val="2162994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192688"/>
          </a:xfrm>
        </p:spPr>
        <p:txBody>
          <a:bodyPr>
            <a:normAutofit/>
          </a:bodyPr>
          <a:lstStyle/>
          <a:p>
            <a:r>
              <a:rPr lang="tr-TR" dirty="0"/>
              <a:t>Sonuç olarak kullanılan atıkların çevreye zarar vermeden bertaraf edilmesi başta çevre ve insan sağlığı açısından oldukça gereklidir.</a:t>
            </a:r>
          </a:p>
          <a:p>
            <a:r>
              <a:rPr lang="tr-TR" dirty="0"/>
              <a:t> Bunun yanında bu tür atıkların ekonomiye de kazandırılması gelecek için olmazsa olmazlardandır.</a:t>
            </a:r>
          </a:p>
          <a:p>
            <a:r>
              <a:rPr lang="tr-TR" dirty="0"/>
              <a:t> Ülkemizde ise üretilen atıkların yarıdan fazlası geri kazanabilir özelliğe sahiptir.</a:t>
            </a:r>
          </a:p>
          <a:p>
            <a:r>
              <a:rPr lang="tr-TR" dirty="0"/>
              <a:t> Bu potansiyelin değerlendirilmesi ise gerekli kurum ve kuruluşlar ve yatırımcıların gayreti ile birlikte sağlanacaktır.</a:t>
            </a:r>
          </a:p>
        </p:txBody>
      </p:sp>
      <p:sp>
        <p:nvSpPr>
          <p:cNvPr id="2" name="Veri Yer Tutucusu 1"/>
          <p:cNvSpPr>
            <a:spLocks noGrp="1"/>
          </p:cNvSpPr>
          <p:nvPr>
            <p:ph type="dt" sz="half" idx="10"/>
          </p:nvPr>
        </p:nvSpPr>
        <p:spPr/>
        <p:txBody>
          <a:bodyPr/>
          <a:lstStyle/>
          <a:p>
            <a:fld id="{8ABB6412-2B1F-4732-8DA7-019AEED0E7D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64</a:t>
            </a:fld>
            <a:endParaRPr lang="tr-TR"/>
          </a:p>
        </p:txBody>
      </p:sp>
    </p:spTree>
    <p:extLst>
      <p:ext uri="{BB962C8B-B14F-4D97-AF65-F5344CB8AC3E}">
        <p14:creationId xmlns:p14="http://schemas.microsoft.com/office/powerpoint/2010/main" val="2040939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274638"/>
            <a:ext cx="8928992" cy="1143000"/>
          </a:xfrm>
        </p:spPr>
        <p:txBody>
          <a:bodyPr>
            <a:normAutofit fontScale="90000"/>
          </a:bodyPr>
          <a:lstStyle/>
          <a:p>
            <a:br>
              <a:rPr lang="tr-TR" dirty="0"/>
            </a:br>
            <a:r>
              <a:rPr lang="tr-TR" sz="4000" dirty="0">
                <a:solidFill>
                  <a:srgbClr val="FF0000"/>
                </a:solidFill>
              </a:rPr>
              <a:t>Türkiye’de Atık Madde Dönüştürme Ne Durumda?</a:t>
            </a:r>
            <a:br>
              <a:rPr lang="tr-TR" sz="4000"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323528" y="1600200"/>
            <a:ext cx="8712968" cy="4997152"/>
          </a:xfrm>
        </p:spPr>
        <p:txBody>
          <a:bodyPr>
            <a:normAutofit/>
          </a:bodyPr>
          <a:lstStyle/>
          <a:p>
            <a:r>
              <a:rPr lang="tr-TR" dirty="0"/>
              <a:t>Türkiye her yıl 1,1 milyon ton plastik atığı geri dönüştürüyor</a:t>
            </a:r>
          </a:p>
          <a:p>
            <a:r>
              <a:rPr lang="tr-TR" dirty="0"/>
              <a:t>Türkiye, yıllık 1,1 milyon ton hurda plastiği geri dönüştürürken, bu sayede 1 milyar doları aşkın plastik ham madde ithalatının önüne geçiliyor.</a:t>
            </a:r>
          </a:p>
          <a:p>
            <a:r>
              <a:rPr lang="tr-TR" dirty="0"/>
              <a:t>Uğur Aslanhan   |22.11.2021</a:t>
            </a:r>
          </a:p>
          <a:p>
            <a:pPr algn="r"/>
            <a:r>
              <a:rPr lang="tr-TR" sz="1200" dirty="0">
                <a:hlinkClick r:id="rId2"/>
              </a:rPr>
              <a:t>https://www.aa.com.tr/tr/cevre/turkiye-her-yil-1-1-milyon-ton-plastik-atigi-geri-donusturuyor/2427166</a:t>
            </a:r>
            <a:endParaRPr lang="tr-TR" sz="1200" b="1" dirty="0">
              <a:solidFill>
                <a:srgbClr val="00B050"/>
              </a:solidFill>
            </a:endParaRPr>
          </a:p>
        </p:txBody>
      </p:sp>
      <p:sp>
        <p:nvSpPr>
          <p:cNvPr id="4" name="Veri Yer Tutucusu 3"/>
          <p:cNvSpPr>
            <a:spLocks noGrp="1"/>
          </p:cNvSpPr>
          <p:nvPr>
            <p:ph type="dt" sz="half" idx="10"/>
          </p:nvPr>
        </p:nvSpPr>
        <p:spPr/>
        <p:txBody>
          <a:bodyPr/>
          <a:lstStyle/>
          <a:p>
            <a:fld id="{A959544C-2779-4281-A9BB-061FDCC781D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65</a:t>
            </a:fld>
            <a:endParaRPr lang="tr-TR"/>
          </a:p>
        </p:txBody>
      </p:sp>
    </p:spTree>
    <p:extLst>
      <p:ext uri="{BB962C8B-B14F-4D97-AF65-F5344CB8AC3E}">
        <p14:creationId xmlns:p14="http://schemas.microsoft.com/office/powerpoint/2010/main" val="827100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507288" cy="5433467"/>
          </a:xfrm>
        </p:spPr>
        <p:txBody>
          <a:bodyPr>
            <a:normAutofit/>
          </a:bodyPr>
          <a:lstStyle/>
          <a:p>
            <a:r>
              <a:rPr lang="tr-TR" dirty="0"/>
              <a:t>Geri Dönüşümcüler ve Geri Kazanımcılar Derneği (GEKADER) istatistiklerine göre, son yıllarda Türkiye'de geri dönüşüm konusunda artan hassasiyet, Paris İklim Anlaşması'nın onaylanmasıyla yeniden gündeme geldi.</a:t>
            </a:r>
          </a:p>
          <a:p>
            <a:endParaRPr lang="tr-TR" dirty="0"/>
          </a:p>
          <a:p>
            <a:r>
              <a:rPr lang="tr-TR" dirty="0"/>
              <a:t>Enerjiden ulaşıma, kentleşmeden sanayiye tüm sektörleri ilgilendiren ve iş yapma biçimlerini değiştiren Paris İklim Anlaşması'nın amaçları arasında geri dönüşüm de özel bir yer tutuyor.</a:t>
            </a:r>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66</a:t>
            </a:fld>
            <a:endParaRPr lang="tr-TR"/>
          </a:p>
        </p:txBody>
      </p:sp>
    </p:spTree>
    <p:extLst>
      <p:ext uri="{BB962C8B-B14F-4D97-AF65-F5344CB8AC3E}">
        <p14:creationId xmlns:p14="http://schemas.microsoft.com/office/powerpoint/2010/main" val="2599550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899592" y="188640"/>
            <a:ext cx="7787208" cy="6408712"/>
          </a:xfrm>
          <a:prstGeom prst="rect">
            <a:avLst/>
          </a:prstGeom>
        </p:spPr>
      </p:pic>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67</a:t>
            </a:fld>
            <a:endParaRPr lang="tr-TR"/>
          </a:p>
        </p:txBody>
      </p:sp>
    </p:spTree>
    <p:extLst>
      <p:ext uri="{BB962C8B-B14F-4D97-AF65-F5344CB8AC3E}">
        <p14:creationId xmlns:p14="http://schemas.microsoft.com/office/powerpoint/2010/main" val="453886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5"/>
            <a:ext cx="8435280" cy="6123604"/>
          </a:xfrm>
        </p:spPr>
        <p:txBody>
          <a:bodyPr>
            <a:normAutofit lnSpcReduction="10000"/>
          </a:bodyPr>
          <a:lstStyle/>
          <a:p>
            <a:r>
              <a:rPr lang="tr-TR" dirty="0"/>
              <a:t>Türkiye'de başlatılan Sıfır Atık Projesi sonrası yüzde 13 olan geri kazanım oranı yüzde 22,4'e çıktı. Bu rakamın </a:t>
            </a:r>
            <a:r>
              <a:rPr lang="tr-TR" dirty="0">
                <a:solidFill>
                  <a:srgbClr val="FF0000"/>
                </a:solidFill>
                <a:highlight>
                  <a:srgbClr val="FFFF00"/>
                </a:highlight>
              </a:rPr>
              <a:t>Paris İklim Anlaşması </a:t>
            </a:r>
            <a:r>
              <a:rPr lang="tr-TR" dirty="0"/>
              <a:t>sonrası hızlanması bekleniyor. Özellikle plastik geri dönüşümündeki hassasiyetin artmasıyla en yüksek dönüşüm oranının bu alanda olması hedefleniyor.</a:t>
            </a:r>
          </a:p>
          <a:p>
            <a:r>
              <a:rPr lang="tr-TR" dirty="0"/>
              <a:t>Paris İklim Anlaşması'yla Türkiye, 2053'te net sıfır emisyona ulaşmayı hedefliyor. Plastik atıkların dönüştürülmesi ve şirketler tarafından dönüştürülmüş ham maddeden üretilen ürünlerin kullanmasının da bu hedefe katkı sağlayacağı belirtiliyor.</a:t>
            </a:r>
          </a:p>
          <a:p>
            <a:endParaRPr lang="tr-TR" dirty="0"/>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68</a:t>
            </a:fld>
            <a:endParaRPr lang="tr-TR"/>
          </a:p>
        </p:txBody>
      </p:sp>
    </p:spTree>
    <p:extLst>
      <p:ext uri="{BB962C8B-B14F-4D97-AF65-F5344CB8AC3E}">
        <p14:creationId xmlns:p14="http://schemas.microsoft.com/office/powerpoint/2010/main" val="8775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kapsamda, Türkiye'nin halihazırda yıllık geri dönüşümünü gerçekleştirdiği plastik atık miktarı 1,1 milyon tonu buluyor.</a:t>
            </a:r>
          </a:p>
          <a:p>
            <a:r>
              <a:rPr lang="tr-TR" dirty="0"/>
              <a:t>Cirosu 1 milyar doları bulan ve 350 bin kişiyi istihdam eden sektörde 1.300 işletme faaliyet gösteriyor. Sektör, yaptığı geri dönüşümle yıllık 1 milyar dolardan fazla ithalatın engellenmesini sağlıyor.</a:t>
            </a:r>
          </a:p>
          <a:p>
            <a:endParaRPr lang="tr-TR" dirty="0"/>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69</a:t>
            </a:fld>
            <a:endParaRPr lang="tr-TR"/>
          </a:p>
        </p:txBody>
      </p:sp>
    </p:spTree>
    <p:extLst>
      <p:ext uri="{BB962C8B-B14F-4D97-AF65-F5344CB8AC3E}">
        <p14:creationId xmlns:p14="http://schemas.microsoft.com/office/powerpoint/2010/main" val="120618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a:solidFill>
            <a:schemeClr val="accent1">
              <a:lumMod val="20000"/>
              <a:lumOff val="80000"/>
            </a:schemeClr>
          </a:solidFill>
        </p:spPr>
        <p:txBody>
          <a:bodyPr>
            <a:normAutofit fontScale="90000"/>
          </a:bodyPr>
          <a:lstStyle/>
          <a:p>
            <a:br>
              <a:rPr lang="tr-TR" b="1" dirty="0"/>
            </a:br>
            <a:r>
              <a:rPr lang="tr-TR" b="1" dirty="0">
                <a:solidFill>
                  <a:srgbClr val="FF0000"/>
                </a:solidFill>
              </a:rPr>
              <a:t>TERSİNE LOJİSTİK KAVRAMI</a:t>
            </a:r>
            <a:br>
              <a:rPr lang="tr-TR" b="1" dirty="0"/>
            </a:br>
            <a:endParaRPr lang="tr-TR" dirty="0"/>
          </a:p>
        </p:txBody>
      </p:sp>
      <p:sp>
        <p:nvSpPr>
          <p:cNvPr id="3" name="İçerik Yer Tutucusu 2"/>
          <p:cNvSpPr>
            <a:spLocks noGrp="1"/>
          </p:cNvSpPr>
          <p:nvPr>
            <p:ph idx="1"/>
          </p:nvPr>
        </p:nvSpPr>
        <p:spPr>
          <a:xfrm>
            <a:off x="107504" y="980728"/>
            <a:ext cx="8856984" cy="5760640"/>
          </a:xfrm>
        </p:spPr>
        <p:txBody>
          <a:bodyPr>
            <a:normAutofit/>
          </a:bodyPr>
          <a:lstStyle/>
          <a:p>
            <a:pPr algn="just"/>
            <a:r>
              <a:rPr lang="tr-TR" dirty="0"/>
              <a:t>Lojistik yönetim yeteneğidir.</a:t>
            </a:r>
          </a:p>
          <a:p>
            <a:pPr algn="just"/>
            <a:r>
              <a:rPr lang="tr-TR" dirty="0">
                <a:solidFill>
                  <a:srgbClr val="00B050"/>
                </a:solidFill>
              </a:rPr>
              <a:t>Paket ve ürünlerde tehlikeli olan ya da olmayan atık maddeleri uzaklaştırmak,</a:t>
            </a:r>
          </a:p>
          <a:p>
            <a:pPr algn="just"/>
            <a:r>
              <a:rPr lang="tr-TR" dirty="0">
                <a:solidFill>
                  <a:srgbClr val="00B050"/>
                </a:solidFill>
              </a:rPr>
              <a:t> sistemi yönetmek ve </a:t>
            </a:r>
          </a:p>
          <a:p>
            <a:pPr algn="just"/>
            <a:r>
              <a:rPr lang="tr-TR" dirty="0">
                <a:solidFill>
                  <a:srgbClr val="00B050"/>
                </a:solidFill>
              </a:rPr>
              <a:t>yeniden kullanmayı</a:t>
            </a:r>
          </a:p>
          <a:p>
            <a:pPr algn="just"/>
            <a:r>
              <a:rPr lang="tr-TR" dirty="0"/>
              <a:t> içeren lojistik aktivitelerdir.</a:t>
            </a:r>
          </a:p>
          <a:p>
            <a:pPr algn="just"/>
            <a:r>
              <a:rPr lang="tr-TR" dirty="0"/>
              <a:t> </a:t>
            </a:r>
            <a:r>
              <a:rPr lang="tr-TR" dirty="0">
                <a:solidFill>
                  <a:srgbClr val="FF0000"/>
                </a:solidFill>
                <a:latin typeface="Algerian" panose="04020705040A02060702" pitchFamily="82" charset="0"/>
              </a:rPr>
              <a:t>Normal lojistik aktivitelerden aksi yönde </a:t>
            </a:r>
            <a:r>
              <a:rPr lang="tr-TR" dirty="0">
                <a:solidFill>
                  <a:srgbClr val="0070C0"/>
                </a:solidFill>
              </a:rPr>
              <a:t>bilgi ve malzeme akışını içeren tersine dağıtımdır.</a:t>
            </a:r>
          </a:p>
        </p:txBody>
      </p:sp>
      <p:sp>
        <p:nvSpPr>
          <p:cNvPr id="4" name="Veri Yer Tutucusu 3"/>
          <p:cNvSpPr>
            <a:spLocks noGrp="1"/>
          </p:cNvSpPr>
          <p:nvPr>
            <p:ph type="dt" sz="half" idx="10"/>
          </p:nvPr>
        </p:nvSpPr>
        <p:spPr/>
        <p:txBody>
          <a:bodyPr/>
          <a:lstStyle/>
          <a:p>
            <a:fld id="{ECEA7586-D3C3-47FA-BDEC-3B477C30DFB6}" type="datetime1">
              <a:rPr lang="tr-TR" smtClean="0">
                <a:solidFill>
                  <a:prstClr val="black">
                    <a:tint val="75000"/>
                  </a:prstClr>
                </a:solidFill>
              </a:rPr>
              <a:pPr/>
              <a:t>30.12.2023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102497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a:t>"Geri dönüştürülmüş plastik ham maddesine inanılmaz bir talep var"</a:t>
            </a:r>
          </a:p>
          <a:p>
            <a:r>
              <a:rPr lang="tr-TR" dirty="0"/>
              <a:t>Geri Dönüşümcüler ve Geri Kazanımcılar Derneği Başkanı Fatih Eren, AA muhabirine konuya ilişkin yaptığı açıklamada, geri dönüştürülmüş plastiğin otomotivden beyaz eşyaya, ambalajdan tarıma, elektrik-elektronikten tekstil ve inşaata kadar hemen her sektörde kullanıldığını, insanların günlük hayatta bunu fark edemese de yaşamın bir parçası haline geldiğini söyledi.</a:t>
            </a:r>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70</a:t>
            </a:fld>
            <a:endParaRPr lang="tr-TR"/>
          </a:p>
        </p:txBody>
      </p:sp>
    </p:spTree>
    <p:extLst>
      <p:ext uri="{BB962C8B-B14F-4D97-AF65-F5344CB8AC3E}">
        <p14:creationId xmlns:p14="http://schemas.microsoft.com/office/powerpoint/2010/main" val="3593955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2E62ACA6-D23E-3723-ED5B-26C4CAA5DB51}"/>
              </a:ext>
            </a:extLst>
          </p:cNvPr>
          <p:cNvPicPr>
            <a:picLocks noGrp="1" noChangeAspect="1"/>
          </p:cNvPicPr>
          <p:nvPr>
            <p:ph idx="1"/>
          </p:nvPr>
        </p:nvPicPr>
        <p:blipFill>
          <a:blip r:embed="rId2"/>
          <a:stretch>
            <a:fillRect/>
          </a:stretch>
        </p:blipFill>
        <p:spPr>
          <a:xfrm>
            <a:off x="457200" y="908720"/>
            <a:ext cx="8229600" cy="4806121"/>
          </a:xfrm>
          <a:prstGeom prst="rect">
            <a:avLst/>
          </a:prstGeom>
        </p:spPr>
      </p:pic>
      <p:sp>
        <p:nvSpPr>
          <p:cNvPr id="4" name="Veri Yer Tutucusu 3">
            <a:extLst>
              <a:ext uri="{FF2B5EF4-FFF2-40B4-BE49-F238E27FC236}">
                <a16:creationId xmlns:a16="http://schemas.microsoft.com/office/drawing/2014/main" id="{0311316C-D752-C10E-C848-13149A16F66E}"/>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AEAE246F-A770-657A-2321-4CEBEE959FA2}"/>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8EC162DD-AA15-E947-AC07-82793F99E6C4}"/>
              </a:ext>
            </a:extLst>
          </p:cNvPr>
          <p:cNvSpPr>
            <a:spLocks noGrp="1"/>
          </p:cNvSpPr>
          <p:nvPr>
            <p:ph type="sldNum" sz="quarter" idx="12"/>
          </p:nvPr>
        </p:nvSpPr>
        <p:spPr/>
        <p:txBody>
          <a:bodyPr/>
          <a:lstStyle/>
          <a:p>
            <a:fld id="{06E4CE98-99DB-4B92-BAC7-F160338C3892}" type="slidenum">
              <a:rPr lang="tr-TR" smtClean="0"/>
              <a:pPr/>
              <a:t>71</a:t>
            </a:fld>
            <a:endParaRPr lang="tr-TR"/>
          </a:p>
        </p:txBody>
      </p:sp>
    </p:spTree>
    <p:extLst>
      <p:ext uri="{BB962C8B-B14F-4D97-AF65-F5344CB8AC3E}">
        <p14:creationId xmlns:p14="http://schemas.microsoft.com/office/powerpoint/2010/main" val="715004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02250C-1198-52F3-5CE3-1FB14176ADB9}"/>
              </a:ext>
            </a:extLst>
          </p:cNvPr>
          <p:cNvSpPr>
            <a:spLocks noGrp="1"/>
          </p:cNvSpPr>
          <p:nvPr>
            <p:ph type="title"/>
          </p:nvPr>
        </p:nvSpPr>
        <p:spPr/>
        <p:txBody>
          <a:bodyPr/>
          <a:lstStyle/>
          <a:p>
            <a:r>
              <a:rPr lang="tr-TR" dirty="0">
                <a:solidFill>
                  <a:srgbClr val="FF0000"/>
                </a:solidFill>
                <a:highlight>
                  <a:srgbClr val="FFFF00"/>
                </a:highlight>
              </a:rPr>
              <a:t>PARİS İKLİM ANLAŞMASI</a:t>
            </a:r>
          </a:p>
        </p:txBody>
      </p:sp>
      <p:sp>
        <p:nvSpPr>
          <p:cNvPr id="3" name="İçerik Yer Tutucusu 2">
            <a:extLst>
              <a:ext uri="{FF2B5EF4-FFF2-40B4-BE49-F238E27FC236}">
                <a16:creationId xmlns:a16="http://schemas.microsoft.com/office/drawing/2014/main" id="{7FD80D94-B377-D036-A048-B2CD0154EC68}"/>
              </a:ext>
            </a:extLst>
          </p:cNvPr>
          <p:cNvSpPr>
            <a:spLocks noGrp="1"/>
          </p:cNvSpPr>
          <p:nvPr>
            <p:ph idx="1"/>
          </p:nvPr>
        </p:nvSpPr>
        <p:spPr>
          <a:xfrm>
            <a:off x="251520" y="1600200"/>
            <a:ext cx="8712968" cy="4525963"/>
          </a:xfrm>
        </p:spPr>
        <p:txBody>
          <a:bodyPr/>
          <a:lstStyle/>
          <a:p>
            <a:r>
              <a:rPr lang="tr-TR" dirty="0"/>
              <a:t>Paris Anlaşması, 2015 yılında B.M. İklim Değişikliği Çerçeve Sözleşmesi’nin (BMİDÇS) Paris’te yapılan 21. Taraflar Toplantısı’nda imzaya açılan ve Dünya’nın Sanayi Devrimi’nden bu yana </a:t>
            </a:r>
            <a:r>
              <a:rPr lang="tr-TR" dirty="0">
                <a:highlight>
                  <a:srgbClr val="FFFF00"/>
                </a:highlight>
              </a:rPr>
              <a:t>ortalama yüzey sıcaklığındaki artışı </a:t>
            </a:r>
            <a:r>
              <a:rPr lang="tr-TR" b="1" dirty="0">
                <a:solidFill>
                  <a:srgbClr val="FF0000"/>
                </a:solidFill>
                <a:highlight>
                  <a:srgbClr val="FFFF00"/>
                </a:highlight>
              </a:rPr>
              <a:t>2 derecenin </a:t>
            </a:r>
            <a:r>
              <a:rPr lang="tr-TR" dirty="0">
                <a:highlight>
                  <a:srgbClr val="FFFF00"/>
                </a:highlight>
              </a:rPr>
              <a:t>altında tutmayı, mümkünse </a:t>
            </a:r>
            <a:r>
              <a:rPr lang="tr-TR" b="1" dirty="0">
                <a:highlight>
                  <a:srgbClr val="FFFF00"/>
                </a:highlight>
              </a:rPr>
              <a:t>1,5 derecede sınırlandırmayı</a:t>
            </a:r>
            <a:r>
              <a:rPr lang="tr-TR" dirty="0">
                <a:highlight>
                  <a:srgbClr val="FFFF00"/>
                </a:highlight>
              </a:rPr>
              <a:t> amaçlayan </a:t>
            </a:r>
            <a:r>
              <a:rPr lang="tr-TR" dirty="0"/>
              <a:t>bir anlaşma çerçevesidir. </a:t>
            </a:r>
          </a:p>
        </p:txBody>
      </p:sp>
      <p:sp>
        <p:nvSpPr>
          <p:cNvPr id="4" name="Veri Yer Tutucusu 3">
            <a:extLst>
              <a:ext uri="{FF2B5EF4-FFF2-40B4-BE49-F238E27FC236}">
                <a16:creationId xmlns:a16="http://schemas.microsoft.com/office/drawing/2014/main" id="{4D1CBA45-FA5C-6BE9-7C65-B0442ADEFF38}"/>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47A293EF-C0FF-7452-B57B-B4FF619E5C1E}"/>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890E6234-EBDF-E67C-2CAA-4D4AEB110125}"/>
              </a:ext>
            </a:extLst>
          </p:cNvPr>
          <p:cNvSpPr>
            <a:spLocks noGrp="1"/>
          </p:cNvSpPr>
          <p:nvPr>
            <p:ph type="sldNum" sz="quarter" idx="12"/>
          </p:nvPr>
        </p:nvSpPr>
        <p:spPr/>
        <p:txBody>
          <a:bodyPr/>
          <a:lstStyle/>
          <a:p>
            <a:fld id="{06E4CE98-99DB-4B92-BAC7-F160338C3892}" type="slidenum">
              <a:rPr lang="tr-TR" smtClean="0"/>
              <a:pPr/>
              <a:t>72</a:t>
            </a:fld>
            <a:endParaRPr lang="tr-TR"/>
          </a:p>
        </p:txBody>
      </p:sp>
    </p:spTree>
    <p:extLst>
      <p:ext uri="{BB962C8B-B14F-4D97-AF65-F5344CB8AC3E}">
        <p14:creationId xmlns:p14="http://schemas.microsoft.com/office/powerpoint/2010/main" val="2735952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031555-59F4-C160-2E26-17B046238097}"/>
              </a:ext>
            </a:extLst>
          </p:cNvPr>
          <p:cNvSpPr>
            <a:spLocks noGrp="1"/>
          </p:cNvSpPr>
          <p:nvPr>
            <p:ph idx="1"/>
          </p:nvPr>
        </p:nvSpPr>
        <p:spPr>
          <a:xfrm>
            <a:off x="251520" y="548680"/>
            <a:ext cx="8435280" cy="5577483"/>
          </a:xfrm>
        </p:spPr>
        <p:txBody>
          <a:bodyPr>
            <a:normAutofit/>
          </a:bodyPr>
          <a:lstStyle/>
          <a:p>
            <a:r>
              <a:rPr lang="tr-TR" dirty="0"/>
              <a:t>Cumhurbaşkanı Recep Tayyip Erdoğan’ın Birleşmiş Milletler Genel Kurulu’ndaki konuşmasında ilan ettiği üzere Türkiye 2016’da imzaladığı Paris Anlaşması’nı TBMM’de de onayladı. “Paris Anlaşmasının Onaylanmasının Uygun Bulunduğuna Dair Kanun Teklifi” </a:t>
            </a:r>
            <a:r>
              <a:rPr lang="tr-TR" dirty="0">
                <a:highlight>
                  <a:srgbClr val="FFFF00"/>
                </a:highlight>
              </a:rPr>
              <a:t>TBMM’den geçerek yasalaştı ve kanun 7 Ekim 2021 tarihinde resmi gazetede yayımlandı. </a:t>
            </a:r>
            <a:r>
              <a:rPr lang="tr-TR" dirty="0"/>
              <a:t>Yürürlüğe giren anlaşma Türkiye’ye iklim değişikliği ile mücadele konusunda birçok sorumluluk yüklüyor.</a:t>
            </a:r>
          </a:p>
        </p:txBody>
      </p:sp>
      <p:sp>
        <p:nvSpPr>
          <p:cNvPr id="4" name="Veri Yer Tutucusu 3">
            <a:extLst>
              <a:ext uri="{FF2B5EF4-FFF2-40B4-BE49-F238E27FC236}">
                <a16:creationId xmlns:a16="http://schemas.microsoft.com/office/drawing/2014/main" id="{3E0CEEA6-819F-B7D8-288E-B856B4605EE2}"/>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4A293D34-7F4E-F314-20DF-B72A47D8ED24}"/>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9A3BF19D-A2FF-E595-3CDD-AC064755AF67}"/>
              </a:ext>
            </a:extLst>
          </p:cNvPr>
          <p:cNvSpPr>
            <a:spLocks noGrp="1"/>
          </p:cNvSpPr>
          <p:nvPr>
            <p:ph type="sldNum" sz="quarter" idx="12"/>
          </p:nvPr>
        </p:nvSpPr>
        <p:spPr/>
        <p:txBody>
          <a:bodyPr/>
          <a:lstStyle/>
          <a:p>
            <a:fld id="{06E4CE98-99DB-4B92-BAC7-F160338C3892}" type="slidenum">
              <a:rPr lang="tr-TR" smtClean="0"/>
              <a:pPr/>
              <a:t>73</a:t>
            </a:fld>
            <a:endParaRPr lang="tr-TR"/>
          </a:p>
        </p:txBody>
      </p:sp>
    </p:spTree>
    <p:extLst>
      <p:ext uri="{BB962C8B-B14F-4D97-AF65-F5344CB8AC3E}">
        <p14:creationId xmlns:p14="http://schemas.microsoft.com/office/powerpoint/2010/main" val="366885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CBF12C-6D7C-8104-B291-E785EA2B906D}"/>
              </a:ext>
            </a:extLst>
          </p:cNvPr>
          <p:cNvSpPr>
            <a:spLocks noGrp="1"/>
          </p:cNvSpPr>
          <p:nvPr>
            <p:ph idx="1"/>
          </p:nvPr>
        </p:nvSpPr>
        <p:spPr>
          <a:xfrm>
            <a:off x="323528" y="476672"/>
            <a:ext cx="8363272" cy="5649491"/>
          </a:xfrm>
        </p:spPr>
        <p:txBody>
          <a:bodyPr>
            <a:normAutofit/>
          </a:bodyPr>
          <a:lstStyle/>
          <a:p>
            <a:r>
              <a:rPr lang="tr-TR" dirty="0"/>
              <a:t>Türkiye’nin yeni iklim politikası doğrultusunda sera gazı emisyonlarının azaltımı için yeni eylem planlarının hazırlanacak sektörler arasında, iklim değişikliğine en </a:t>
            </a:r>
            <a:r>
              <a:rPr lang="tr-TR" dirty="0">
                <a:highlight>
                  <a:srgbClr val="FFFF00"/>
                </a:highlight>
              </a:rPr>
              <a:t>büyük etkiye neden olan enerji sektörü başta geliyor. </a:t>
            </a:r>
            <a:endParaRPr lang="tr-TR" dirty="0"/>
          </a:p>
        </p:txBody>
      </p:sp>
      <p:sp>
        <p:nvSpPr>
          <p:cNvPr id="4" name="Veri Yer Tutucusu 3">
            <a:extLst>
              <a:ext uri="{FF2B5EF4-FFF2-40B4-BE49-F238E27FC236}">
                <a16:creationId xmlns:a16="http://schemas.microsoft.com/office/drawing/2014/main" id="{B6EEA571-9D4D-F063-2723-9FEC56F07229}"/>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E74E3982-DCCC-66CE-5519-C507728F6035}"/>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5C338A15-327A-D383-37B8-D01B84E18658}"/>
              </a:ext>
            </a:extLst>
          </p:cNvPr>
          <p:cNvSpPr>
            <a:spLocks noGrp="1"/>
          </p:cNvSpPr>
          <p:nvPr>
            <p:ph type="sldNum" sz="quarter" idx="12"/>
          </p:nvPr>
        </p:nvSpPr>
        <p:spPr/>
        <p:txBody>
          <a:bodyPr/>
          <a:lstStyle/>
          <a:p>
            <a:fld id="{06E4CE98-99DB-4B92-BAC7-F160338C3892}" type="slidenum">
              <a:rPr lang="tr-TR" smtClean="0"/>
              <a:pPr/>
              <a:t>74</a:t>
            </a:fld>
            <a:endParaRPr lang="tr-TR"/>
          </a:p>
        </p:txBody>
      </p:sp>
    </p:spTree>
    <p:extLst>
      <p:ext uri="{BB962C8B-B14F-4D97-AF65-F5344CB8AC3E}">
        <p14:creationId xmlns:p14="http://schemas.microsoft.com/office/powerpoint/2010/main" val="2647730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CBF12C-6D7C-8104-B291-E785EA2B906D}"/>
              </a:ext>
            </a:extLst>
          </p:cNvPr>
          <p:cNvSpPr>
            <a:spLocks noGrp="1"/>
          </p:cNvSpPr>
          <p:nvPr>
            <p:ph idx="1"/>
          </p:nvPr>
        </p:nvSpPr>
        <p:spPr>
          <a:xfrm>
            <a:off x="323528" y="476672"/>
            <a:ext cx="8363272" cy="5649491"/>
          </a:xfrm>
        </p:spPr>
        <p:txBody>
          <a:bodyPr>
            <a:normAutofit/>
          </a:bodyPr>
          <a:lstStyle/>
          <a:p>
            <a:r>
              <a:rPr lang="tr-TR" dirty="0">
                <a:highlight>
                  <a:srgbClr val="FFFF00"/>
                </a:highlight>
              </a:rPr>
              <a:t> </a:t>
            </a:r>
            <a:r>
              <a:rPr lang="tr-TR" dirty="0"/>
              <a:t>Türkiye’nin </a:t>
            </a:r>
            <a:r>
              <a:rPr lang="tr-TR" dirty="0">
                <a:highlight>
                  <a:srgbClr val="FFFF00"/>
                </a:highlight>
              </a:rPr>
              <a:t>fosil yakıtlardan aşamalı olarak çıkması, mevcut fosil yakıt destek ve teşviklerini sonlandırması</a:t>
            </a:r>
            <a:r>
              <a:rPr lang="tr-TR" dirty="0"/>
              <a:t> ve </a:t>
            </a:r>
          </a:p>
          <a:p>
            <a:r>
              <a:rPr lang="tr-TR" dirty="0">
                <a:highlight>
                  <a:srgbClr val="00FFFF"/>
                </a:highlight>
              </a:rPr>
              <a:t>tüm kamu kaynaklarını </a:t>
            </a:r>
            <a:r>
              <a:rPr lang="tr-TR" b="1" dirty="0">
                <a:solidFill>
                  <a:srgbClr val="FF0000"/>
                </a:solidFill>
                <a:highlight>
                  <a:srgbClr val="00FFFF"/>
                </a:highlight>
              </a:rPr>
              <a:t>güneş ve rüzgar </a:t>
            </a:r>
            <a:r>
              <a:rPr lang="tr-TR" dirty="0">
                <a:highlight>
                  <a:srgbClr val="00FFFF"/>
                </a:highlight>
              </a:rPr>
              <a:t>başta olmak üzere </a:t>
            </a:r>
            <a:r>
              <a:rPr lang="tr-TR" b="1" dirty="0">
                <a:solidFill>
                  <a:srgbClr val="FF0000"/>
                </a:solidFill>
                <a:highlight>
                  <a:srgbClr val="00FFFF"/>
                </a:highlight>
              </a:rPr>
              <a:t>yenilenebilir enerji yatırımlarına</a:t>
            </a:r>
            <a:r>
              <a:rPr lang="tr-TR" dirty="0">
                <a:highlight>
                  <a:srgbClr val="00FFFF"/>
                </a:highlight>
              </a:rPr>
              <a:t>, bunun için gerekli altyapı çalışmalarına ve tüm kesimleri kapsayacak adil dönüşüm planlarına ayırması öncelikli konular </a:t>
            </a:r>
            <a:r>
              <a:rPr lang="tr-TR" dirty="0"/>
              <a:t>olarak ortaya çıkıyor.</a:t>
            </a:r>
          </a:p>
        </p:txBody>
      </p:sp>
      <p:sp>
        <p:nvSpPr>
          <p:cNvPr id="4" name="Veri Yer Tutucusu 3">
            <a:extLst>
              <a:ext uri="{FF2B5EF4-FFF2-40B4-BE49-F238E27FC236}">
                <a16:creationId xmlns:a16="http://schemas.microsoft.com/office/drawing/2014/main" id="{B6EEA571-9D4D-F063-2723-9FEC56F07229}"/>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E74E3982-DCCC-66CE-5519-C507728F6035}"/>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5C338A15-327A-D383-37B8-D01B84E18658}"/>
              </a:ext>
            </a:extLst>
          </p:cNvPr>
          <p:cNvSpPr>
            <a:spLocks noGrp="1"/>
          </p:cNvSpPr>
          <p:nvPr>
            <p:ph type="sldNum" sz="quarter" idx="12"/>
          </p:nvPr>
        </p:nvSpPr>
        <p:spPr/>
        <p:txBody>
          <a:bodyPr/>
          <a:lstStyle/>
          <a:p>
            <a:fld id="{06E4CE98-99DB-4B92-BAC7-F160338C3892}" type="slidenum">
              <a:rPr lang="tr-TR" smtClean="0"/>
              <a:pPr/>
              <a:t>75</a:t>
            </a:fld>
            <a:endParaRPr lang="tr-TR"/>
          </a:p>
        </p:txBody>
      </p:sp>
    </p:spTree>
    <p:extLst>
      <p:ext uri="{BB962C8B-B14F-4D97-AF65-F5344CB8AC3E}">
        <p14:creationId xmlns:p14="http://schemas.microsoft.com/office/powerpoint/2010/main" val="2482852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495362-6994-D1B3-9FE1-1A3F6038E552}"/>
              </a:ext>
            </a:extLst>
          </p:cNvPr>
          <p:cNvSpPr>
            <a:spLocks noGrp="1"/>
          </p:cNvSpPr>
          <p:nvPr>
            <p:ph idx="1"/>
          </p:nvPr>
        </p:nvSpPr>
        <p:spPr/>
        <p:txBody>
          <a:bodyPr/>
          <a:lstStyle/>
          <a:p>
            <a:r>
              <a:rPr lang="tr-TR" dirty="0"/>
              <a:t>MADDE.6. Taraflar, uyum çabalarında U.A. işbirliğine destek vermenin ve özellikle iklim değişikliğinin olumsuz etkileri karşısında en hassas durumdaki gelişmekte olan Taraf ülkelerin ihtiyaçlarını dikkate almanın önemini kabul eder.</a:t>
            </a:r>
          </a:p>
        </p:txBody>
      </p:sp>
      <p:sp>
        <p:nvSpPr>
          <p:cNvPr id="4" name="Veri Yer Tutucusu 3">
            <a:extLst>
              <a:ext uri="{FF2B5EF4-FFF2-40B4-BE49-F238E27FC236}">
                <a16:creationId xmlns:a16="http://schemas.microsoft.com/office/drawing/2014/main" id="{F9FA9DA4-C257-5BFF-D3C2-771AB61868BA}"/>
              </a:ext>
            </a:extLst>
          </p:cNvPr>
          <p:cNvSpPr>
            <a:spLocks noGrp="1"/>
          </p:cNvSpPr>
          <p:nvPr>
            <p:ph type="dt" sz="half" idx="10"/>
          </p:nvPr>
        </p:nvSpPr>
        <p:spPr/>
        <p:txBody>
          <a:bodyPr/>
          <a:lstStyle/>
          <a:p>
            <a:fld id="{017553CE-8895-4811-A768-FB79C4F4EE5E}" type="datetime1">
              <a:rPr lang="tr-TR" smtClean="0"/>
              <a:t>30.12.2023</a:t>
            </a:fld>
            <a:endParaRPr lang="tr-TR"/>
          </a:p>
        </p:txBody>
      </p:sp>
      <p:sp>
        <p:nvSpPr>
          <p:cNvPr id="5" name="Alt Bilgi Yer Tutucusu 4">
            <a:extLst>
              <a:ext uri="{FF2B5EF4-FFF2-40B4-BE49-F238E27FC236}">
                <a16:creationId xmlns:a16="http://schemas.microsoft.com/office/drawing/2014/main" id="{8CD93AFA-D2C2-5E25-E508-559D8F4688B1}"/>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B3C242D9-CDC0-FACF-F45A-A5D7D2E73532}"/>
              </a:ext>
            </a:extLst>
          </p:cNvPr>
          <p:cNvSpPr>
            <a:spLocks noGrp="1"/>
          </p:cNvSpPr>
          <p:nvPr>
            <p:ph type="sldNum" sz="quarter" idx="12"/>
          </p:nvPr>
        </p:nvSpPr>
        <p:spPr/>
        <p:txBody>
          <a:bodyPr/>
          <a:lstStyle/>
          <a:p>
            <a:fld id="{06E4CE98-99DB-4B92-BAC7-F160338C3892}" type="slidenum">
              <a:rPr lang="tr-TR" smtClean="0"/>
              <a:pPr/>
              <a:t>76</a:t>
            </a:fld>
            <a:endParaRPr lang="tr-TR"/>
          </a:p>
        </p:txBody>
      </p:sp>
    </p:spTree>
    <p:extLst>
      <p:ext uri="{BB962C8B-B14F-4D97-AF65-F5344CB8AC3E}">
        <p14:creationId xmlns:p14="http://schemas.microsoft.com/office/powerpoint/2010/main" val="4050467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507288" cy="5505475"/>
          </a:xfrm>
        </p:spPr>
        <p:txBody>
          <a:bodyPr/>
          <a:lstStyle/>
          <a:p>
            <a:pPr algn="ctr"/>
            <a:r>
              <a:rPr lang="tr-TR" sz="4400" b="1" dirty="0">
                <a:solidFill>
                  <a:srgbClr val="FF0000"/>
                </a:solidFill>
              </a:rPr>
              <a:t>TERSİNE LOJİSTİK </a:t>
            </a:r>
          </a:p>
          <a:p>
            <a:pPr algn="ctr"/>
            <a:r>
              <a:rPr lang="tr-TR" sz="4400" b="1" dirty="0">
                <a:solidFill>
                  <a:srgbClr val="FF0000"/>
                </a:solidFill>
              </a:rPr>
              <a:t>VE </a:t>
            </a:r>
          </a:p>
          <a:p>
            <a:pPr algn="ctr"/>
            <a:r>
              <a:rPr lang="tr-TR" sz="4400" b="1" dirty="0">
                <a:solidFill>
                  <a:srgbClr val="7030A0"/>
                </a:solidFill>
              </a:rPr>
              <a:t>İLERİ LOJİSTİK </a:t>
            </a:r>
          </a:p>
          <a:p>
            <a:pPr algn="ctr"/>
            <a:r>
              <a:rPr lang="tr-TR" sz="4400" b="1" dirty="0">
                <a:solidFill>
                  <a:srgbClr val="FF0000"/>
                </a:solidFill>
              </a:rPr>
              <a:t>KARŞILAŞTIRMASI</a:t>
            </a:r>
          </a:p>
          <a:p>
            <a:endParaRPr lang="tr-TR" dirty="0"/>
          </a:p>
        </p:txBody>
      </p:sp>
      <p:sp>
        <p:nvSpPr>
          <p:cNvPr id="2" name="Veri Yer Tutucusu 1"/>
          <p:cNvSpPr>
            <a:spLocks noGrp="1"/>
          </p:cNvSpPr>
          <p:nvPr>
            <p:ph type="dt" sz="half" idx="10"/>
          </p:nvPr>
        </p:nvSpPr>
        <p:spPr/>
        <p:txBody>
          <a:bodyPr/>
          <a:lstStyle/>
          <a:p>
            <a:fld id="{365813C8-6260-474E-B828-E276EB84BDC0}"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77</a:t>
            </a:fld>
            <a:endParaRPr lang="tr-TR"/>
          </a:p>
        </p:txBody>
      </p:sp>
    </p:spTree>
    <p:extLst>
      <p:ext uri="{BB962C8B-B14F-4D97-AF65-F5344CB8AC3E}">
        <p14:creationId xmlns:p14="http://schemas.microsoft.com/office/powerpoint/2010/main" val="2987840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928992" cy="6741368"/>
          </a:xfrm>
        </p:spPr>
        <p:txBody>
          <a:bodyPr>
            <a:normAutofit fontScale="92500" lnSpcReduction="10000"/>
          </a:bodyPr>
          <a:lstStyle/>
          <a:p>
            <a:r>
              <a:rPr lang="tr-TR" dirty="0">
                <a:solidFill>
                  <a:srgbClr val="7030A0"/>
                </a:solidFill>
              </a:rPr>
              <a:t>Geleneksel olarak, “lojistik” terimi sadece kavramın ileri yönlü olan kısmını çağrıştırır</a:t>
            </a:r>
            <a:r>
              <a:rPr lang="tr-TR" dirty="0"/>
              <a:t>.</a:t>
            </a:r>
          </a:p>
          <a:p>
            <a:r>
              <a:rPr lang="tr-TR" dirty="0"/>
              <a:t> Diğer taraftan ürünün tersi yönde ilerlemesine neden olan ve lojistiğe tersine bir yön de katarak “kapalı-döngü” kavramının ortaya çıkmasına neden olan dönüşler ise aşağıdaki gibi açıklanabilir. Bunlar:</a:t>
            </a:r>
          </a:p>
          <a:p>
            <a:pPr marL="0" indent="0">
              <a:buNone/>
            </a:pPr>
            <a:r>
              <a:rPr lang="tr-TR" dirty="0"/>
              <a:t>• </a:t>
            </a:r>
            <a:r>
              <a:rPr lang="tr-TR" dirty="0">
                <a:solidFill>
                  <a:srgbClr val="00B050"/>
                </a:solidFill>
              </a:rPr>
              <a:t>Ürün dönüşleri,</a:t>
            </a:r>
          </a:p>
          <a:p>
            <a:pPr marL="0" indent="0">
              <a:buNone/>
            </a:pPr>
            <a:r>
              <a:rPr lang="tr-TR" dirty="0">
                <a:solidFill>
                  <a:srgbClr val="00B050"/>
                </a:solidFill>
              </a:rPr>
              <a:t>• Ticari dönüşler </a:t>
            </a:r>
          </a:p>
          <a:p>
            <a:pPr marL="0" indent="0">
              <a:buNone/>
            </a:pPr>
            <a:r>
              <a:rPr lang="tr-TR" dirty="0">
                <a:solidFill>
                  <a:srgbClr val="00B050"/>
                </a:solidFill>
              </a:rPr>
              <a:t>• Ürün geri çağırmaları,</a:t>
            </a:r>
          </a:p>
          <a:p>
            <a:pPr marL="0" indent="0">
              <a:buNone/>
            </a:pPr>
            <a:r>
              <a:rPr lang="tr-TR" dirty="0">
                <a:solidFill>
                  <a:srgbClr val="00B050"/>
                </a:solidFill>
              </a:rPr>
              <a:t>• Garantiden kaynaklanan dönüşler,</a:t>
            </a:r>
          </a:p>
          <a:p>
            <a:pPr marL="0" indent="0">
              <a:buNone/>
            </a:pPr>
            <a:r>
              <a:rPr lang="tr-TR" dirty="0">
                <a:solidFill>
                  <a:srgbClr val="00B050"/>
                </a:solidFill>
              </a:rPr>
              <a:t>• Hizmet dönüşleri,</a:t>
            </a:r>
          </a:p>
          <a:p>
            <a:pPr marL="0" indent="0">
              <a:buNone/>
            </a:pPr>
            <a:r>
              <a:rPr lang="tr-TR" dirty="0">
                <a:solidFill>
                  <a:srgbClr val="00B050"/>
                </a:solidFill>
              </a:rPr>
              <a:t>• Kullanım sonu dönüşleri,</a:t>
            </a:r>
          </a:p>
          <a:p>
            <a:pPr marL="0" indent="0">
              <a:buNone/>
            </a:pPr>
            <a:r>
              <a:rPr lang="tr-TR" dirty="0">
                <a:solidFill>
                  <a:srgbClr val="00B050"/>
                </a:solidFill>
              </a:rPr>
              <a:t>• Yaşam sonu dönüşleri</a:t>
            </a:r>
          </a:p>
        </p:txBody>
      </p:sp>
      <p:sp>
        <p:nvSpPr>
          <p:cNvPr id="2" name="Veri Yer Tutucusu 1"/>
          <p:cNvSpPr>
            <a:spLocks noGrp="1"/>
          </p:cNvSpPr>
          <p:nvPr>
            <p:ph type="dt" sz="half" idx="10"/>
          </p:nvPr>
        </p:nvSpPr>
        <p:spPr/>
        <p:txBody>
          <a:bodyPr/>
          <a:lstStyle/>
          <a:p>
            <a:fld id="{82CC4043-56F9-4330-A1A5-34A1C639FBA8}"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78</a:t>
            </a:fld>
            <a:endParaRPr lang="tr-TR"/>
          </a:p>
        </p:txBody>
      </p:sp>
    </p:spTree>
    <p:extLst>
      <p:ext uri="{BB962C8B-B14F-4D97-AF65-F5344CB8AC3E}">
        <p14:creationId xmlns:p14="http://schemas.microsoft.com/office/powerpoint/2010/main" val="7813635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480720"/>
          </a:xfrm>
        </p:spPr>
        <p:txBody>
          <a:bodyPr>
            <a:normAutofit/>
          </a:bodyPr>
          <a:lstStyle/>
          <a:p>
            <a:pPr algn="ctr"/>
            <a:r>
              <a:rPr lang="tr-TR" sz="4100" b="1" dirty="0">
                <a:solidFill>
                  <a:srgbClr val="FF0000"/>
                </a:solidFill>
              </a:rPr>
              <a:t>1.3. Tersine Lojistik Prensipleri, Sistemi ve İşleyişi</a:t>
            </a:r>
          </a:p>
          <a:p>
            <a:r>
              <a:rPr lang="tr-TR" u="sng" dirty="0">
                <a:solidFill>
                  <a:srgbClr val="7030A0"/>
                </a:solidFill>
              </a:rPr>
              <a:t>Ürün, bileşen, ekipman ve materyaller, aşağıda belirtilen sebeplerle tedarik zincirinde tersine lojistiğe konu olabilir </a:t>
            </a:r>
            <a:r>
              <a:rPr lang="tr-TR" sz="800" dirty="0"/>
              <a:t>(</a:t>
            </a:r>
            <a:r>
              <a:rPr lang="tr-TR" sz="800" dirty="0" err="1"/>
              <a:t>Brito</a:t>
            </a:r>
            <a:r>
              <a:rPr lang="tr-TR" sz="800" dirty="0"/>
              <a:t> vd., 2002):</a:t>
            </a:r>
          </a:p>
          <a:p>
            <a:r>
              <a:rPr lang="tr-TR" dirty="0"/>
              <a:t>1• </a:t>
            </a:r>
            <a:r>
              <a:rPr lang="tr-TR" b="1" dirty="0">
                <a:solidFill>
                  <a:srgbClr val="00B050"/>
                </a:solidFill>
              </a:rPr>
              <a:t>Üretim dönüşleri</a:t>
            </a:r>
            <a:r>
              <a:rPr lang="tr-TR" dirty="0"/>
              <a:t>:</a:t>
            </a:r>
          </a:p>
          <a:p>
            <a:r>
              <a:rPr lang="tr-TR" dirty="0"/>
              <a:t> </a:t>
            </a:r>
            <a:r>
              <a:rPr lang="tr-TR" dirty="0">
                <a:highlight>
                  <a:srgbClr val="FFFF00"/>
                </a:highlight>
              </a:rPr>
              <a:t>yeterli olmayan </a:t>
            </a:r>
            <a:r>
              <a:rPr lang="tr-TR" b="1" dirty="0">
                <a:highlight>
                  <a:srgbClr val="FFFF00"/>
                </a:highlight>
              </a:rPr>
              <a:t>kalite</a:t>
            </a:r>
            <a:r>
              <a:rPr lang="tr-TR" dirty="0">
                <a:highlight>
                  <a:srgbClr val="FFFF00"/>
                </a:highlight>
              </a:rPr>
              <a:t>, </a:t>
            </a:r>
          </a:p>
          <a:p>
            <a:r>
              <a:rPr lang="tr-TR" dirty="0">
                <a:highlight>
                  <a:srgbClr val="FFFF00"/>
                </a:highlight>
              </a:rPr>
              <a:t>üretim sonucu </a:t>
            </a:r>
            <a:r>
              <a:rPr lang="tr-TR" b="1" dirty="0">
                <a:highlight>
                  <a:srgbClr val="FFFF00"/>
                </a:highlight>
              </a:rPr>
              <a:t>artan ürünler </a:t>
            </a:r>
          </a:p>
          <a:p>
            <a:r>
              <a:rPr lang="tr-TR" dirty="0"/>
              <a:t>gibi sebeplerle geri dönüşler olabilir</a:t>
            </a:r>
          </a:p>
        </p:txBody>
      </p:sp>
      <p:sp>
        <p:nvSpPr>
          <p:cNvPr id="2" name="Veri Yer Tutucusu 1"/>
          <p:cNvSpPr>
            <a:spLocks noGrp="1"/>
          </p:cNvSpPr>
          <p:nvPr>
            <p:ph type="dt" sz="half" idx="10"/>
          </p:nvPr>
        </p:nvSpPr>
        <p:spPr/>
        <p:txBody>
          <a:bodyPr/>
          <a:lstStyle/>
          <a:p>
            <a:fld id="{403370B2-578D-4521-A84A-10C44C1B4E6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79</a:t>
            </a:fld>
            <a:endParaRPr lang="tr-TR"/>
          </a:p>
        </p:txBody>
      </p:sp>
    </p:spTree>
    <p:extLst>
      <p:ext uri="{BB962C8B-B14F-4D97-AF65-F5344CB8AC3E}">
        <p14:creationId xmlns:p14="http://schemas.microsoft.com/office/powerpoint/2010/main" val="267985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120680"/>
          </a:xfrm>
        </p:spPr>
        <p:txBody>
          <a:bodyPr>
            <a:normAutofit/>
          </a:bodyPr>
          <a:lstStyle/>
          <a:p>
            <a:r>
              <a:rPr lang="tr-TR" dirty="0">
                <a:solidFill>
                  <a:srgbClr val="FF0000"/>
                </a:solidFill>
              </a:rPr>
              <a:t>Modern işletme yönetiminin en önemli </a:t>
            </a:r>
            <a:r>
              <a:rPr lang="tr-TR" b="1" dirty="0">
                <a:solidFill>
                  <a:srgbClr val="FF0000"/>
                </a:solidFill>
                <a:highlight>
                  <a:srgbClr val="FFFF00"/>
                </a:highlight>
              </a:rPr>
              <a:t>paradigması,</a:t>
            </a:r>
          </a:p>
          <a:p>
            <a:r>
              <a:rPr lang="tr-TR" dirty="0">
                <a:solidFill>
                  <a:srgbClr val="FF0000"/>
                </a:solidFill>
              </a:rPr>
              <a:t>« </a:t>
            </a:r>
            <a:r>
              <a:rPr lang="tr-TR" dirty="0">
                <a:solidFill>
                  <a:srgbClr val="00B0F0"/>
                </a:solidFill>
              </a:rPr>
              <a:t>işletmelerin özerk ve yalnız</a:t>
            </a:r>
          </a:p>
          <a:p>
            <a:r>
              <a:rPr lang="tr-TR" dirty="0">
                <a:solidFill>
                  <a:srgbClr val="00B0F0"/>
                </a:solidFill>
              </a:rPr>
              <a:t>varlıklar olarak var olamayacakları </a:t>
            </a:r>
          </a:p>
          <a:p>
            <a:r>
              <a:rPr lang="tr-TR" dirty="0">
                <a:solidFill>
                  <a:srgbClr val="00B0F0"/>
                </a:solidFill>
              </a:rPr>
              <a:t>ve </a:t>
            </a:r>
          </a:p>
          <a:p>
            <a:r>
              <a:rPr lang="tr-TR" dirty="0">
                <a:solidFill>
                  <a:srgbClr val="00B0F0"/>
                </a:solidFill>
              </a:rPr>
              <a:t>bir tedarik zinciri içinde yer almaları gerektiği </a:t>
            </a:r>
            <a:r>
              <a:rPr lang="tr-TR" dirty="0"/>
              <a:t>yönündedir.</a:t>
            </a:r>
          </a:p>
          <a:p>
            <a:r>
              <a:rPr lang="tr-TR" sz="2000" dirty="0"/>
              <a:t>(örneğin dereyi kirleten bir fabrika çevre kirliliğine yol açar…vb.)</a:t>
            </a:r>
          </a:p>
          <a:p>
            <a:endParaRPr lang="tr-TR" sz="2000" dirty="0"/>
          </a:p>
        </p:txBody>
      </p:sp>
      <p:sp>
        <p:nvSpPr>
          <p:cNvPr id="2" name="Veri Yer Tutucusu 1"/>
          <p:cNvSpPr>
            <a:spLocks noGrp="1"/>
          </p:cNvSpPr>
          <p:nvPr>
            <p:ph type="dt" sz="half" idx="10"/>
          </p:nvPr>
        </p:nvSpPr>
        <p:spPr/>
        <p:txBody>
          <a:bodyPr/>
          <a:lstStyle/>
          <a:p>
            <a:fld id="{1CFA9EF9-47EE-46DC-8CD7-844BCCC673C0}"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a:t>
            </a:fld>
            <a:endParaRPr lang="tr-TR"/>
          </a:p>
        </p:txBody>
      </p:sp>
    </p:spTree>
    <p:extLst>
      <p:ext uri="{BB962C8B-B14F-4D97-AF65-F5344CB8AC3E}">
        <p14:creationId xmlns:p14="http://schemas.microsoft.com/office/powerpoint/2010/main" val="644780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480720"/>
          </a:xfrm>
        </p:spPr>
        <p:txBody>
          <a:bodyPr>
            <a:normAutofit/>
          </a:bodyPr>
          <a:lstStyle/>
          <a:p>
            <a:pPr algn="ctr"/>
            <a:r>
              <a:rPr lang="tr-TR" sz="4100" b="1" dirty="0">
                <a:solidFill>
                  <a:srgbClr val="FF0000"/>
                </a:solidFill>
              </a:rPr>
              <a:t>1.3. Tersine Lojistik Prensipleri, Sistemi ve İşleyişi</a:t>
            </a:r>
          </a:p>
          <a:p>
            <a:r>
              <a:rPr lang="tr-TR" u="sng" dirty="0">
                <a:solidFill>
                  <a:srgbClr val="7030A0"/>
                </a:solidFill>
              </a:rPr>
              <a:t>Ürün, bileşen, ekipman ve materyaller, aşağıda belirtilen sebeplerle tedarik zincirinde tersine lojistiğe konu olabilir </a:t>
            </a:r>
            <a:r>
              <a:rPr lang="tr-TR" sz="800" dirty="0"/>
              <a:t>(</a:t>
            </a:r>
            <a:r>
              <a:rPr lang="tr-TR" sz="800" dirty="0" err="1"/>
              <a:t>Brito</a:t>
            </a:r>
            <a:r>
              <a:rPr lang="tr-TR" sz="800" dirty="0"/>
              <a:t> vd., 2002):</a:t>
            </a:r>
          </a:p>
          <a:p>
            <a:r>
              <a:rPr lang="tr-TR" dirty="0"/>
              <a:t>2• </a:t>
            </a:r>
            <a:r>
              <a:rPr lang="tr-TR" b="1" dirty="0">
                <a:solidFill>
                  <a:srgbClr val="00B050"/>
                </a:solidFill>
              </a:rPr>
              <a:t>Ürün geri çağırma</a:t>
            </a:r>
            <a:r>
              <a:rPr lang="tr-TR" dirty="0"/>
              <a:t>:</a:t>
            </a:r>
          </a:p>
          <a:p>
            <a:r>
              <a:rPr lang="tr-TR" dirty="0"/>
              <a:t> bazen </a:t>
            </a:r>
            <a:r>
              <a:rPr lang="tr-TR" dirty="0">
                <a:highlight>
                  <a:srgbClr val="FFFF00"/>
                </a:highlight>
              </a:rPr>
              <a:t>hatalı ürünler </a:t>
            </a:r>
            <a:r>
              <a:rPr lang="tr-TR" dirty="0"/>
              <a:t>ancak, ürün tedarik zincirine girdikten sonra fark edilebilir ve zincirden geri çağırılır.</a:t>
            </a:r>
          </a:p>
        </p:txBody>
      </p:sp>
      <p:sp>
        <p:nvSpPr>
          <p:cNvPr id="2" name="Veri Yer Tutucusu 1"/>
          <p:cNvSpPr>
            <a:spLocks noGrp="1"/>
          </p:cNvSpPr>
          <p:nvPr>
            <p:ph type="dt" sz="half" idx="10"/>
          </p:nvPr>
        </p:nvSpPr>
        <p:spPr/>
        <p:txBody>
          <a:bodyPr/>
          <a:lstStyle/>
          <a:p>
            <a:fld id="{403370B2-578D-4521-A84A-10C44C1B4E6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80</a:t>
            </a:fld>
            <a:endParaRPr lang="tr-TR"/>
          </a:p>
        </p:txBody>
      </p:sp>
    </p:spTree>
    <p:extLst>
      <p:ext uri="{BB962C8B-B14F-4D97-AF65-F5344CB8AC3E}">
        <p14:creationId xmlns:p14="http://schemas.microsoft.com/office/powerpoint/2010/main" val="77117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480720"/>
          </a:xfrm>
        </p:spPr>
        <p:txBody>
          <a:bodyPr>
            <a:normAutofit/>
          </a:bodyPr>
          <a:lstStyle/>
          <a:p>
            <a:pPr algn="ctr"/>
            <a:r>
              <a:rPr lang="tr-TR" sz="4100" b="1" dirty="0">
                <a:solidFill>
                  <a:srgbClr val="FF0000"/>
                </a:solidFill>
              </a:rPr>
              <a:t>1.3. Tersine Lojistik Prensipleri, Sistemi ve İşleyişi</a:t>
            </a:r>
          </a:p>
          <a:p>
            <a:r>
              <a:rPr lang="tr-TR" b="1" dirty="0">
                <a:solidFill>
                  <a:srgbClr val="00B050"/>
                </a:solidFill>
              </a:rPr>
              <a:t>3• Ticari dönüşler</a:t>
            </a:r>
            <a:r>
              <a:rPr lang="tr-TR" dirty="0"/>
              <a:t>: bazı ticari anlaşmalara dayalı geri gönderimler veya </a:t>
            </a:r>
            <a:r>
              <a:rPr lang="tr-TR" dirty="0">
                <a:highlight>
                  <a:srgbClr val="FFFF00"/>
                </a:highlight>
              </a:rPr>
              <a:t>zamanlama ve ürün kalitesi açısından talep ve tedariğin eşleşmemesi </a:t>
            </a:r>
            <a:r>
              <a:rPr lang="tr-TR" dirty="0"/>
              <a:t>durumunda oluşan dönüşler.</a:t>
            </a:r>
          </a:p>
          <a:p>
            <a:r>
              <a:rPr lang="tr-TR" dirty="0"/>
              <a:t>4• </a:t>
            </a:r>
            <a:r>
              <a:rPr lang="tr-TR" b="1" dirty="0">
                <a:solidFill>
                  <a:srgbClr val="00B050"/>
                </a:solidFill>
              </a:rPr>
              <a:t>Garanti ve servis dönüşleri</a:t>
            </a:r>
            <a:r>
              <a:rPr lang="tr-TR" dirty="0"/>
              <a:t>: garanti kapsamında ürünler tamir veya eşdeğeri ile değiştirilmek üzere geri dönebilir.</a:t>
            </a:r>
          </a:p>
        </p:txBody>
      </p:sp>
      <p:sp>
        <p:nvSpPr>
          <p:cNvPr id="2" name="Veri Yer Tutucusu 1"/>
          <p:cNvSpPr>
            <a:spLocks noGrp="1"/>
          </p:cNvSpPr>
          <p:nvPr>
            <p:ph type="dt" sz="half" idx="10"/>
          </p:nvPr>
        </p:nvSpPr>
        <p:spPr/>
        <p:txBody>
          <a:bodyPr/>
          <a:lstStyle/>
          <a:p>
            <a:fld id="{403370B2-578D-4521-A84A-10C44C1B4E6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81</a:t>
            </a:fld>
            <a:endParaRPr lang="tr-TR"/>
          </a:p>
        </p:txBody>
      </p:sp>
    </p:spTree>
    <p:extLst>
      <p:ext uri="{BB962C8B-B14F-4D97-AF65-F5344CB8AC3E}">
        <p14:creationId xmlns:p14="http://schemas.microsoft.com/office/powerpoint/2010/main" val="373796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12968" cy="6192688"/>
          </a:xfrm>
        </p:spPr>
        <p:txBody>
          <a:bodyPr>
            <a:noAutofit/>
          </a:bodyPr>
          <a:lstStyle/>
          <a:p>
            <a:r>
              <a:rPr lang="tr-TR" dirty="0"/>
              <a:t>5• </a:t>
            </a:r>
            <a:r>
              <a:rPr lang="tr-TR" b="1" dirty="0">
                <a:solidFill>
                  <a:srgbClr val="00B050"/>
                </a:solidFill>
              </a:rPr>
              <a:t>Kullanım sonu (</a:t>
            </a:r>
            <a:r>
              <a:rPr lang="tr-TR" b="1" dirty="0" err="1">
                <a:solidFill>
                  <a:srgbClr val="FF0000"/>
                </a:solidFill>
              </a:rPr>
              <a:t>end</a:t>
            </a:r>
            <a:r>
              <a:rPr lang="tr-TR" b="1" dirty="0">
                <a:solidFill>
                  <a:srgbClr val="FF0000"/>
                </a:solidFill>
              </a:rPr>
              <a:t>-of-</a:t>
            </a:r>
            <a:r>
              <a:rPr lang="tr-TR" b="1" dirty="0" err="1">
                <a:solidFill>
                  <a:srgbClr val="FF0000"/>
                </a:solidFill>
              </a:rPr>
              <a:t>use</a:t>
            </a:r>
            <a:r>
              <a:rPr lang="tr-TR" b="1" dirty="0">
                <a:solidFill>
                  <a:srgbClr val="00B050"/>
                </a:solidFill>
              </a:rPr>
              <a:t>) ve ömür sonu (</a:t>
            </a:r>
            <a:r>
              <a:rPr lang="tr-TR" b="1" dirty="0" err="1">
                <a:solidFill>
                  <a:srgbClr val="FF0000"/>
                </a:solidFill>
              </a:rPr>
              <a:t>end</a:t>
            </a:r>
            <a:r>
              <a:rPr lang="tr-TR" b="1" dirty="0">
                <a:solidFill>
                  <a:srgbClr val="FF0000"/>
                </a:solidFill>
              </a:rPr>
              <a:t>-of-life</a:t>
            </a:r>
            <a:r>
              <a:rPr lang="tr-TR" b="1" dirty="0">
                <a:solidFill>
                  <a:srgbClr val="00B050"/>
                </a:solidFill>
              </a:rPr>
              <a:t>) dönüşleri</a:t>
            </a:r>
            <a:r>
              <a:rPr lang="tr-TR" dirty="0"/>
              <a:t>:</a:t>
            </a:r>
          </a:p>
          <a:p>
            <a:r>
              <a:rPr lang="tr-TR" dirty="0"/>
              <a:t> Ürünün kullanım veya ömrü sonunda yeniden üretim, geri dönüşüm veya uygun şekilde yok etme amacı ile oluşan dönüşlerdir.</a:t>
            </a:r>
          </a:p>
        </p:txBody>
      </p:sp>
      <p:sp>
        <p:nvSpPr>
          <p:cNvPr id="2" name="Veri Yer Tutucusu 1"/>
          <p:cNvSpPr>
            <a:spLocks noGrp="1"/>
          </p:cNvSpPr>
          <p:nvPr>
            <p:ph type="dt" sz="half" idx="10"/>
          </p:nvPr>
        </p:nvSpPr>
        <p:spPr/>
        <p:txBody>
          <a:bodyPr/>
          <a:lstStyle/>
          <a:p>
            <a:fld id="{403370B2-578D-4521-A84A-10C44C1B4E6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82</a:t>
            </a:fld>
            <a:endParaRPr lang="tr-TR"/>
          </a:p>
        </p:txBody>
      </p:sp>
    </p:spTree>
    <p:extLst>
      <p:ext uri="{BB962C8B-B14F-4D97-AF65-F5344CB8AC3E}">
        <p14:creationId xmlns:p14="http://schemas.microsoft.com/office/powerpoint/2010/main" val="34836445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12968" cy="6192688"/>
          </a:xfrm>
        </p:spPr>
        <p:txBody>
          <a:bodyPr>
            <a:noAutofit/>
          </a:bodyPr>
          <a:lstStyle/>
          <a:p>
            <a:r>
              <a:rPr lang="tr-TR" b="1" dirty="0">
                <a:solidFill>
                  <a:srgbClr val="FF0000"/>
                </a:solidFill>
              </a:rPr>
              <a:t>Firmaları ve diğer organizasyonları geri kazanımda bulunmaya iten sebepler</a:t>
            </a:r>
            <a:r>
              <a:rPr lang="tr-TR" dirty="0"/>
              <a:t>,</a:t>
            </a:r>
          </a:p>
          <a:p>
            <a:r>
              <a:rPr lang="tr-TR" dirty="0">
                <a:highlight>
                  <a:srgbClr val="FFFF00"/>
                </a:highlight>
              </a:rPr>
              <a:t>ekonomik sebepler, </a:t>
            </a:r>
          </a:p>
          <a:p>
            <a:r>
              <a:rPr lang="tr-TR" dirty="0">
                <a:highlight>
                  <a:srgbClr val="FFFF00"/>
                </a:highlight>
              </a:rPr>
              <a:t>yasal zorunluluklar veya </a:t>
            </a:r>
          </a:p>
          <a:p>
            <a:r>
              <a:rPr lang="tr-TR" dirty="0">
                <a:highlight>
                  <a:srgbClr val="FFFF00"/>
                </a:highlight>
              </a:rPr>
              <a:t>çevresel kaygılar ile </a:t>
            </a:r>
          </a:p>
          <a:p>
            <a:r>
              <a:rPr lang="tr-TR" dirty="0">
                <a:highlight>
                  <a:srgbClr val="FFFF00"/>
                </a:highlight>
              </a:rPr>
              <a:t>sosyal sorumluluk </a:t>
            </a:r>
          </a:p>
          <a:p>
            <a:r>
              <a:rPr lang="tr-TR" dirty="0"/>
              <a:t>olabilir </a:t>
            </a:r>
            <a:r>
              <a:rPr lang="tr-TR" sz="2800" dirty="0"/>
              <a:t>(</a:t>
            </a:r>
            <a:r>
              <a:rPr lang="tr-TR" sz="1600" dirty="0" err="1"/>
              <a:t>Brito</a:t>
            </a:r>
            <a:r>
              <a:rPr lang="tr-TR" sz="1600" dirty="0"/>
              <a:t> ve </a:t>
            </a:r>
            <a:r>
              <a:rPr lang="tr-TR" sz="1600" dirty="0" err="1"/>
              <a:t>Dekker</a:t>
            </a:r>
            <a:r>
              <a:rPr lang="tr-TR" sz="1600" dirty="0"/>
              <a:t>, 2002</a:t>
            </a:r>
            <a:r>
              <a:rPr lang="tr-TR" dirty="0"/>
              <a:t>):</a:t>
            </a:r>
            <a:endParaRPr lang="tr-TR" sz="2800" dirty="0"/>
          </a:p>
        </p:txBody>
      </p:sp>
      <p:sp>
        <p:nvSpPr>
          <p:cNvPr id="2" name="Veri Yer Tutucusu 1"/>
          <p:cNvSpPr>
            <a:spLocks noGrp="1"/>
          </p:cNvSpPr>
          <p:nvPr>
            <p:ph type="dt" sz="half" idx="10"/>
          </p:nvPr>
        </p:nvSpPr>
        <p:spPr/>
        <p:txBody>
          <a:bodyPr/>
          <a:lstStyle/>
          <a:p>
            <a:fld id="{403370B2-578D-4521-A84A-10C44C1B4E63}"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83</a:t>
            </a:fld>
            <a:endParaRPr lang="tr-TR"/>
          </a:p>
        </p:txBody>
      </p:sp>
    </p:spTree>
    <p:extLst>
      <p:ext uri="{BB962C8B-B14F-4D97-AF65-F5344CB8AC3E}">
        <p14:creationId xmlns:p14="http://schemas.microsoft.com/office/powerpoint/2010/main" val="3001257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1.5. Tersine Lojistik ile İleri Lojistik Karşılaştırması</a:t>
            </a:r>
            <a:br>
              <a:rPr lang="tr-TR" dirty="0"/>
            </a:br>
            <a:endParaRPr lang="tr-TR" dirty="0"/>
          </a:p>
        </p:txBody>
      </p:sp>
      <p:sp>
        <p:nvSpPr>
          <p:cNvPr id="3" name="İçerik Yer Tutucusu 2"/>
          <p:cNvSpPr>
            <a:spLocks noGrp="1"/>
          </p:cNvSpPr>
          <p:nvPr>
            <p:ph idx="1"/>
          </p:nvPr>
        </p:nvSpPr>
        <p:spPr>
          <a:xfrm>
            <a:off x="179512" y="1417638"/>
            <a:ext cx="8964488" cy="5035698"/>
          </a:xfrm>
        </p:spPr>
        <p:txBody>
          <a:bodyPr>
            <a:noAutofit/>
          </a:bodyPr>
          <a:lstStyle/>
          <a:p>
            <a:r>
              <a:rPr lang="tr-TR" dirty="0"/>
              <a:t>İleri ve tersine lojistikte konulardan biri de, </a:t>
            </a:r>
            <a:r>
              <a:rPr lang="tr-TR" dirty="0">
                <a:highlight>
                  <a:srgbClr val="FFFF00"/>
                </a:highlight>
              </a:rPr>
              <a:t>iki dağıtımın bütünleştirilip bütünleştirilmemesi </a:t>
            </a:r>
            <a:r>
              <a:rPr lang="tr-TR" dirty="0"/>
              <a:t>hakkındadır.</a:t>
            </a:r>
          </a:p>
          <a:p>
            <a:r>
              <a:rPr lang="tr-TR" dirty="0"/>
              <a:t> Unutulmaması gereken, iki dağıtımın bazı farklılıklar içereceği ve tersine dağıtımın, </a:t>
            </a:r>
            <a:r>
              <a:rPr lang="tr-TR" dirty="0">
                <a:highlight>
                  <a:srgbClr val="00FFFF"/>
                </a:highlight>
              </a:rPr>
              <a:t>ileri dağıtımın </a:t>
            </a:r>
            <a:r>
              <a:rPr lang="tr-TR" b="1" dirty="0">
                <a:solidFill>
                  <a:srgbClr val="FF0000"/>
                </a:solidFill>
                <a:highlight>
                  <a:srgbClr val="00FFFF"/>
                </a:highlight>
              </a:rPr>
              <a:t>simetrik bir yansıması </a:t>
            </a:r>
            <a:r>
              <a:rPr lang="tr-TR" dirty="0">
                <a:highlight>
                  <a:srgbClr val="00FFFF"/>
                </a:highlight>
              </a:rPr>
              <a:t>olmasının </a:t>
            </a:r>
            <a:r>
              <a:rPr lang="tr-TR" b="1" dirty="0">
                <a:solidFill>
                  <a:srgbClr val="FF0000"/>
                </a:solidFill>
                <a:highlight>
                  <a:srgbClr val="00FFFF"/>
                </a:highlight>
              </a:rPr>
              <a:t>gerekmediğidir. </a:t>
            </a:r>
            <a:endParaRPr lang="tr-TR" sz="2800" b="1" dirty="0">
              <a:solidFill>
                <a:srgbClr val="FF0000"/>
              </a:solidFill>
              <a:highlight>
                <a:srgbClr val="00FFFF"/>
              </a:highlight>
            </a:endParaRPr>
          </a:p>
        </p:txBody>
      </p:sp>
      <p:sp>
        <p:nvSpPr>
          <p:cNvPr id="4" name="Veri Yer Tutucusu 3"/>
          <p:cNvSpPr>
            <a:spLocks noGrp="1"/>
          </p:cNvSpPr>
          <p:nvPr>
            <p:ph type="dt" sz="half" idx="10"/>
          </p:nvPr>
        </p:nvSpPr>
        <p:spPr/>
        <p:txBody>
          <a:bodyPr/>
          <a:lstStyle/>
          <a:p>
            <a:fld id="{2AEDE0C4-181E-4421-98E9-6561CBCEA1F4}" type="datetime1">
              <a:rPr lang="tr-TR" smtClean="0"/>
              <a:t>30.12.2023</a:t>
            </a:fld>
            <a:endParaRPr lang="tr-TR"/>
          </a:p>
        </p:txBody>
      </p:sp>
      <p:sp>
        <p:nvSpPr>
          <p:cNvPr id="5" name="Altbilgi Yer Tutucusu 4"/>
          <p:cNvSpPr>
            <a:spLocks noGrp="1"/>
          </p:cNvSpPr>
          <p:nvPr>
            <p:ph type="ftr" sz="quarter" idx="11"/>
          </p:nvPr>
        </p:nvSpPr>
        <p:spPr/>
        <p:txBody>
          <a:bodyPr/>
          <a:lstStyle/>
          <a:p>
            <a:r>
              <a:rPr lang="tr-TR" dirty="0"/>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84</a:t>
            </a:fld>
            <a:endParaRPr lang="tr-TR"/>
          </a:p>
        </p:txBody>
      </p:sp>
    </p:spTree>
    <p:extLst>
      <p:ext uri="{BB962C8B-B14F-4D97-AF65-F5344CB8AC3E}">
        <p14:creationId xmlns:p14="http://schemas.microsoft.com/office/powerpoint/2010/main" val="8513412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1.5. Tersine Lojistik ile İleri Lojistik Karşılaştırması</a:t>
            </a:r>
            <a:br>
              <a:rPr lang="tr-TR" dirty="0"/>
            </a:br>
            <a:endParaRPr lang="tr-TR" dirty="0"/>
          </a:p>
        </p:txBody>
      </p:sp>
      <p:sp>
        <p:nvSpPr>
          <p:cNvPr id="3" name="İçerik Yer Tutucusu 2"/>
          <p:cNvSpPr>
            <a:spLocks noGrp="1"/>
          </p:cNvSpPr>
          <p:nvPr>
            <p:ph idx="1"/>
          </p:nvPr>
        </p:nvSpPr>
        <p:spPr>
          <a:xfrm>
            <a:off x="179512" y="1417638"/>
            <a:ext cx="8964488" cy="5035698"/>
          </a:xfrm>
        </p:spPr>
        <p:txBody>
          <a:bodyPr>
            <a:noAutofit/>
          </a:bodyPr>
          <a:lstStyle/>
          <a:p>
            <a:r>
              <a:rPr lang="tr-TR" sz="2800" dirty="0"/>
              <a:t> </a:t>
            </a:r>
            <a:r>
              <a:rPr lang="tr-TR" dirty="0"/>
              <a:t>Şekil 2, her iki dağıtımda olası akışları en basit şekli ile ifade etmektedir. Etkin bir dağıtım ağının oluşturulabilmesi için aşağıda tanımlanan belirli bazı özelliklerin değerlendirilmesi gerekmektedir </a:t>
            </a:r>
            <a:r>
              <a:rPr lang="tr-TR" sz="2400" dirty="0"/>
              <a:t>(</a:t>
            </a:r>
            <a:r>
              <a:rPr lang="tr-TR" sz="1100" dirty="0" err="1"/>
              <a:t>Fleischmann</a:t>
            </a:r>
            <a:r>
              <a:rPr lang="tr-TR" sz="1100" dirty="0"/>
              <a:t> vd., 1997</a:t>
            </a:r>
            <a:r>
              <a:rPr lang="tr-TR" sz="1800" dirty="0"/>
              <a:t>):</a:t>
            </a:r>
          </a:p>
          <a:p>
            <a:r>
              <a:rPr lang="tr-TR" sz="2400" dirty="0"/>
              <a:t>Tersine dağıtım kanalında rol alan elemanlar kimlerdir? Elemanlar, ileri lojistikte görev alan bazı üyeler olabileceği gibi, tersine lojistiğe özgü görevleri gerçekleştiren yeni üyeler de olabilirler.</a:t>
            </a:r>
          </a:p>
        </p:txBody>
      </p:sp>
      <p:sp>
        <p:nvSpPr>
          <p:cNvPr id="4" name="Veri Yer Tutucusu 3"/>
          <p:cNvSpPr>
            <a:spLocks noGrp="1"/>
          </p:cNvSpPr>
          <p:nvPr>
            <p:ph type="dt" sz="half" idx="10"/>
          </p:nvPr>
        </p:nvSpPr>
        <p:spPr/>
        <p:txBody>
          <a:bodyPr/>
          <a:lstStyle/>
          <a:p>
            <a:fld id="{2AEDE0C4-181E-4421-98E9-6561CBCEA1F4}" type="datetime1">
              <a:rPr lang="tr-TR" smtClean="0"/>
              <a:t>30.12.2023</a:t>
            </a:fld>
            <a:endParaRPr lang="tr-TR"/>
          </a:p>
        </p:txBody>
      </p:sp>
      <p:sp>
        <p:nvSpPr>
          <p:cNvPr id="5" name="Altbilgi Yer Tutucusu 4"/>
          <p:cNvSpPr>
            <a:spLocks noGrp="1"/>
          </p:cNvSpPr>
          <p:nvPr>
            <p:ph type="ftr" sz="quarter" idx="11"/>
          </p:nvPr>
        </p:nvSpPr>
        <p:spPr/>
        <p:txBody>
          <a:bodyPr/>
          <a:lstStyle/>
          <a:p>
            <a:r>
              <a:rPr lang="tr-TR" dirty="0"/>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85</a:t>
            </a:fld>
            <a:endParaRPr lang="tr-TR"/>
          </a:p>
        </p:txBody>
      </p:sp>
    </p:spTree>
    <p:extLst>
      <p:ext uri="{BB962C8B-B14F-4D97-AF65-F5344CB8AC3E}">
        <p14:creationId xmlns:p14="http://schemas.microsoft.com/office/powerpoint/2010/main" val="168119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5721499"/>
          </a:xfrm>
        </p:spPr>
        <p:txBody>
          <a:bodyPr>
            <a:normAutofit lnSpcReduction="10000"/>
          </a:bodyPr>
          <a:lstStyle/>
          <a:p>
            <a:r>
              <a:rPr lang="tr-TR" dirty="0"/>
              <a:t>Tersine dağıtım kanalında hangi fonksiyon nerede yerine getirilecektir? </a:t>
            </a:r>
          </a:p>
          <a:p>
            <a:r>
              <a:rPr lang="tr-TR" dirty="0"/>
              <a:t>Ağ tasarımı aşamasında, olası fonksiyonlar olan ürün testi, ayrıştırma, nakliye ve ürün işlemenin nerede yapılacağı belirlenmelidir.</a:t>
            </a:r>
          </a:p>
          <a:p>
            <a:r>
              <a:rPr lang="tr-TR" dirty="0"/>
              <a:t>İleri ve tersine dağıtım kanalı arasındaki ilişki nedir? </a:t>
            </a:r>
          </a:p>
          <a:p>
            <a:r>
              <a:rPr lang="tr-TR" dirty="0"/>
              <a:t>Aynı elemanlar bile kullanılıyor olsa, iki dağıtımda farklı fonksiyonlar gerçekleştirileceğinden bunların entegrasyonunda rotalama düzeyinde karmaşıklıklar olacaktır.</a:t>
            </a:r>
          </a:p>
          <a:p>
            <a:endParaRPr lang="tr-TR" dirty="0"/>
          </a:p>
        </p:txBody>
      </p:sp>
      <p:sp>
        <p:nvSpPr>
          <p:cNvPr id="4" name="Veri Yer Tutucusu 3"/>
          <p:cNvSpPr>
            <a:spLocks noGrp="1"/>
          </p:cNvSpPr>
          <p:nvPr>
            <p:ph type="dt" sz="half" idx="10"/>
          </p:nvPr>
        </p:nvSpPr>
        <p:spPr/>
        <p:txBody>
          <a:bodyPr/>
          <a:lstStyle/>
          <a:p>
            <a:fld id="{017553CE-8895-4811-A768-FB79C4F4EE5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86</a:t>
            </a:fld>
            <a:endParaRPr lang="tr-TR"/>
          </a:p>
        </p:txBody>
      </p:sp>
    </p:spTree>
    <p:extLst>
      <p:ext uri="{BB962C8B-B14F-4D97-AF65-F5344CB8AC3E}">
        <p14:creationId xmlns:p14="http://schemas.microsoft.com/office/powerpoint/2010/main" val="40609604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2832" y="659889"/>
            <a:ext cx="7791576" cy="5505415"/>
          </a:xfrm>
          <a:prstGeom prst="rect">
            <a:avLst/>
          </a:prstGeom>
        </p:spPr>
      </p:pic>
      <p:sp>
        <p:nvSpPr>
          <p:cNvPr id="3" name="Veri Yer Tutucusu 2"/>
          <p:cNvSpPr>
            <a:spLocks noGrp="1"/>
          </p:cNvSpPr>
          <p:nvPr>
            <p:ph type="dt" sz="half" idx="10"/>
          </p:nvPr>
        </p:nvSpPr>
        <p:spPr/>
        <p:txBody>
          <a:bodyPr/>
          <a:lstStyle/>
          <a:p>
            <a:fld id="{3F3AA299-91B0-42E9-B863-A88A24B1C18A}"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87</a:t>
            </a:fld>
            <a:endParaRPr lang="tr-TR"/>
          </a:p>
        </p:txBody>
      </p:sp>
    </p:spTree>
    <p:extLst>
      <p:ext uri="{BB962C8B-B14F-4D97-AF65-F5344CB8AC3E}">
        <p14:creationId xmlns:p14="http://schemas.microsoft.com/office/powerpoint/2010/main" val="19900655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864096"/>
          </a:xfrm>
        </p:spPr>
        <p:txBody>
          <a:bodyPr>
            <a:noAutofit/>
          </a:bodyPr>
          <a:lstStyle/>
          <a:p>
            <a:r>
              <a:rPr lang="tr-TR" sz="2400" dirty="0"/>
              <a:t>Tablo 1: İleri ve Tersine Lojistik Karşılaştırması</a:t>
            </a:r>
            <a:br>
              <a:rPr lang="tr-TR" sz="2400" dirty="0"/>
            </a:br>
            <a:r>
              <a:rPr lang="tr-TR" sz="1600" dirty="0"/>
              <a:t>(</a:t>
            </a:r>
            <a:r>
              <a:rPr lang="tr-TR" sz="1600" dirty="0" err="1"/>
              <a:t>Tibben-Lembke</a:t>
            </a:r>
            <a:r>
              <a:rPr lang="tr-TR" sz="1600" dirty="0"/>
              <a:t> ve </a:t>
            </a:r>
            <a:r>
              <a:rPr lang="tr-TR" sz="1600" dirty="0" err="1"/>
              <a:t>Rogers</a:t>
            </a:r>
            <a:r>
              <a:rPr lang="tr-TR" sz="1600" dirty="0"/>
              <a:t>, 2002)</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04171575"/>
              </p:ext>
            </p:extLst>
          </p:nvPr>
        </p:nvGraphicFramePr>
        <p:xfrm>
          <a:off x="107503" y="1124742"/>
          <a:ext cx="9036496" cy="5256585"/>
        </p:xfrm>
        <a:graphic>
          <a:graphicData uri="http://schemas.openxmlformats.org/drawingml/2006/table">
            <a:tbl>
              <a:tblPr>
                <a:tableStyleId>{5C22544A-7EE6-4342-B048-85BDC9FD1C3A}</a:tableStyleId>
              </a:tblPr>
              <a:tblGrid>
                <a:gridCol w="4581576">
                  <a:extLst>
                    <a:ext uri="{9D8B030D-6E8A-4147-A177-3AD203B41FA5}">
                      <a16:colId xmlns:a16="http://schemas.microsoft.com/office/drawing/2014/main" val="20000"/>
                    </a:ext>
                  </a:extLst>
                </a:gridCol>
                <a:gridCol w="176214">
                  <a:extLst>
                    <a:ext uri="{9D8B030D-6E8A-4147-A177-3AD203B41FA5}">
                      <a16:colId xmlns:a16="http://schemas.microsoft.com/office/drawing/2014/main" val="20001"/>
                    </a:ext>
                  </a:extLst>
                </a:gridCol>
                <a:gridCol w="4278706">
                  <a:extLst>
                    <a:ext uri="{9D8B030D-6E8A-4147-A177-3AD203B41FA5}">
                      <a16:colId xmlns:a16="http://schemas.microsoft.com/office/drawing/2014/main" val="20002"/>
                    </a:ext>
                  </a:extLst>
                </a:gridCol>
              </a:tblGrid>
              <a:tr h="350439">
                <a:tc>
                  <a:txBody>
                    <a:bodyPr/>
                    <a:lstStyle/>
                    <a:p>
                      <a:pPr algn="l" fontAlgn="b"/>
                      <a:r>
                        <a:rPr lang="tr-TR" sz="2000" u="none" strike="noStrike" dirty="0">
                          <a:effectLst/>
                        </a:rPr>
                        <a:t>Tahminler göreceli olarak açık/belirgindir.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Tahminler daha zordur.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50439">
                <a:tc>
                  <a:txBody>
                    <a:bodyPr/>
                    <a:lstStyle/>
                    <a:p>
                      <a:pPr algn="l" fontAlgn="b"/>
                      <a:r>
                        <a:rPr lang="tr-TR" sz="2000" u="none" strike="noStrike" dirty="0">
                          <a:effectLst/>
                        </a:rPr>
                        <a:t>Nakliye “birden </a:t>
                      </a:r>
                      <a:r>
                        <a:rPr lang="tr-TR" sz="2000" u="none" strike="noStrike" dirty="0" err="1">
                          <a:effectLst/>
                        </a:rPr>
                        <a:t>çoka</a:t>
                      </a:r>
                      <a:r>
                        <a:rPr lang="tr-TR" sz="2000" u="none" strike="noStrike" dirty="0">
                          <a:effectLst/>
                        </a:rPr>
                        <a:t> </a:t>
                      </a:r>
                      <a:r>
                        <a:rPr lang="tr-TR" sz="2000" u="none" strike="noStrike" dirty="0" err="1">
                          <a:effectLst/>
                        </a:rPr>
                        <a:t>doğru”dur</a:t>
                      </a:r>
                      <a:r>
                        <a:rPr lang="tr-TR" sz="2000" u="none" strike="noStrike" dirty="0">
                          <a:effectLst/>
                        </a:rPr>
                        <a:t>.</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Nakliye “çoktan bire doğru”dur.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50439">
                <a:tc>
                  <a:txBody>
                    <a:bodyPr/>
                    <a:lstStyle/>
                    <a:p>
                      <a:pPr algn="l" fontAlgn="b"/>
                      <a:r>
                        <a:rPr lang="tr-TR" sz="2000" u="none" strike="noStrike" dirty="0">
                          <a:effectLst/>
                        </a:rPr>
                        <a:t>Ürün kalitesi standarttır.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Ürün kalitesi standart değildir.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50439">
                <a:tc>
                  <a:txBody>
                    <a:bodyPr/>
                    <a:lstStyle/>
                    <a:p>
                      <a:pPr algn="l" fontAlgn="b"/>
                      <a:r>
                        <a:rPr lang="tr-TR" sz="2000" u="none" strike="noStrike" dirty="0">
                          <a:effectLst/>
                        </a:rPr>
                        <a:t>Ürün paketleme bir örnektir.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Ürün paketi çoğunlukla zarar görmüştür.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50439">
                <a:tc>
                  <a:txBody>
                    <a:bodyPr/>
                    <a:lstStyle/>
                    <a:p>
                      <a:pPr algn="l" fontAlgn="b"/>
                      <a:r>
                        <a:rPr lang="tr-TR" sz="2000" u="none" strike="noStrike" dirty="0">
                          <a:effectLst/>
                        </a:rPr>
                        <a:t>Gidilecek yer/</a:t>
                      </a:r>
                      <a:r>
                        <a:rPr lang="tr-TR" sz="2000" u="none" strike="noStrike" dirty="0" err="1">
                          <a:effectLst/>
                        </a:rPr>
                        <a:t>rotalama</a:t>
                      </a:r>
                      <a:r>
                        <a:rPr lang="tr-TR" sz="2000" u="none" strike="noStrike" dirty="0">
                          <a:effectLst/>
                        </a:rPr>
                        <a:t> belirlidir.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Gidilecek yer/rotalama belirli değildir.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50439">
                <a:tc>
                  <a:txBody>
                    <a:bodyPr/>
                    <a:lstStyle/>
                    <a:p>
                      <a:pPr algn="l" fontAlgn="b"/>
                      <a:r>
                        <a:rPr lang="tr-TR" sz="2000" u="none" strike="noStrike" dirty="0">
                          <a:effectLst/>
                        </a:rPr>
                        <a:t>Kanallar standartlaştırılmıştır.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İstisnalarla yönlendirilir.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50439">
                <a:tc>
                  <a:txBody>
                    <a:bodyPr/>
                    <a:lstStyle/>
                    <a:p>
                      <a:pPr algn="l" fontAlgn="b"/>
                      <a:r>
                        <a:rPr lang="tr-TR" sz="2000" u="none" strike="noStrike" dirty="0">
                          <a:effectLst/>
                        </a:rPr>
                        <a:t>Fiyat genellikle standarttır.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Fiyatlama birçok faktöre bağlıdır.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50439">
                <a:tc>
                  <a:txBody>
                    <a:bodyPr/>
                    <a:lstStyle/>
                    <a:p>
                      <a:pPr algn="l" fontAlgn="b"/>
                      <a:r>
                        <a:rPr lang="tr-TR" sz="2000" u="none" strike="noStrike">
                          <a:effectLst/>
                        </a:rPr>
                        <a:t>İleri dağıtım maliyetleri muhasebe sistemi</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Tersine lojistik maliyetleri daha az</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50439">
                <a:tc>
                  <a:txBody>
                    <a:bodyPr/>
                    <a:lstStyle/>
                    <a:p>
                      <a:pPr algn="l" fontAlgn="b"/>
                      <a:r>
                        <a:rPr lang="tr-TR" sz="2000" u="none" strike="noStrike">
                          <a:effectLst/>
                        </a:rPr>
                        <a:t>ile yakından takip edilir.</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belirgindir.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50439">
                <a:tc>
                  <a:txBody>
                    <a:bodyPr/>
                    <a:lstStyle/>
                    <a:p>
                      <a:pPr algn="l" fontAlgn="b"/>
                      <a:r>
                        <a:rPr lang="tr-TR" sz="2000" u="none" strike="noStrike">
                          <a:effectLst/>
                        </a:rPr>
                        <a:t>Stok yönetimi tutarlıdır.</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Stok yönetimi tutarlı değildir.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50439">
                <a:tc>
                  <a:txBody>
                    <a:bodyPr/>
                    <a:lstStyle/>
                    <a:p>
                      <a:pPr algn="l" fontAlgn="b"/>
                      <a:r>
                        <a:rPr lang="tr-TR" sz="2000" u="none" strike="noStrike">
                          <a:effectLst/>
                        </a:rPr>
                        <a:t>Taraflar arası anlaşmalar açık ve</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Taraflarla anlaşmalar ilave varsayımlar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50439">
                <a:tc>
                  <a:txBody>
                    <a:bodyPr/>
                    <a:lstStyle/>
                    <a:p>
                      <a:pPr algn="l" fontAlgn="b"/>
                      <a:r>
                        <a:rPr lang="tr-TR" sz="2000" u="none" strike="noStrike">
                          <a:effectLst/>
                        </a:rPr>
                        <a:t>anlaşılırdır.</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sebebi ile daha karmaşıktır.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50439">
                <a:tc>
                  <a:txBody>
                    <a:bodyPr/>
                    <a:lstStyle/>
                    <a:p>
                      <a:pPr algn="l" fontAlgn="b"/>
                      <a:r>
                        <a:rPr lang="tr-TR" sz="2000" u="none" strike="noStrike">
                          <a:effectLst/>
                        </a:rPr>
                        <a:t>Pazarlama metotları belirlidir.</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Pazarlama, pek çok faktörün etkisiyle</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350439">
                <a:tc>
                  <a:txBody>
                    <a:bodyPr/>
                    <a:lstStyle/>
                    <a:p>
                      <a:pPr algn="l" fontAlgn="b"/>
                      <a:r>
                        <a:rPr lang="tr-TR" sz="2000" u="none" strike="noStrike">
                          <a:effectLst/>
                        </a:rPr>
                        <a:t>Ürünü izlemek için gerçek zamanlı</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daha karmaşıktır.</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350439">
                <a:tc>
                  <a:txBody>
                    <a:bodyPr/>
                    <a:lstStyle/>
                    <a:p>
                      <a:pPr algn="l" fontAlgn="b"/>
                      <a:r>
                        <a:rPr lang="tr-TR" sz="2000" u="none" strike="noStrike" dirty="0">
                          <a:effectLst/>
                        </a:rPr>
                        <a:t>bilgilere ulaşılabilir.</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dirty="0">
                          <a:effectLst/>
                        </a:rPr>
                        <a:t>Süreçlerin izlenebilirliği daha azdır.</a:t>
                      </a:r>
                      <a:endParaRPr lang="tr-T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bl>
          </a:graphicData>
        </a:graphic>
      </p:graphicFrame>
      <p:sp>
        <p:nvSpPr>
          <p:cNvPr id="3" name="Veri Yer Tutucusu 2"/>
          <p:cNvSpPr>
            <a:spLocks noGrp="1"/>
          </p:cNvSpPr>
          <p:nvPr>
            <p:ph type="dt" sz="half" idx="10"/>
          </p:nvPr>
        </p:nvSpPr>
        <p:spPr/>
        <p:txBody>
          <a:bodyPr/>
          <a:lstStyle/>
          <a:p>
            <a:fld id="{8F5686EE-7EC4-47EB-ACC9-3F0408FC839A}"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88</a:t>
            </a:fld>
            <a:endParaRPr lang="tr-TR"/>
          </a:p>
        </p:txBody>
      </p:sp>
    </p:spTree>
    <p:extLst>
      <p:ext uri="{BB962C8B-B14F-4D97-AF65-F5344CB8AC3E}">
        <p14:creationId xmlns:p14="http://schemas.microsoft.com/office/powerpoint/2010/main" val="6948265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12968" cy="5649491"/>
          </a:xfrm>
        </p:spPr>
        <p:txBody>
          <a:bodyPr>
            <a:normAutofit lnSpcReduction="10000"/>
          </a:bodyPr>
          <a:lstStyle/>
          <a:p>
            <a:r>
              <a:rPr lang="tr-TR" sz="4100" b="1" dirty="0">
                <a:solidFill>
                  <a:srgbClr val="FF0000"/>
                </a:solidFill>
              </a:rPr>
              <a:t>2.5. Tersine Lojistik ve E-ticaret</a:t>
            </a:r>
          </a:p>
          <a:p>
            <a:r>
              <a:rPr lang="tr-TR" dirty="0"/>
              <a:t>E-ticarette tersine lojistik, bir diğer önemli konudur. </a:t>
            </a:r>
            <a:r>
              <a:rPr lang="tr-TR" sz="1500" dirty="0" err="1"/>
              <a:t>Kokkinaki</a:t>
            </a:r>
            <a:r>
              <a:rPr lang="tr-TR" sz="1500" dirty="0"/>
              <a:t> vd. (1999</a:t>
            </a:r>
            <a:r>
              <a:rPr lang="tr-TR" dirty="0"/>
              <a:t>) tersine lojistikte e-ticaretin rolünü incelemişler ve tersine lojistik aktivitelerini destekleyecek üç model belirtmişlerdir (</a:t>
            </a:r>
            <a:r>
              <a:rPr lang="tr-TR" sz="1200" dirty="0" err="1"/>
              <a:t>Lourenço</a:t>
            </a:r>
            <a:r>
              <a:rPr lang="tr-TR" sz="1200" dirty="0"/>
              <a:t> ve </a:t>
            </a:r>
            <a:r>
              <a:rPr lang="tr-TR" sz="1200" dirty="0" err="1"/>
              <a:t>Soto</a:t>
            </a:r>
            <a:r>
              <a:rPr lang="tr-TR" sz="1200" dirty="0"/>
              <a:t>, 2002</a:t>
            </a:r>
            <a:r>
              <a:rPr lang="tr-TR" dirty="0"/>
              <a:t>). En yaygın kullanılan tersine lojistik için e-ticaret modeli, hem yeni hem de kullanılmış ürünler için elektronik pazarlardır.</a:t>
            </a:r>
          </a:p>
          <a:p>
            <a:r>
              <a:rPr lang="tr-TR" dirty="0"/>
              <a:t>Ayrıca web üzerinde kullanılmış parçalar veya yeniden üretilmiş ekipmanları sağlayan siteler bulunmaktadır. </a:t>
            </a:r>
          </a:p>
        </p:txBody>
      </p:sp>
      <p:sp>
        <p:nvSpPr>
          <p:cNvPr id="2" name="Veri Yer Tutucusu 1"/>
          <p:cNvSpPr>
            <a:spLocks noGrp="1"/>
          </p:cNvSpPr>
          <p:nvPr>
            <p:ph type="dt" sz="half" idx="10"/>
          </p:nvPr>
        </p:nvSpPr>
        <p:spPr/>
        <p:txBody>
          <a:bodyPr/>
          <a:lstStyle/>
          <a:p>
            <a:fld id="{51C8FEDE-5F5D-41C5-8B9A-7EB2FF06B1A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89</a:t>
            </a:fld>
            <a:endParaRPr lang="tr-TR"/>
          </a:p>
        </p:txBody>
      </p:sp>
    </p:spTree>
    <p:extLst>
      <p:ext uri="{BB962C8B-B14F-4D97-AF65-F5344CB8AC3E}">
        <p14:creationId xmlns:p14="http://schemas.microsoft.com/office/powerpoint/2010/main" val="200424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120680"/>
          </a:xfrm>
        </p:spPr>
        <p:txBody>
          <a:bodyPr>
            <a:normAutofit/>
          </a:bodyPr>
          <a:lstStyle/>
          <a:p>
            <a:r>
              <a:rPr lang="tr-TR" dirty="0"/>
              <a:t>İşletme yönetimi, “ağ rekabeti” çağındadır; </a:t>
            </a:r>
            <a:r>
              <a:rPr lang="tr-TR" dirty="0">
                <a:solidFill>
                  <a:srgbClr val="00B050"/>
                </a:solidFill>
              </a:rPr>
              <a:t>marka-marka</a:t>
            </a:r>
            <a:r>
              <a:rPr lang="tr-TR" dirty="0"/>
              <a:t>,    </a:t>
            </a:r>
          </a:p>
          <a:p>
            <a:r>
              <a:rPr lang="tr-TR" dirty="0">
                <a:solidFill>
                  <a:srgbClr val="00B050"/>
                </a:solidFill>
              </a:rPr>
              <a:t>mağaza-mağaza</a:t>
            </a:r>
            <a:r>
              <a:rPr lang="tr-TR" dirty="0"/>
              <a:t>    rekabeti yerine,</a:t>
            </a:r>
          </a:p>
          <a:p>
            <a:r>
              <a:rPr lang="tr-TR" dirty="0"/>
              <a:t> </a:t>
            </a:r>
            <a:r>
              <a:rPr lang="tr-TR" sz="4000" dirty="0">
                <a:highlight>
                  <a:srgbClr val="FFFF00"/>
                </a:highlight>
              </a:rPr>
              <a:t>artık, </a:t>
            </a:r>
          </a:p>
          <a:p>
            <a:r>
              <a:rPr lang="tr-TR" sz="4000" dirty="0">
                <a:solidFill>
                  <a:srgbClr val="00B050"/>
                </a:solidFill>
                <a:highlight>
                  <a:srgbClr val="FFFF00"/>
                </a:highlight>
              </a:rPr>
              <a:t>tedarik zinciri-tedarik zinciri</a:t>
            </a:r>
            <a:r>
              <a:rPr lang="tr-TR" sz="4000" dirty="0">
                <a:highlight>
                  <a:srgbClr val="FFFF00"/>
                </a:highlight>
              </a:rPr>
              <a:t> rekabeti yaşanmaktadır.</a:t>
            </a:r>
          </a:p>
        </p:txBody>
      </p:sp>
      <p:sp>
        <p:nvSpPr>
          <p:cNvPr id="2" name="Veri Yer Tutucusu 1"/>
          <p:cNvSpPr>
            <a:spLocks noGrp="1"/>
          </p:cNvSpPr>
          <p:nvPr>
            <p:ph type="dt" sz="half" idx="10"/>
          </p:nvPr>
        </p:nvSpPr>
        <p:spPr/>
        <p:txBody>
          <a:bodyPr/>
          <a:lstStyle/>
          <a:p>
            <a:fld id="{1CFA9EF9-47EE-46DC-8CD7-844BCCC673C0}"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9</a:t>
            </a:fld>
            <a:endParaRPr lang="tr-TR"/>
          </a:p>
        </p:txBody>
      </p:sp>
    </p:spTree>
    <p:extLst>
      <p:ext uri="{BB962C8B-B14F-4D97-AF65-F5344CB8AC3E}">
        <p14:creationId xmlns:p14="http://schemas.microsoft.com/office/powerpoint/2010/main" val="322696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640960" cy="5721499"/>
          </a:xfrm>
        </p:spPr>
        <p:txBody>
          <a:bodyPr>
            <a:normAutofit fontScale="92500" lnSpcReduction="10000"/>
          </a:bodyPr>
          <a:lstStyle/>
          <a:p>
            <a:r>
              <a:rPr lang="tr-TR" dirty="0"/>
              <a:t> Son olarak da toplama, seçme, yeniden kullanım ve yeniden dağıtımı içeren web tabanlı örnekler de bulunmaktadır.</a:t>
            </a:r>
          </a:p>
          <a:p>
            <a:r>
              <a:rPr lang="tr-TR" dirty="0"/>
              <a:t> Elektronik pazarların lojistik yönü, stok kontrolü, sanal depolama, nakliye, çizelgeleme ve rotalama, operasyonlar, yerleşim belirleme, operasyonel spesifikasyonların belirlenmesi gibi çok çeşitli hizmetleri kapsar.</a:t>
            </a:r>
          </a:p>
          <a:p>
            <a:r>
              <a:rPr lang="tr-TR" dirty="0"/>
              <a:t> Lojistik operasyonlarını basitleştirmek için e-ticaret, üçüncü parti ile anlaşmalar ve diğer tanımlanmış lojistik fonksiyonları da sunar. Tablo 4, tersine lojistikte uygulanabilecek e-ticaret aktivitelerini özetlemektedir</a:t>
            </a:r>
          </a:p>
        </p:txBody>
      </p:sp>
      <p:sp>
        <p:nvSpPr>
          <p:cNvPr id="2" name="Veri Yer Tutucusu 1"/>
          <p:cNvSpPr>
            <a:spLocks noGrp="1"/>
          </p:cNvSpPr>
          <p:nvPr>
            <p:ph type="dt" sz="half" idx="10"/>
          </p:nvPr>
        </p:nvSpPr>
        <p:spPr/>
        <p:txBody>
          <a:bodyPr/>
          <a:lstStyle/>
          <a:p>
            <a:fld id="{51C8FEDE-5F5D-41C5-8B9A-7EB2FF06B1AE}" type="datetime1">
              <a:rPr lang="tr-TR" smtClean="0"/>
              <a:t>30.12.2023</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90</a:t>
            </a:fld>
            <a:endParaRPr lang="tr-TR"/>
          </a:p>
        </p:txBody>
      </p:sp>
    </p:spTree>
    <p:extLst>
      <p:ext uri="{BB962C8B-B14F-4D97-AF65-F5344CB8AC3E}">
        <p14:creationId xmlns:p14="http://schemas.microsoft.com/office/powerpoint/2010/main" val="16738727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solidFill>
                  <a:srgbClr val="FF0000"/>
                </a:solidFill>
              </a:rPr>
            </a:br>
            <a:r>
              <a:rPr lang="tr-TR" dirty="0">
                <a:solidFill>
                  <a:srgbClr val="FF0000"/>
                </a:solidFill>
              </a:rPr>
              <a:t>2.6. Tersine Lojistik için Bilgi ve İletişim Teknolojileri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07504" y="1600200"/>
            <a:ext cx="8856984" cy="4756150"/>
          </a:xfrm>
        </p:spPr>
        <p:txBody>
          <a:bodyPr>
            <a:normAutofit/>
          </a:bodyPr>
          <a:lstStyle/>
          <a:p>
            <a:r>
              <a:rPr lang="tr-TR" dirty="0"/>
              <a:t>Tersine lojistikte bilgi ve iletişim teknolojilerinin rolü oldukça büyüktür.</a:t>
            </a:r>
          </a:p>
          <a:p>
            <a:r>
              <a:rPr lang="tr-TR" dirty="0"/>
              <a:t> İlk olarak ürün geliştirme aşamasında ürünlerin </a:t>
            </a:r>
            <a:r>
              <a:rPr lang="tr-TR" dirty="0" err="1"/>
              <a:t>DfX</a:t>
            </a:r>
            <a:r>
              <a:rPr lang="tr-TR" dirty="0"/>
              <a:t> (</a:t>
            </a:r>
            <a:r>
              <a:rPr lang="tr-TR" sz="1500" dirty="0"/>
              <a:t>Design </a:t>
            </a:r>
            <a:r>
              <a:rPr lang="tr-TR" sz="1500" dirty="0" err="1"/>
              <a:t>for</a:t>
            </a:r>
            <a:r>
              <a:rPr lang="tr-TR" sz="1500" dirty="0"/>
              <a:t> X- Environment, </a:t>
            </a:r>
            <a:r>
              <a:rPr lang="tr-TR" sz="1500" dirty="0" err="1"/>
              <a:t>Recovery</a:t>
            </a:r>
            <a:r>
              <a:rPr lang="tr-TR" sz="1500" dirty="0"/>
              <a:t>, </a:t>
            </a:r>
            <a:r>
              <a:rPr lang="tr-TR" sz="1500" dirty="0" err="1"/>
              <a:t>Disassembly</a:t>
            </a:r>
            <a:r>
              <a:rPr lang="tr-TR" sz="1500" dirty="0"/>
              <a:t> </a:t>
            </a:r>
            <a:r>
              <a:rPr lang="tr-TR" sz="1200" dirty="0"/>
              <a:t>gibi</a:t>
            </a:r>
            <a:r>
              <a:rPr lang="tr-TR" dirty="0"/>
              <a:t>) özellikleri ile üretilmesinde bilgi ve iletişim teknolojilerinden faydalanılacaktır (</a:t>
            </a:r>
            <a:r>
              <a:rPr lang="tr-TR" sz="1900" dirty="0" err="1"/>
              <a:t>Brito</a:t>
            </a:r>
            <a:r>
              <a:rPr lang="tr-TR" sz="1900" dirty="0"/>
              <a:t> vd., 2002</a:t>
            </a:r>
            <a:r>
              <a:rPr lang="tr-TR" dirty="0"/>
              <a:t>).</a:t>
            </a:r>
          </a:p>
          <a:p>
            <a:r>
              <a:rPr lang="tr-TR" dirty="0"/>
              <a:t> </a:t>
            </a:r>
            <a:r>
              <a:rPr lang="tr-TR" dirty="0" err="1"/>
              <a:t>Dfx:</a:t>
            </a:r>
            <a:r>
              <a:rPr lang="tr-TR" sz="2000" dirty="0" err="1"/>
              <a:t>kalitenin</a:t>
            </a:r>
            <a:r>
              <a:rPr lang="tr-TR" sz="2000" dirty="0"/>
              <a:t> yönetilmesi sürecinde </a:t>
            </a:r>
            <a:r>
              <a:rPr lang="tr-TR" sz="2000" dirty="0" err="1"/>
              <a:t>Dfx</a:t>
            </a:r>
            <a:r>
              <a:rPr lang="tr-TR" sz="2000" dirty="0"/>
              <a:t> ürünün veya bir parçasının optimizasyonu, ürünün nihai özelliklerini geliştirmek veya kontrol altında tutmak için kullanılabilir.</a:t>
            </a:r>
            <a:endParaRPr lang="tr-TR" dirty="0"/>
          </a:p>
        </p:txBody>
      </p:sp>
      <p:sp>
        <p:nvSpPr>
          <p:cNvPr id="4" name="Veri Yer Tutucusu 3"/>
          <p:cNvSpPr>
            <a:spLocks noGrp="1"/>
          </p:cNvSpPr>
          <p:nvPr>
            <p:ph type="dt" sz="half" idx="10"/>
          </p:nvPr>
        </p:nvSpPr>
        <p:spPr/>
        <p:txBody>
          <a:bodyPr/>
          <a:lstStyle/>
          <a:p>
            <a:fld id="{18FA954E-F1EA-4984-A59E-BE1C095B8825}"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91</a:t>
            </a:fld>
            <a:endParaRPr lang="tr-TR"/>
          </a:p>
        </p:txBody>
      </p:sp>
    </p:spTree>
    <p:extLst>
      <p:ext uri="{BB962C8B-B14F-4D97-AF65-F5344CB8AC3E}">
        <p14:creationId xmlns:p14="http://schemas.microsoft.com/office/powerpoint/2010/main" val="29801999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solidFill>
                  <a:srgbClr val="FF0000"/>
                </a:solidFill>
              </a:rPr>
            </a:br>
            <a:r>
              <a:rPr lang="tr-TR" dirty="0">
                <a:solidFill>
                  <a:srgbClr val="FF0000"/>
                </a:solidFill>
              </a:rPr>
              <a:t>2.6. Tersine Lojistik için Bilgi ve İletişim Teknolojileri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07504" y="1600200"/>
            <a:ext cx="8856984" cy="4756150"/>
          </a:xfrm>
        </p:spPr>
        <p:txBody>
          <a:bodyPr>
            <a:normAutofit/>
          </a:bodyPr>
          <a:lstStyle/>
          <a:p>
            <a:r>
              <a:rPr lang="tr-TR" dirty="0"/>
              <a:t>Lojistik operasyonları büyük ölçüde bilgi ve iletişim teknolojilerine bağlıdır.</a:t>
            </a:r>
          </a:p>
          <a:p>
            <a:r>
              <a:rPr lang="tr-TR" dirty="0"/>
              <a:t> </a:t>
            </a:r>
            <a:r>
              <a:rPr lang="tr-TR" dirty="0">
                <a:highlight>
                  <a:srgbClr val="FFFF00"/>
                </a:highlight>
              </a:rPr>
              <a:t>Ürünün zincirdeki yerinin belirlenmesi,</a:t>
            </a:r>
          </a:p>
          <a:p>
            <a:r>
              <a:rPr lang="tr-TR" dirty="0">
                <a:highlight>
                  <a:srgbClr val="FFFF00"/>
                </a:highlight>
              </a:rPr>
              <a:t> izlediği tarihsel yolunun bilinmesi</a:t>
            </a:r>
            <a:r>
              <a:rPr lang="tr-TR" dirty="0"/>
              <a:t>, </a:t>
            </a:r>
          </a:p>
          <a:p>
            <a:r>
              <a:rPr lang="tr-TR" dirty="0"/>
              <a:t>için bu teknolojiler kullanılır.</a:t>
            </a:r>
          </a:p>
          <a:p>
            <a:r>
              <a:rPr lang="tr-TR" dirty="0"/>
              <a:t> İleri ve geri lojistik arasında bilgi ve iletişim teknolojileri sayesinde bir bağ kurulması mümkündür. </a:t>
            </a:r>
          </a:p>
        </p:txBody>
      </p:sp>
      <p:sp>
        <p:nvSpPr>
          <p:cNvPr id="4" name="Veri Yer Tutucusu 3"/>
          <p:cNvSpPr>
            <a:spLocks noGrp="1"/>
          </p:cNvSpPr>
          <p:nvPr>
            <p:ph type="dt" sz="half" idx="10"/>
          </p:nvPr>
        </p:nvSpPr>
        <p:spPr/>
        <p:txBody>
          <a:bodyPr/>
          <a:lstStyle/>
          <a:p>
            <a:fld id="{18FA954E-F1EA-4984-A59E-BE1C095B8825}"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92</a:t>
            </a:fld>
            <a:endParaRPr lang="tr-TR"/>
          </a:p>
        </p:txBody>
      </p:sp>
    </p:spTree>
    <p:extLst>
      <p:ext uri="{BB962C8B-B14F-4D97-AF65-F5344CB8AC3E}">
        <p14:creationId xmlns:p14="http://schemas.microsoft.com/office/powerpoint/2010/main" val="31965258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solidFill>
                  <a:srgbClr val="FF0000"/>
                </a:solidFill>
              </a:rPr>
            </a:br>
            <a:r>
              <a:rPr lang="tr-TR" dirty="0">
                <a:solidFill>
                  <a:srgbClr val="FF0000"/>
                </a:solidFill>
              </a:rPr>
              <a:t>2.6. Tersine Lojistik için Bilgi ve İletişim Teknolojileri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79512" y="1600200"/>
            <a:ext cx="8507288" cy="4525963"/>
          </a:xfrm>
        </p:spPr>
        <p:txBody>
          <a:bodyPr>
            <a:normAutofit fontScale="92500" lnSpcReduction="10000"/>
          </a:bodyPr>
          <a:lstStyle/>
          <a:p>
            <a:r>
              <a:rPr lang="tr-TR" dirty="0"/>
              <a:t> Gerçek zamanlı bilgilerin sağlanması ile sanal depolar oluşturularak karar almada kolaylık sağlanabilir.</a:t>
            </a:r>
          </a:p>
          <a:p>
            <a:r>
              <a:rPr lang="tr-TR" dirty="0"/>
              <a:t> Stok düzeylerinin, rotaların ve ürün toplama süreçlerinin izlenerek geliştirilmiş bilgi ve iletişim teknolojileri senaryoları ile karşılaştırılması, kontrolde kolaylık sağlayacaktır.</a:t>
            </a:r>
          </a:p>
          <a:p>
            <a:r>
              <a:rPr lang="tr-TR" dirty="0"/>
              <a:t>Bilişim teknolojisi desteği, tarafların katılımı ve uzun ve kısa dönemli planların yapılması ile gerçekleştirilebilir (</a:t>
            </a:r>
            <a:r>
              <a:rPr lang="tr-TR" dirty="0" err="1"/>
              <a:t>Hillegersberg</a:t>
            </a:r>
            <a:r>
              <a:rPr lang="tr-TR" dirty="0"/>
              <a:t> vd., 2001).</a:t>
            </a:r>
          </a:p>
        </p:txBody>
      </p:sp>
      <p:sp>
        <p:nvSpPr>
          <p:cNvPr id="4" name="Veri Yer Tutucusu 3"/>
          <p:cNvSpPr>
            <a:spLocks noGrp="1"/>
          </p:cNvSpPr>
          <p:nvPr>
            <p:ph type="dt" sz="half" idx="10"/>
          </p:nvPr>
        </p:nvSpPr>
        <p:spPr/>
        <p:txBody>
          <a:bodyPr/>
          <a:lstStyle/>
          <a:p>
            <a:fld id="{18FA954E-F1EA-4984-A59E-BE1C095B8825}"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93</a:t>
            </a:fld>
            <a:endParaRPr lang="tr-TR"/>
          </a:p>
        </p:txBody>
      </p:sp>
    </p:spTree>
    <p:extLst>
      <p:ext uri="{BB962C8B-B14F-4D97-AF65-F5344CB8AC3E}">
        <p14:creationId xmlns:p14="http://schemas.microsoft.com/office/powerpoint/2010/main" val="2519258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SONUÇ</a:t>
            </a:r>
            <a:br>
              <a:rPr lang="tr-TR" dirty="0"/>
            </a:br>
            <a:endParaRPr lang="tr-TR" dirty="0"/>
          </a:p>
        </p:txBody>
      </p:sp>
      <p:sp>
        <p:nvSpPr>
          <p:cNvPr id="3" name="İçerik Yer Tutucusu 2"/>
          <p:cNvSpPr>
            <a:spLocks noGrp="1"/>
          </p:cNvSpPr>
          <p:nvPr>
            <p:ph idx="1"/>
          </p:nvPr>
        </p:nvSpPr>
        <p:spPr>
          <a:xfrm>
            <a:off x="179512" y="476672"/>
            <a:ext cx="8784976" cy="5879678"/>
          </a:xfrm>
        </p:spPr>
        <p:txBody>
          <a:bodyPr>
            <a:noAutofit/>
          </a:bodyPr>
          <a:lstStyle/>
          <a:p>
            <a:r>
              <a:rPr lang="tr-TR" b="1" dirty="0">
                <a:solidFill>
                  <a:srgbClr val="FF0000"/>
                </a:solidFill>
              </a:rPr>
              <a:t>Firmalar açısından; </a:t>
            </a:r>
          </a:p>
          <a:p>
            <a:r>
              <a:rPr lang="tr-TR" sz="2800" dirty="0">
                <a:highlight>
                  <a:srgbClr val="FFFF00"/>
                </a:highlight>
              </a:rPr>
              <a:t>ekonomik faktörler, </a:t>
            </a:r>
          </a:p>
          <a:p>
            <a:r>
              <a:rPr lang="tr-TR" sz="2800" dirty="0">
                <a:highlight>
                  <a:srgbClr val="FFFF00"/>
                </a:highlight>
              </a:rPr>
              <a:t>çevreye duyarlı yasalar, </a:t>
            </a:r>
          </a:p>
          <a:p>
            <a:r>
              <a:rPr lang="tr-TR" sz="2800" dirty="0">
                <a:highlight>
                  <a:srgbClr val="FFFF00"/>
                </a:highlight>
              </a:rPr>
              <a:t>‘yeşil’ imajının önemli bir pazar etiketi haline gelmesi, </a:t>
            </a:r>
          </a:p>
          <a:p>
            <a:r>
              <a:rPr lang="tr-TR" sz="2800" dirty="0">
                <a:highlight>
                  <a:srgbClr val="FFFF00"/>
                </a:highlight>
              </a:rPr>
              <a:t>müşteri memnuniyeti sağlamak, </a:t>
            </a:r>
          </a:p>
          <a:p>
            <a:r>
              <a:rPr lang="tr-TR" sz="2800" dirty="0">
                <a:highlight>
                  <a:srgbClr val="FFFF00"/>
                </a:highlight>
              </a:rPr>
              <a:t>hükümetlerin çevre odaklı programları, </a:t>
            </a:r>
          </a:p>
          <a:p>
            <a:r>
              <a:rPr lang="tr-TR" sz="2800" dirty="0">
                <a:highlight>
                  <a:srgbClr val="FFFF00"/>
                </a:highlight>
              </a:rPr>
              <a:t>sosyal sorumluluk, </a:t>
            </a:r>
          </a:p>
          <a:p>
            <a:r>
              <a:rPr lang="tr-TR" sz="2800" dirty="0">
                <a:highlight>
                  <a:srgbClr val="FFFF00"/>
                </a:highlight>
              </a:rPr>
              <a:t>ürünlerin ürün ömrü sonuna kadarki sorumluluklarının üreticilere ait olması </a:t>
            </a:r>
          </a:p>
          <a:p>
            <a:r>
              <a:rPr lang="tr-TR" sz="2800" dirty="0"/>
              <a:t>gibi faktörler sebebi ile ürünlerin geri kazanılması oldukça önemlidir. </a:t>
            </a:r>
            <a:endParaRPr lang="tr-TR" sz="2000" dirty="0"/>
          </a:p>
        </p:txBody>
      </p:sp>
      <p:sp>
        <p:nvSpPr>
          <p:cNvPr id="4" name="Veri Yer Tutucusu 3"/>
          <p:cNvSpPr>
            <a:spLocks noGrp="1"/>
          </p:cNvSpPr>
          <p:nvPr>
            <p:ph type="dt" sz="half" idx="10"/>
          </p:nvPr>
        </p:nvSpPr>
        <p:spPr/>
        <p:txBody>
          <a:bodyPr/>
          <a:lstStyle/>
          <a:p>
            <a:fld id="{A47A4189-7ECC-40E7-A893-13D4E5C7254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94</a:t>
            </a:fld>
            <a:endParaRPr lang="tr-TR"/>
          </a:p>
        </p:txBody>
      </p:sp>
    </p:spTree>
    <p:extLst>
      <p:ext uri="{BB962C8B-B14F-4D97-AF65-F5344CB8AC3E}">
        <p14:creationId xmlns:p14="http://schemas.microsoft.com/office/powerpoint/2010/main" val="2006036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SONUÇ</a:t>
            </a:r>
            <a:br>
              <a:rPr lang="tr-TR" dirty="0"/>
            </a:br>
            <a:endParaRPr lang="tr-TR" dirty="0"/>
          </a:p>
        </p:txBody>
      </p:sp>
      <p:sp>
        <p:nvSpPr>
          <p:cNvPr id="3" name="İçerik Yer Tutucusu 2"/>
          <p:cNvSpPr>
            <a:spLocks noGrp="1"/>
          </p:cNvSpPr>
          <p:nvPr>
            <p:ph idx="1"/>
          </p:nvPr>
        </p:nvSpPr>
        <p:spPr>
          <a:xfrm>
            <a:off x="179512" y="692696"/>
            <a:ext cx="8784976" cy="5663654"/>
          </a:xfrm>
        </p:spPr>
        <p:txBody>
          <a:bodyPr>
            <a:noAutofit/>
          </a:bodyPr>
          <a:lstStyle/>
          <a:p>
            <a:r>
              <a:rPr lang="tr-TR" dirty="0"/>
              <a:t> Ürün ve materyallerin toplanması ve yeniden kullanılması yeni bir durum değildir. </a:t>
            </a:r>
          </a:p>
          <a:p>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b="0" i="0" u="none" strike="noStrike" kern="1200" cap="none" spc="0" normalizeH="0" baseline="0" noProof="0" dirty="0">
                <a:ln>
                  <a:noFill/>
                </a:ln>
                <a:solidFill>
                  <a:prstClr val="black"/>
                </a:solidFill>
                <a:effectLst/>
                <a:uLnTx/>
                <a:uFillTx/>
                <a:latin typeface="Calibri"/>
                <a:ea typeface="+mn-ea"/>
                <a:cs typeface="+mn-cs"/>
              </a:rPr>
              <a:t>Metal hurda toplama, atık kağıt dönüşümü, cam şişeler için depozito uygulamaları uzun zamandır yapılmaktadır. Ancak yukarıda da bahsedildiği gibi işletme üzerindeki baskılar, ürünlerin geri alımında sistematik yollar izlenmesi gerekliğini de beraberinde getirmiştir. </a:t>
            </a:r>
            <a:endParaRPr lang="tr-TR" sz="2400" dirty="0"/>
          </a:p>
        </p:txBody>
      </p:sp>
      <p:sp>
        <p:nvSpPr>
          <p:cNvPr id="4" name="Veri Yer Tutucusu 3"/>
          <p:cNvSpPr>
            <a:spLocks noGrp="1"/>
          </p:cNvSpPr>
          <p:nvPr>
            <p:ph type="dt" sz="half" idx="10"/>
          </p:nvPr>
        </p:nvSpPr>
        <p:spPr/>
        <p:txBody>
          <a:bodyPr/>
          <a:lstStyle/>
          <a:p>
            <a:fld id="{A47A4189-7ECC-40E7-A893-13D4E5C7254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95</a:t>
            </a:fld>
            <a:endParaRPr lang="tr-TR"/>
          </a:p>
        </p:txBody>
      </p:sp>
    </p:spTree>
    <p:extLst>
      <p:ext uri="{BB962C8B-B14F-4D97-AF65-F5344CB8AC3E}">
        <p14:creationId xmlns:p14="http://schemas.microsoft.com/office/powerpoint/2010/main" val="23645384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SONUÇ</a:t>
            </a:r>
            <a:br>
              <a:rPr lang="tr-TR" dirty="0"/>
            </a:br>
            <a:endParaRPr lang="tr-TR" dirty="0"/>
          </a:p>
        </p:txBody>
      </p:sp>
      <p:sp>
        <p:nvSpPr>
          <p:cNvPr id="3" name="İçerik Yer Tutucusu 2"/>
          <p:cNvSpPr>
            <a:spLocks noGrp="1"/>
          </p:cNvSpPr>
          <p:nvPr>
            <p:ph idx="1"/>
          </p:nvPr>
        </p:nvSpPr>
        <p:spPr>
          <a:xfrm>
            <a:off x="179512" y="692696"/>
            <a:ext cx="8784976" cy="5663654"/>
          </a:xfrm>
        </p:spPr>
        <p:txBody>
          <a:bodyPr>
            <a:noAutofit/>
          </a:bodyPr>
          <a:lstStyle/>
          <a:p>
            <a:r>
              <a:rPr lang="tr-TR" sz="2400" dirty="0"/>
              <a:t>Bu da ancak işletmenin, tersine lojistik faaliyetlerini farkında olması ve süreçlerde bu “tersine akışı” destekleyecek gerekli düzenlemeleri yapması ile mümkün olacaktır.</a:t>
            </a:r>
          </a:p>
          <a:p>
            <a:r>
              <a:rPr lang="tr-TR" sz="1800" dirty="0"/>
              <a:t>KAYNAKLAR</a:t>
            </a:r>
          </a:p>
        </p:txBody>
      </p:sp>
      <p:sp>
        <p:nvSpPr>
          <p:cNvPr id="4" name="Veri Yer Tutucusu 3"/>
          <p:cNvSpPr>
            <a:spLocks noGrp="1"/>
          </p:cNvSpPr>
          <p:nvPr>
            <p:ph type="dt" sz="half" idx="10"/>
          </p:nvPr>
        </p:nvSpPr>
        <p:spPr/>
        <p:txBody>
          <a:bodyPr/>
          <a:lstStyle/>
          <a:p>
            <a:fld id="{A47A4189-7ECC-40E7-A893-13D4E5C7254E}" type="datetime1">
              <a:rPr lang="tr-TR" smtClean="0"/>
              <a:t>30.12.2023</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96</a:t>
            </a:fld>
            <a:endParaRPr lang="tr-TR"/>
          </a:p>
        </p:txBody>
      </p:sp>
    </p:spTree>
    <p:extLst>
      <p:ext uri="{BB962C8B-B14F-4D97-AF65-F5344CB8AC3E}">
        <p14:creationId xmlns:p14="http://schemas.microsoft.com/office/powerpoint/2010/main" val="160215734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8160</TotalTime>
  <Words>5105</Words>
  <Application>Microsoft Office PowerPoint</Application>
  <PresentationFormat>Ekran Gösterisi (4:3)</PresentationFormat>
  <Paragraphs>671</Paragraphs>
  <Slides>96</Slides>
  <Notes>7</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96</vt:i4>
      </vt:variant>
    </vt:vector>
  </HeadingPairs>
  <TitlesOfParts>
    <vt:vector size="105" baseType="lpstr">
      <vt:lpstr>Algerian</vt:lpstr>
      <vt:lpstr>Arial</vt:lpstr>
      <vt:lpstr>Arial Black</vt:lpstr>
      <vt:lpstr>Calibri</vt:lpstr>
      <vt:lpstr>Cooper Black</vt:lpstr>
      <vt:lpstr>inherit</vt:lpstr>
      <vt:lpstr>Nunito</vt:lpstr>
      <vt:lpstr>Trebuchet MS</vt:lpstr>
      <vt:lpstr>Ofis Teması</vt:lpstr>
      <vt:lpstr>BEŞİNCİ BÖLÜM SY.45 </vt:lpstr>
      <vt:lpstr>PowerPoint Sunusu</vt:lpstr>
      <vt:lpstr>PowerPoint Sunusu</vt:lpstr>
      <vt:lpstr>PowerPoint Sunusu</vt:lpstr>
      <vt:lpstr>PowerPoint Sunusu</vt:lpstr>
      <vt:lpstr>PowerPoint Sunusu</vt:lpstr>
      <vt:lpstr> TERSİNE LOJİSTİK KAVRAMI </vt:lpstr>
      <vt:lpstr>PowerPoint Sunusu</vt:lpstr>
      <vt:lpstr>PowerPoint Sunusu</vt:lpstr>
      <vt:lpstr> Tersine Lojistiğin Önemi </vt:lpstr>
      <vt:lpstr> Tersine Lojistiğin Önemi </vt:lpstr>
      <vt:lpstr>PowerPoint Sunusu</vt:lpstr>
      <vt:lpstr>PowerPoint Sunusu</vt:lpstr>
      <vt:lpstr>PowerPoint Sunusu</vt:lpstr>
      <vt:lpstr>Tersine Lojistik Aktiviteleri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TERSİNE LOJİSTİĞİN UYGULAMA NEDENLERİ </vt:lpstr>
      <vt:lpstr>PowerPoint Sunusu</vt:lpstr>
      <vt:lpstr>PowerPoint Sunusu</vt:lpstr>
      <vt:lpstr>PowerPoint Sunusu</vt:lpstr>
      <vt:lpstr>PowerPoint Sunusu</vt:lpstr>
      <vt:lpstr>Bosh süpürge /Almanya</vt:lpstr>
      <vt:lpstr>bosch</vt:lpstr>
      <vt:lpstr>Geri Dönüşümün Amacı </vt:lpstr>
      <vt:lpstr>PowerPoint Sunusu</vt:lpstr>
      <vt:lpstr>PowerPoint Sunusu</vt:lpstr>
      <vt:lpstr>E-atıklar için geri dönüşüm tesisi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Türkiye Pazarında Geri Dönüşüm  </vt:lpstr>
      <vt:lpstr>PowerPoint Sunusu</vt:lpstr>
      <vt:lpstr>PowerPoint Sunusu</vt:lpstr>
      <vt:lpstr>PowerPoint Sunusu</vt:lpstr>
      <vt:lpstr>UGDS Nedir?</vt:lpstr>
      <vt:lpstr>PowerPoint Sunusu</vt:lpstr>
      <vt:lpstr>PowerPoint Sunusu</vt:lpstr>
      <vt:lpstr> ULUSAL GERİ DÖNÜŞÜM STRATEJİ BELGESİ VE EYLEM PLANI (2014-2017) HEDEF VE EYLEMLER </vt:lpstr>
      <vt:lpstr> Geri dönüşüm eylem planının ayrıntılarında ise şunlar vardır: </vt:lpstr>
      <vt:lpstr>PowerPoint Sunusu</vt:lpstr>
      <vt:lpstr>  Geri Dönüşümün Avantajları  </vt:lpstr>
      <vt:lpstr>PowerPoint Sunusu</vt:lpstr>
      <vt:lpstr>PowerPoint Sunusu</vt:lpstr>
      <vt:lpstr>PowerPoint Sunusu</vt:lpstr>
      <vt:lpstr>PowerPoint Sunusu</vt:lpstr>
      <vt:lpstr>PowerPoint Sunusu</vt:lpstr>
      <vt:lpstr> Türkiye’de Atık Madde Dönüştürme Ne Durumda? </vt:lpstr>
      <vt:lpstr>PowerPoint Sunusu</vt:lpstr>
      <vt:lpstr>PowerPoint Sunusu</vt:lpstr>
      <vt:lpstr>PowerPoint Sunusu</vt:lpstr>
      <vt:lpstr>PowerPoint Sunusu</vt:lpstr>
      <vt:lpstr>PowerPoint Sunusu</vt:lpstr>
      <vt:lpstr>PowerPoint Sunusu</vt:lpstr>
      <vt:lpstr>PARİS İKLİM ANLAŞMASI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1.5. Tersine Lojistik ile İleri Lojistik Karşılaştırması </vt:lpstr>
      <vt:lpstr> 1.5. Tersine Lojistik ile İleri Lojistik Karşılaştırması </vt:lpstr>
      <vt:lpstr>PowerPoint Sunusu</vt:lpstr>
      <vt:lpstr>PowerPoint Sunusu</vt:lpstr>
      <vt:lpstr>Tablo 1: İleri ve Tersine Lojistik Karşılaştırması (Tibben-Lembke ve Rogers, 2002)</vt:lpstr>
      <vt:lpstr>PowerPoint Sunusu</vt:lpstr>
      <vt:lpstr>PowerPoint Sunusu</vt:lpstr>
      <vt:lpstr> 2.6. Tersine Lojistik için Bilgi ve İletişim Teknolojileri </vt:lpstr>
      <vt:lpstr> 2.6. Tersine Lojistik için Bilgi ve İletişim Teknolojileri </vt:lpstr>
      <vt:lpstr> 2.6. Tersine Lojistik için Bilgi ve İletişim Teknolojileri </vt:lpstr>
      <vt:lpstr>SONUÇ </vt:lpstr>
      <vt:lpstr>SONUÇ </vt:lpstr>
      <vt:lpstr>SONUÇ </vt:lpstr>
    </vt:vector>
  </TitlesOfParts>
  <Company>CMA CGM CAUCASUS DENIZCILIK VE NAKLIYAT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BÖLÜM</dc:title>
  <dc:creator>CMA CGM CAUCASUS DENIZCILIK VE NAKLIYAT A.S</dc:creator>
  <cp:lastModifiedBy>orhan şenses</cp:lastModifiedBy>
  <cp:revision>1423</cp:revision>
  <dcterms:created xsi:type="dcterms:W3CDTF">2013-07-18T08:12:18Z</dcterms:created>
  <dcterms:modified xsi:type="dcterms:W3CDTF">2023-12-30T15:31:45Z</dcterms:modified>
</cp:coreProperties>
</file>