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330" r:id="rId2"/>
    <p:sldId id="257" r:id="rId3"/>
    <p:sldId id="258" r:id="rId4"/>
    <p:sldId id="259" r:id="rId5"/>
    <p:sldId id="319" r:id="rId6"/>
    <p:sldId id="314" r:id="rId7"/>
    <p:sldId id="260" r:id="rId8"/>
    <p:sldId id="261" r:id="rId9"/>
    <p:sldId id="262" r:id="rId10"/>
    <p:sldId id="315" r:id="rId11"/>
    <p:sldId id="316" r:id="rId12"/>
    <p:sldId id="318" r:id="rId13"/>
    <p:sldId id="317" r:id="rId14"/>
    <p:sldId id="320" r:id="rId15"/>
    <p:sldId id="263" r:id="rId16"/>
    <p:sldId id="264" r:id="rId17"/>
    <p:sldId id="265" r:id="rId18"/>
    <p:sldId id="266" r:id="rId19"/>
    <p:sldId id="267" r:id="rId20"/>
    <p:sldId id="268" r:id="rId21"/>
    <p:sldId id="269" r:id="rId22"/>
    <p:sldId id="273" r:id="rId23"/>
    <p:sldId id="274" r:id="rId24"/>
    <p:sldId id="275" r:id="rId25"/>
    <p:sldId id="276" r:id="rId26"/>
    <p:sldId id="331" r:id="rId27"/>
    <p:sldId id="277" r:id="rId28"/>
    <p:sldId id="321" r:id="rId29"/>
    <p:sldId id="279" r:id="rId30"/>
    <p:sldId id="280" r:id="rId31"/>
    <p:sldId id="281" r:id="rId32"/>
    <p:sldId id="282" r:id="rId33"/>
    <p:sldId id="283" r:id="rId34"/>
    <p:sldId id="284" r:id="rId35"/>
    <p:sldId id="285" r:id="rId36"/>
    <p:sldId id="286" r:id="rId37"/>
    <p:sldId id="322" r:id="rId38"/>
    <p:sldId id="288" r:id="rId39"/>
    <p:sldId id="323" r:id="rId40"/>
    <p:sldId id="287" r:id="rId41"/>
    <p:sldId id="324" r:id="rId42"/>
    <p:sldId id="289" r:id="rId43"/>
    <p:sldId id="325" r:id="rId44"/>
    <p:sldId id="290" r:id="rId45"/>
    <p:sldId id="291" r:id="rId46"/>
    <p:sldId id="326" r:id="rId47"/>
    <p:sldId id="292" r:id="rId48"/>
    <p:sldId id="293" r:id="rId49"/>
    <p:sldId id="294" r:id="rId50"/>
    <p:sldId id="332" r:id="rId51"/>
    <p:sldId id="295" r:id="rId52"/>
    <p:sldId id="296" r:id="rId53"/>
    <p:sldId id="297" r:id="rId54"/>
    <p:sldId id="298" r:id="rId55"/>
    <p:sldId id="333" r:id="rId56"/>
    <p:sldId id="299" r:id="rId57"/>
    <p:sldId id="327" r:id="rId58"/>
    <p:sldId id="300" r:id="rId59"/>
    <p:sldId id="301" r:id="rId60"/>
    <p:sldId id="328" r:id="rId61"/>
    <p:sldId id="302" r:id="rId62"/>
    <p:sldId id="334" r:id="rId63"/>
    <p:sldId id="303" r:id="rId64"/>
    <p:sldId id="329" r:id="rId65"/>
    <p:sldId id="304" r:id="rId66"/>
    <p:sldId id="305" r:id="rId67"/>
    <p:sldId id="306" r:id="rId68"/>
    <p:sldId id="307" r:id="rId69"/>
    <p:sldId id="308" r:id="rId70"/>
    <p:sldId id="309" r:id="rId71"/>
    <p:sldId id="310" r:id="rId72"/>
    <p:sldId id="311" r:id="rId73"/>
    <p:sldId id="312" r:id="rId74"/>
    <p:sldId id="313" r:id="rId7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D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78" d="100"/>
          <a:sy n="78" d="100"/>
        </p:scale>
        <p:origin x="2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EAAAF3-2872-4239-A8F8-A346303B945C}" type="datetimeFigureOut">
              <a:rPr lang="tr-TR" smtClean="0"/>
              <a:t>20.12.2019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1FD684-FD96-48B4-ACD7-200084A9FA1A}" type="slidenum">
              <a:rPr lang="tr-TR" smtClean="0"/>
              <a:t>‹#›</a:t>
            </a:fld>
            <a:endParaRPr lang="tr-TR"/>
          </a:p>
        </p:txBody>
      </p:sp>
    </p:spTree>
    <p:extLst>
      <p:ext uri="{BB962C8B-B14F-4D97-AF65-F5344CB8AC3E}">
        <p14:creationId xmlns:p14="http://schemas.microsoft.com/office/powerpoint/2010/main" val="3991920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81FD684-FD96-48B4-ACD7-200084A9FA1A}" type="slidenum">
              <a:rPr lang="tr-TR" smtClean="0"/>
              <a:t>1</a:t>
            </a:fld>
            <a:endParaRPr lang="tr-TR"/>
          </a:p>
        </p:txBody>
      </p:sp>
    </p:spTree>
    <p:extLst>
      <p:ext uri="{BB962C8B-B14F-4D97-AF65-F5344CB8AC3E}">
        <p14:creationId xmlns:p14="http://schemas.microsoft.com/office/powerpoint/2010/main" val="10383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81FD684-FD96-48B4-ACD7-200084A9FA1A}" type="slidenum">
              <a:rPr lang="tr-TR" smtClean="0"/>
              <a:t>2</a:t>
            </a:fld>
            <a:endParaRPr lang="tr-TR"/>
          </a:p>
        </p:txBody>
      </p:sp>
    </p:spTree>
    <p:extLst>
      <p:ext uri="{BB962C8B-B14F-4D97-AF65-F5344CB8AC3E}">
        <p14:creationId xmlns:p14="http://schemas.microsoft.com/office/powerpoint/2010/main" val="3652762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81FD684-FD96-48B4-ACD7-200084A9FA1A}" type="slidenum">
              <a:rPr lang="tr-TR" smtClean="0"/>
              <a:t>36</a:t>
            </a:fld>
            <a:endParaRPr lang="tr-TR"/>
          </a:p>
        </p:txBody>
      </p:sp>
    </p:spTree>
    <p:extLst>
      <p:ext uri="{BB962C8B-B14F-4D97-AF65-F5344CB8AC3E}">
        <p14:creationId xmlns:p14="http://schemas.microsoft.com/office/powerpoint/2010/main" val="2080024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81FD684-FD96-48B4-ACD7-200084A9FA1A}" type="slidenum">
              <a:rPr lang="tr-TR" smtClean="0"/>
              <a:t>57</a:t>
            </a:fld>
            <a:endParaRPr lang="tr-TR"/>
          </a:p>
        </p:txBody>
      </p:sp>
    </p:spTree>
    <p:extLst>
      <p:ext uri="{BB962C8B-B14F-4D97-AF65-F5344CB8AC3E}">
        <p14:creationId xmlns:p14="http://schemas.microsoft.com/office/powerpoint/2010/main" val="1479616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20122019</a:t>
            </a:r>
            <a:endParaRPr lang="tr-TR"/>
          </a:p>
        </p:txBody>
      </p:sp>
      <p:sp>
        <p:nvSpPr>
          <p:cNvPr id="4" name="Slayt Numarası Yer Tutucusu 3"/>
          <p:cNvSpPr>
            <a:spLocks noGrp="1"/>
          </p:cNvSpPr>
          <p:nvPr>
            <p:ph type="sldNum" sz="quarter" idx="10"/>
          </p:nvPr>
        </p:nvSpPr>
        <p:spPr/>
        <p:txBody>
          <a:bodyPr/>
          <a:lstStyle/>
          <a:p>
            <a:fld id="{481FD684-FD96-48B4-ACD7-200084A9FA1A}" type="slidenum">
              <a:rPr lang="tr-TR" smtClean="0"/>
              <a:t>74</a:t>
            </a:fld>
            <a:endParaRPr lang="tr-TR"/>
          </a:p>
        </p:txBody>
      </p:sp>
    </p:spTree>
    <p:extLst>
      <p:ext uri="{BB962C8B-B14F-4D97-AF65-F5344CB8AC3E}">
        <p14:creationId xmlns:p14="http://schemas.microsoft.com/office/powerpoint/2010/main" val="945404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23F313-1F4C-4C0B-8A1C-7DF22F4DEC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 xmlns:a16="http://schemas.microsoft.com/office/drawing/2014/main" id="{8063CBFE-880A-4E27-92D3-C12E7D85F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 xmlns:a16="http://schemas.microsoft.com/office/drawing/2014/main" id="{4443FE56-2952-42A3-8DF3-F379F05663D0}"/>
              </a:ext>
            </a:extLst>
          </p:cNvPr>
          <p:cNvSpPr>
            <a:spLocks noGrp="1"/>
          </p:cNvSpPr>
          <p:nvPr>
            <p:ph type="dt" sz="half" idx="10"/>
          </p:nvPr>
        </p:nvSpPr>
        <p:spPr/>
        <p:txBody>
          <a:bodyPr/>
          <a:lstStyle/>
          <a:p>
            <a:fld id="{06641FB4-05EF-47D4-A3CF-0411D37C2664}" type="datetime1">
              <a:rPr lang="tr-TR" smtClean="0"/>
              <a:t>20.12.2019</a:t>
            </a:fld>
            <a:endParaRPr lang="tr-TR"/>
          </a:p>
        </p:txBody>
      </p:sp>
      <p:sp>
        <p:nvSpPr>
          <p:cNvPr id="5" name="Footer Placeholder 4">
            <a:extLst>
              <a:ext uri="{FF2B5EF4-FFF2-40B4-BE49-F238E27FC236}">
                <a16:creationId xmlns="" xmlns:a16="http://schemas.microsoft.com/office/drawing/2014/main" id="{BB8262B2-E30C-4841-8F09-F126DBBD5126}"/>
              </a:ext>
            </a:extLst>
          </p:cNvPr>
          <p:cNvSpPr>
            <a:spLocks noGrp="1"/>
          </p:cNvSpPr>
          <p:nvPr>
            <p:ph type="ftr" sz="quarter" idx="11"/>
          </p:nvPr>
        </p:nvSpPr>
        <p:spPr/>
        <p:txBody>
          <a:body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F601CC5C-66ED-447B-A173-E9B0F38D94B5}"/>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364376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99E615-1FE8-4CD3-80D9-2C2149A5CA16}"/>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 xmlns:a16="http://schemas.microsoft.com/office/drawing/2014/main" id="{2370E4B0-D343-45C2-8A30-61D81B90ABB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 xmlns:a16="http://schemas.microsoft.com/office/drawing/2014/main" id="{68673306-EAB1-494B-B042-6DBEE5E56A57}"/>
              </a:ext>
            </a:extLst>
          </p:cNvPr>
          <p:cNvSpPr>
            <a:spLocks noGrp="1"/>
          </p:cNvSpPr>
          <p:nvPr>
            <p:ph type="dt" sz="half" idx="10"/>
          </p:nvPr>
        </p:nvSpPr>
        <p:spPr/>
        <p:txBody>
          <a:bodyPr/>
          <a:lstStyle/>
          <a:p>
            <a:fld id="{759C5712-84B1-4ED9-8655-5B2178D1E489}" type="datetime1">
              <a:rPr lang="tr-TR" smtClean="0"/>
              <a:t>20.12.2019</a:t>
            </a:fld>
            <a:endParaRPr lang="tr-TR"/>
          </a:p>
        </p:txBody>
      </p:sp>
      <p:sp>
        <p:nvSpPr>
          <p:cNvPr id="5" name="Footer Placeholder 4">
            <a:extLst>
              <a:ext uri="{FF2B5EF4-FFF2-40B4-BE49-F238E27FC236}">
                <a16:creationId xmlns="" xmlns:a16="http://schemas.microsoft.com/office/drawing/2014/main" id="{A94CC52D-42CB-4BD7-90E0-CE1054E71778}"/>
              </a:ext>
            </a:extLst>
          </p:cNvPr>
          <p:cNvSpPr>
            <a:spLocks noGrp="1"/>
          </p:cNvSpPr>
          <p:nvPr>
            <p:ph type="ftr" sz="quarter" idx="11"/>
          </p:nvPr>
        </p:nvSpPr>
        <p:spPr/>
        <p:txBody>
          <a:body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0AFB046F-290F-4558-B51F-A57E99D326A4}"/>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166695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FD91CAE-0E92-4F94-B9FB-36E85EDA1C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 xmlns:a16="http://schemas.microsoft.com/office/drawing/2014/main" id="{C5564894-5F2D-469E-9132-7175136E69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 xmlns:a16="http://schemas.microsoft.com/office/drawing/2014/main" id="{0E61D8E7-161F-4D72-9A63-9478FFA921A9}"/>
              </a:ext>
            </a:extLst>
          </p:cNvPr>
          <p:cNvSpPr>
            <a:spLocks noGrp="1"/>
          </p:cNvSpPr>
          <p:nvPr>
            <p:ph type="dt" sz="half" idx="10"/>
          </p:nvPr>
        </p:nvSpPr>
        <p:spPr/>
        <p:txBody>
          <a:bodyPr/>
          <a:lstStyle/>
          <a:p>
            <a:fld id="{B01CED0D-B3F2-42F3-8AAD-72FC874D65D0}" type="datetime1">
              <a:rPr lang="tr-TR" smtClean="0"/>
              <a:t>20.12.2019</a:t>
            </a:fld>
            <a:endParaRPr lang="tr-TR"/>
          </a:p>
        </p:txBody>
      </p:sp>
      <p:sp>
        <p:nvSpPr>
          <p:cNvPr id="5" name="Footer Placeholder 4">
            <a:extLst>
              <a:ext uri="{FF2B5EF4-FFF2-40B4-BE49-F238E27FC236}">
                <a16:creationId xmlns="" xmlns:a16="http://schemas.microsoft.com/office/drawing/2014/main" id="{648BA95E-10F1-4658-966E-390352005C2E}"/>
              </a:ext>
            </a:extLst>
          </p:cNvPr>
          <p:cNvSpPr>
            <a:spLocks noGrp="1"/>
          </p:cNvSpPr>
          <p:nvPr>
            <p:ph type="ftr" sz="quarter" idx="11"/>
          </p:nvPr>
        </p:nvSpPr>
        <p:spPr/>
        <p:txBody>
          <a:body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BD07584D-34DB-443E-8CB5-EB1B96FF7386}"/>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246876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959144-C9B5-4CDA-B9E4-8B7FBB3CB40C}"/>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 xmlns:a16="http://schemas.microsoft.com/office/drawing/2014/main" id="{6D0D1571-D3B4-467E-BA1A-C14BDBE4C2C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 xmlns:a16="http://schemas.microsoft.com/office/drawing/2014/main" id="{298E16DD-0674-4B66-A972-36A57B362217}"/>
              </a:ext>
            </a:extLst>
          </p:cNvPr>
          <p:cNvSpPr>
            <a:spLocks noGrp="1"/>
          </p:cNvSpPr>
          <p:nvPr>
            <p:ph type="dt" sz="half" idx="10"/>
          </p:nvPr>
        </p:nvSpPr>
        <p:spPr/>
        <p:txBody>
          <a:bodyPr/>
          <a:lstStyle/>
          <a:p>
            <a:fld id="{14094171-5A8E-4098-9F19-AC6124D83E49}" type="datetime1">
              <a:rPr lang="tr-TR" smtClean="0"/>
              <a:t>20.12.2019</a:t>
            </a:fld>
            <a:endParaRPr lang="tr-TR"/>
          </a:p>
        </p:txBody>
      </p:sp>
      <p:sp>
        <p:nvSpPr>
          <p:cNvPr id="5" name="Footer Placeholder 4">
            <a:extLst>
              <a:ext uri="{FF2B5EF4-FFF2-40B4-BE49-F238E27FC236}">
                <a16:creationId xmlns="" xmlns:a16="http://schemas.microsoft.com/office/drawing/2014/main" id="{FE5B9598-3935-4580-B025-FD16DE4F74F0}"/>
              </a:ext>
            </a:extLst>
          </p:cNvPr>
          <p:cNvSpPr>
            <a:spLocks noGrp="1"/>
          </p:cNvSpPr>
          <p:nvPr>
            <p:ph type="ftr" sz="quarter" idx="11"/>
          </p:nvPr>
        </p:nvSpPr>
        <p:spPr/>
        <p:txBody>
          <a:body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F07F8E87-9A3A-428E-9279-0FE99A8B2FA4}"/>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393772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A186DF-2F11-4238-BAE0-EFACA49EC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 xmlns:a16="http://schemas.microsoft.com/office/drawing/2014/main" id="{C1E36815-F3D9-4671-839B-12B38F34DE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5B9F248D-85D1-4909-A504-02D8D789A554}"/>
              </a:ext>
            </a:extLst>
          </p:cNvPr>
          <p:cNvSpPr>
            <a:spLocks noGrp="1"/>
          </p:cNvSpPr>
          <p:nvPr>
            <p:ph type="dt" sz="half" idx="10"/>
          </p:nvPr>
        </p:nvSpPr>
        <p:spPr/>
        <p:txBody>
          <a:bodyPr/>
          <a:lstStyle/>
          <a:p>
            <a:fld id="{D91CD69F-0B4C-4E3A-9A25-2AF511D83274}" type="datetime1">
              <a:rPr lang="tr-TR" smtClean="0"/>
              <a:t>20.12.2019</a:t>
            </a:fld>
            <a:endParaRPr lang="tr-TR"/>
          </a:p>
        </p:txBody>
      </p:sp>
      <p:sp>
        <p:nvSpPr>
          <p:cNvPr id="5" name="Footer Placeholder 4">
            <a:extLst>
              <a:ext uri="{FF2B5EF4-FFF2-40B4-BE49-F238E27FC236}">
                <a16:creationId xmlns="" xmlns:a16="http://schemas.microsoft.com/office/drawing/2014/main" id="{5967C3C9-2430-45BA-B29C-6FEE15E411D2}"/>
              </a:ext>
            </a:extLst>
          </p:cNvPr>
          <p:cNvSpPr>
            <a:spLocks noGrp="1"/>
          </p:cNvSpPr>
          <p:nvPr>
            <p:ph type="ftr" sz="quarter" idx="11"/>
          </p:nvPr>
        </p:nvSpPr>
        <p:spPr/>
        <p:txBody>
          <a:body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128CE2EA-4CAC-41FD-A906-8E1486B30F5E}"/>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335067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CCA626-18C8-4357-BDF0-34F898A849BB}"/>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 xmlns:a16="http://schemas.microsoft.com/office/drawing/2014/main" id="{15A198D1-1F13-4129-BAF4-31518EDD060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 xmlns:a16="http://schemas.microsoft.com/office/drawing/2014/main" id="{71967D65-1B8D-447F-B2EE-234AA306CFD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 xmlns:a16="http://schemas.microsoft.com/office/drawing/2014/main" id="{90191119-F673-46E8-B90C-F722448B6F68}"/>
              </a:ext>
            </a:extLst>
          </p:cNvPr>
          <p:cNvSpPr>
            <a:spLocks noGrp="1"/>
          </p:cNvSpPr>
          <p:nvPr>
            <p:ph type="dt" sz="half" idx="10"/>
          </p:nvPr>
        </p:nvSpPr>
        <p:spPr/>
        <p:txBody>
          <a:bodyPr/>
          <a:lstStyle/>
          <a:p>
            <a:fld id="{5C75DEEB-5BDA-4E03-9ABA-A14B91D6A720}" type="datetime1">
              <a:rPr lang="tr-TR" smtClean="0"/>
              <a:t>20.12.2019</a:t>
            </a:fld>
            <a:endParaRPr lang="tr-TR"/>
          </a:p>
        </p:txBody>
      </p:sp>
      <p:sp>
        <p:nvSpPr>
          <p:cNvPr id="6" name="Footer Placeholder 5">
            <a:extLst>
              <a:ext uri="{FF2B5EF4-FFF2-40B4-BE49-F238E27FC236}">
                <a16:creationId xmlns="" xmlns:a16="http://schemas.microsoft.com/office/drawing/2014/main" id="{D4272BE2-50F0-499B-9850-1D6F13D1815F}"/>
              </a:ext>
            </a:extLst>
          </p:cNvPr>
          <p:cNvSpPr>
            <a:spLocks noGrp="1"/>
          </p:cNvSpPr>
          <p:nvPr>
            <p:ph type="ftr" sz="quarter" idx="11"/>
          </p:nvPr>
        </p:nvSpPr>
        <p:spPr/>
        <p:txBody>
          <a:bodyPr/>
          <a:lstStyle/>
          <a:p>
            <a:r>
              <a:rPr lang="tr-TR" smtClean="0"/>
              <a:t>osenses@trabzon.edu.tr</a:t>
            </a:r>
            <a:endParaRPr lang="tr-TR"/>
          </a:p>
        </p:txBody>
      </p:sp>
      <p:sp>
        <p:nvSpPr>
          <p:cNvPr id="7" name="Slide Number Placeholder 6">
            <a:extLst>
              <a:ext uri="{FF2B5EF4-FFF2-40B4-BE49-F238E27FC236}">
                <a16:creationId xmlns="" xmlns:a16="http://schemas.microsoft.com/office/drawing/2014/main" id="{6EDAC577-DE9C-43D8-8DF0-828541CDA852}"/>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997524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80F43F-B5C1-4634-AE0B-BA399EC3C115}"/>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 xmlns:a16="http://schemas.microsoft.com/office/drawing/2014/main" id="{6B1709EA-EA2B-4436-9B42-7BB7528005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73343E6A-7933-4737-ADA0-0DBBE7D47C8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 xmlns:a16="http://schemas.microsoft.com/office/drawing/2014/main" id="{8CF30F25-440F-4B51-92D6-7FAA8D8060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ADB94E36-AFE2-4F09-9875-9D345ED57A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 xmlns:a16="http://schemas.microsoft.com/office/drawing/2014/main" id="{5B7CD769-DE63-4AA6-BB04-13CF2A478EBC}"/>
              </a:ext>
            </a:extLst>
          </p:cNvPr>
          <p:cNvSpPr>
            <a:spLocks noGrp="1"/>
          </p:cNvSpPr>
          <p:nvPr>
            <p:ph type="dt" sz="half" idx="10"/>
          </p:nvPr>
        </p:nvSpPr>
        <p:spPr/>
        <p:txBody>
          <a:bodyPr/>
          <a:lstStyle/>
          <a:p>
            <a:fld id="{1AF68A2B-FC9D-4085-AEC7-993E273C30DD}" type="datetime1">
              <a:rPr lang="tr-TR" smtClean="0"/>
              <a:t>20.12.2019</a:t>
            </a:fld>
            <a:endParaRPr lang="tr-TR"/>
          </a:p>
        </p:txBody>
      </p:sp>
      <p:sp>
        <p:nvSpPr>
          <p:cNvPr id="8" name="Footer Placeholder 7">
            <a:extLst>
              <a:ext uri="{FF2B5EF4-FFF2-40B4-BE49-F238E27FC236}">
                <a16:creationId xmlns="" xmlns:a16="http://schemas.microsoft.com/office/drawing/2014/main" id="{2D38548A-40B3-4717-93DB-C1C70D97694E}"/>
              </a:ext>
            </a:extLst>
          </p:cNvPr>
          <p:cNvSpPr>
            <a:spLocks noGrp="1"/>
          </p:cNvSpPr>
          <p:nvPr>
            <p:ph type="ftr" sz="quarter" idx="11"/>
          </p:nvPr>
        </p:nvSpPr>
        <p:spPr/>
        <p:txBody>
          <a:bodyPr/>
          <a:lstStyle/>
          <a:p>
            <a:r>
              <a:rPr lang="tr-TR" smtClean="0"/>
              <a:t>osenses@trabzon.edu.tr</a:t>
            </a:r>
            <a:endParaRPr lang="tr-TR"/>
          </a:p>
        </p:txBody>
      </p:sp>
      <p:sp>
        <p:nvSpPr>
          <p:cNvPr id="9" name="Slide Number Placeholder 8">
            <a:extLst>
              <a:ext uri="{FF2B5EF4-FFF2-40B4-BE49-F238E27FC236}">
                <a16:creationId xmlns="" xmlns:a16="http://schemas.microsoft.com/office/drawing/2014/main" id="{E67C7049-1761-47FB-8683-6246F9DCE19A}"/>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341434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016194-4EDC-42CB-BFC0-DCA0C476A91E}"/>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 xmlns:a16="http://schemas.microsoft.com/office/drawing/2014/main" id="{767E7CF4-B576-4205-A416-D6E785A72553}"/>
              </a:ext>
            </a:extLst>
          </p:cNvPr>
          <p:cNvSpPr>
            <a:spLocks noGrp="1"/>
          </p:cNvSpPr>
          <p:nvPr>
            <p:ph type="dt" sz="half" idx="10"/>
          </p:nvPr>
        </p:nvSpPr>
        <p:spPr/>
        <p:txBody>
          <a:bodyPr/>
          <a:lstStyle/>
          <a:p>
            <a:fld id="{C9ADACE0-CCEB-45A2-A502-A0C863FB3472}" type="datetime1">
              <a:rPr lang="tr-TR" smtClean="0"/>
              <a:t>20.12.2019</a:t>
            </a:fld>
            <a:endParaRPr lang="tr-TR"/>
          </a:p>
        </p:txBody>
      </p:sp>
      <p:sp>
        <p:nvSpPr>
          <p:cNvPr id="4" name="Footer Placeholder 3">
            <a:extLst>
              <a:ext uri="{FF2B5EF4-FFF2-40B4-BE49-F238E27FC236}">
                <a16:creationId xmlns="" xmlns:a16="http://schemas.microsoft.com/office/drawing/2014/main" id="{45F5EFAD-9B83-4511-963F-C73CA1DB80B5}"/>
              </a:ext>
            </a:extLst>
          </p:cNvPr>
          <p:cNvSpPr>
            <a:spLocks noGrp="1"/>
          </p:cNvSpPr>
          <p:nvPr>
            <p:ph type="ftr" sz="quarter" idx="11"/>
          </p:nvPr>
        </p:nvSpPr>
        <p:spPr/>
        <p:txBody>
          <a:bodyPr/>
          <a:lstStyle/>
          <a:p>
            <a:r>
              <a:rPr lang="tr-TR" smtClean="0"/>
              <a:t>osenses@trabzon.edu.tr</a:t>
            </a:r>
            <a:endParaRPr lang="tr-TR"/>
          </a:p>
        </p:txBody>
      </p:sp>
      <p:sp>
        <p:nvSpPr>
          <p:cNvPr id="5" name="Slide Number Placeholder 4">
            <a:extLst>
              <a:ext uri="{FF2B5EF4-FFF2-40B4-BE49-F238E27FC236}">
                <a16:creationId xmlns="" xmlns:a16="http://schemas.microsoft.com/office/drawing/2014/main" id="{E611E3A6-29E6-4C7A-B050-C2F8DF79B057}"/>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191229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D80DDCC-23E1-41B4-BFD4-009B51B1BA56}"/>
              </a:ext>
            </a:extLst>
          </p:cNvPr>
          <p:cNvSpPr>
            <a:spLocks noGrp="1"/>
          </p:cNvSpPr>
          <p:nvPr>
            <p:ph type="dt" sz="half" idx="10"/>
          </p:nvPr>
        </p:nvSpPr>
        <p:spPr/>
        <p:txBody>
          <a:bodyPr/>
          <a:lstStyle/>
          <a:p>
            <a:fld id="{476681EE-545B-448D-AA94-EF1742D0B483}" type="datetime1">
              <a:rPr lang="tr-TR" smtClean="0"/>
              <a:t>20.12.2019</a:t>
            </a:fld>
            <a:endParaRPr lang="tr-TR"/>
          </a:p>
        </p:txBody>
      </p:sp>
      <p:sp>
        <p:nvSpPr>
          <p:cNvPr id="3" name="Footer Placeholder 2">
            <a:extLst>
              <a:ext uri="{FF2B5EF4-FFF2-40B4-BE49-F238E27FC236}">
                <a16:creationId xmlns="" xmlns:a16="http://schemas.microsoft.com/office/drawing/2014/main" id="{F88BE260-A6A5-4A1C-8AC3-E1767B2517C1}"/>
              </a:ext>
            </a:extLst>
          </p:cNvPr>
          <p:cNvSpPr>
            <a:spLocks noGrp="1"/>
          </p:cNvSpPr>
          <p:nvPr>
            <p:ph type="ftr" sz="quarter" idx="11"/>
          </p:nvPr>
        </p:nvSpPr>
        <p:spPr/>
        <p:txBody>
          <a:bodyPr/>
          <a:lstStyle/>
          <a:p>
            <a:r>
              <a:rPr lang="tr-TR" smtClean="0"/>
              <a:t>osenses@trabzon.edu.tr</a:t>
            </a:r>
            <a:endParaRPr lang="tr-TR"/>
          </a:p>
        </p:txBody>
      </p:sp>
      <p:sp>
        <p:nvSpPr>
          <p:cNvPr id="4" name="Slide Number Placeholder 3">
            <a:extLst>
              <a:ext uri="{FF2B5EF4-FFF2-40B4-BE49-F238E27FC236}">
                <a16:creationId xmlns="" xmlns:a16="http://schemas.microsoft.com/office/drawing/2014/main" id="{5AE976F2-A585-4777-8D51-D5319CFD8304}"/>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1706395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853B39-6E1C-44D6-9FDF-E78271BB0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 xmlns:a16="http://schemas.microsoft.com/office/drawing/2014/main" id="{9DF50BB7-E829-4DEE-B68C-7F1FAD2EB0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 xmlns:a16="http://schemas.microsoft.com/office/drawing/2014/main" id="{72807D88-8251-453A-9CC4-AB3892E13A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E454E1D-1E1D-4C32-A761-8EE173E4F760}"/>
              </a:ext>
            </a:extLst>
          </p:cNvPr>
          <p:cNvSpPr>
            <a:spLocks noGrp="1"/>
          </p:cNvSpPr>
          <p:nvPr>
            <p:ph type="dt" sz="half" idx="10"/>
          </p:nvPr>
        </p:nvSpPr>
        <p:spPr/>
        <p:txBody>
          <a:bodyPr/>
          <a:lstStyle/>
          <a:p>
            <a:fld id="{B537E953-44DC-460C-92AD-B325FF1CACB4}" type="datetime1">
              <a:rPr lang="tr-TR" smtClean="0"/>
              <a:t>20.12.2019</a:t>
            </a:fld>
            <a:endParaRPr lang="tr-TR"/>
          </a:p>
        </p:txBody>
      </p:sp>
      <p:sp>
        <p:nvSpPr>
          <p:cNvPr id="6" name="Footer Placeholder 5">
            <a:extLst>
              <a:ext uri="{FF2B5EF4-FFF2-40B4-BE49-F238E27FC236}">
                <a16:creationId xmlns="" xmlns:a16="http://schemas.microsoft.com/office/drawing/2014/main" id="{B5BFBCEB-FDE5-4B7F-AD4E-155FB75B7860}"/>
              </a:ext>
            </a:extLst>
          </p:cNvPr>
          <p:cNvSpPr>
            <a:spLocks noGrp="1"/>
          </p:cNvSpPr>
          <p:nvPr>
            <p:ph type="ftr" sz="quarter" idx="11"/>
          </p:nvPr>
        </p:nvSpPr>
        <p:spPr/>
        <p:txBody>
          <a:bodyPr/>
          <a:lstStyle/>
          <a:p>
            <a:r>
              <a:rPr lang="tr-TR" smtClean="0"/>
              <a:t>osenses@trabzon.edu.tr</a:t>
            </a:r>
            <a:endParaRPr lang="tr-TR"/>
          </a:p>
        </p:txBody>
      </p:sp>
      <p:sp>
        <p:nvSpPr>
          <p:cNvPr id="7" name="Slide Number Placeholder 6">
            <a:extLst>
              <a:ext uri="{FF2B5EF4-FFF2-40B4-BE49-F238E27FC236}">
                <a16:creationId xmlns="" xmlns:a16="http://schemas.microsoft.com/office/drawing/2014/main" id="{9D3D6E52-72C4-4DA3-A2C7-8276F5CEF303}"/>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2722089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1FA727-0B7D-4304-B8B5-E7E9FDC98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 xmlns:a16="http://schemas.microsoft.com/office/drawing/2014/main" id="{1EA39617-3FC6-4F86-BC3D-8FEC081DB3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 xmlns:a16="http://schemas.microsoft.com/office/drawing/2014/main" id="{B15BBEA7-BEB6-4E98-849D-48839EF696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D953322-B25A-4B68-98B4-2E8A1EB1AAB5}"/>
              </a:ext>
            </a:extLst>
          </p:cNvPr>
          <p:cNvSpPr>
            <a:spLocks noGrp="1"/>
          </p:cNvSpPr>
          <p:nvPr>
            <p:ph type="dt" sz="half" idx="10"/>
          </p:nvPr>
        </p:nvSpPr>
        <p:spPr/>
        <p:txBody>
          <a:bodyPr/>
          <a:lstStyle/>
          <a:p>
            <a:fld id="{782F79C1-D975-4914-819F-4E250817A086}" type="datetime1">
              <a:rPr lang="tr-TR" smtClean="0"/>
              <a:t>20.12.2019</a:t>
            </a:fld>
            <a:endParaRPr lang="tr-TR"/>
          </a:p>
        </p:txBody>
      </p:sp>
      <p:sp>
        <p:nvSpPr>
          <p:cNvPr id="6" name="Footer Placeholder 5">
            <a:extLst>
              <a:ext uri="{FF2B5EF4-FFF2-40B4-BE49-F238E27FC236}">
                <a16:creationId xmlns="" xmlns:a16="http://schemas.microsoft.com/office/drawing/2014/main" id="{B84B3781-0F19-4CF8-A330-B9A256110CDE}"/>
              </a:ext>
            </a:extLst>
          </p:cNvPr>
          <p:cNvSpPr>
            <a:spLocks noGrp="1"/>
          </p:cNvSpPr>
          <p:nvPr>
            <p:ph type="ftr" sz="quarter" idx="11"/>
          </p:nvPr>
        </p:nvSpPr>
        <p:spPr/>
        <p:txBody>
          <a:bodyPr/>
          <a:lstStyle/>
          <a:p>
            <a:r>
              <a:rPr lang="tr-TR" smtClean="0"/>
              <a:t>osenses@trabzon.edu.tr</a:t>
            </a:r>
            <a:endParaRPr lang="tr-TR"/>
          </a:p>
        </p:txBody>
      </p:sp>
      <p:sp>
        <p:nvSpPr>
          <p:cNvPr id="7" name="Slide Number Placeholder 6">
            <a:extLst>
              <a:ext uri="{FF2B5EF4-FFF2-40B4-BE49-F238E27FC236}">
                <a16:creationId xmlns="" xmlns:a16="http://schemas.microsoft.com/office/drawing/2014/main" id="{31CCA2F5-FF2A-416F-A10D-1D9D7419E7DC}"/>
              </a:ext>
            </a:extLst>
          </p:cNvPr>
          <p:cNvSpPr>
            <a:spLocks noGrp="1"/>
          </p:cNvSpPr>
          <p:nvPr>
            <p:ph type="sldNum" sz="quarter" idx="12"/>
          </p:nvPr>
        </p:nvSpPr>
        <p:spPr/>
        <p:txBody>
          <a:bodyPr/>
          <a:lstStyle/>
          <a:p>
            <a:fld id="{CFF5DDB3-73C5-4974-BB1E-663C35F78E01}" type="slidenum">
              <a:rPr lang="tr-TR" smtClean="0"/>
              <a:t>‹#›</a:t>
            </a:fld>
            <a:endParaRPr lang="tr-TR"/>
          </a:p>
        </p:txBody>
      </p:sp>
    </p:spTree>
    <p:extLst>
      <p:ext uri="{BB962C8B-B14F-4D97-AF65-F5344CB8AC3E}">
        <p14:creationId xmlns:p14="http://schemas.microsoft.com/office/powerpoint/2010/main" val="136054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1EF9566-797C-4BF1-9787-3FB09A4BE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 xmlns:a16="http://schemas.microsoft.com/office/drawing/2014/main" id="{8D382A1E-A25A-4431-9DA8-ACD2563794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 xmlns:a16="http://schemas.microsoft.com/office/drawing/2014/main" id="{028A45DA-4B79-4FA8-994E-2C33D79E6F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3D68A-F71B-4C4A-8375-F9292E5B5964}" type="datetime1">
              <a:rPr lang="tr-TR" smtClean="0"/>
              <a:t>20.12.2019</a:t>
            </a:fld>
            <a:endParaRPr lang="tr-TR"/>
          </a:p>
        </p:txBody>
      </p:sp>
      <p:sp>
        <p:nvSpPr>
          <p:cNvPr id="5" name="Footer Placeholder 4">
            <a:extLst>
              <a:ext uri="{FF2B5EF4-FFF2-40B4-BE49-F238E27FC236}">
                <a16:creationId xmlns="" xmlns:a16="http://schemas.microsoft.com/office/drawing/2014/main" id="{F992238B-4FE2-44DD-82E9-030523A24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osenses@trabzon.edu.tr</a:t>
            </a:r>
            <a:endParaRPr lang="tr-TR"/>
          </a:p>
        </p:txBody>
      </p:sp>
      <p:sp>
        <p:nvSpPr>
          <p:cNvPr id="6" name="Slide Number Placeholder 5">
            <a:extLst>
              <a:ext uri="{FF2B5EF4-FFF2-40B4-BE49-F238E27FC236}">
                <a16:creationId xmlns="" xmlns:a16="http://schemas.microsoft.com/office/drawing/2014/main" id="{C30BBDC8-5B48-4E4E-9A3C-123D22E981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5DDB3-73C5-4974-BB1E-663C35F78E01}" type="slidenum">
              <a:rPr lang="tr-TR" smtClean="0"/>
              <a:t>‹#›</a:t>
            </a:fld>
            <a:endParaRPr lang="tr-TR"/>
          </a:p>
        </p:txBody>
      </p:sp>
    </p:spTree>
    <p:extLst>
      <p:ext uri="{BB962C8B-B14F-4D97-AF65-F5344CB8AC3E}">
        <p14:creationId xmlns:p14="http://schemas.microsoft.com/office/powerpoint/2010/main" val="1399231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0C4A7DC7-50E9-4AE8-9779-9776CFB59A18}" type="datetime1">
              <a:rPr lang="tr-TR" smtClean="0">
                <a:solidFill>
                  <a:prstClr val="black">
                    <a:tint val="75000"/>
                  </a:prstClr>
                </a:solidFill>
              </a:rPr>
              <a:t>20.12.2019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69838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838200" y="365125"/>
            <a:ext cx="10515600" cy="858557"/>
          </a:xfrm>
          <a:solidFill>
            <a:srgbClr val="F7FDBB"/>
          </a:solidFill>
        </p:spPr>
        <p:txBody>
          <a:bodyPr>
            <a:normAutofit fontScale="90000"/>
          </a:bodyPr>
          <a:lstStyle/>
          <a:p>
            <a:pPr algn="ctr"/>
            <a:r>
              <a:rPr lang="tr-TR" dirty="0" smtClean="0">
                <a:solidFill>
                  <a:srgbClr val="FF0000"/>
                </a:solidFill>
              </a:rPr>
              <a:t/>
            </a:r>
            <a:br>
              <a:rPr lang="tr-TR" dirty="0" smtClean="0">
                <a:solidFill>
                  <a:srgbClr val="FF0000"/>
                </a:solidFill>
              </a:rPr>
            </a:br>
            <a:r>
              <a:rPr lang="tr-TR" b="1" dirty="0" smtClean="0">
                <a:solidFill>
                  <a:srgbClr val="7030A0"/>
                </a:solidFill>
                <a:latin typeface="Algerian" panose="04020705040A02060702" pitchFamily="82" charset="0"/>
              </a:rPr>
              <a:t>A.4.Bedel </a:t>
            </a:r>
            <a:r>
              <a:rPr lang="tr-TR" b="1" dirty="0">
                <a:solidFill>
                  <a:srgbClr val="7030A0"/>
                </a:solidFill>
                <a:latin typeface="Algerian" panose="04020705040A02060702" pitchFamily="82" charset="0"/>
              </a:rPr>
              <a:t>ve </a:t>
            </a:r>
            <a:r>
              <a:rPr lang="tr-TR" b="1" dirty="0" smtClean="0">
                <a:solidFill>
                  <a:srgbClr val="7030A0"/>
                </a:solidFill>
                <a:latin typeface="Algerian" panose="04020705040A02060702" pitchFamily="82" charset="0"/>
              </a:rPr>
              <a:t>Tarifeler </a:t>
            </a:r>
            <a:r>
              <a:rPr lang="tr-TR" sz="1800" b="1" dirty="0" smtClean="0">
                <a:solidFill>
                  <a:srgbClr val="FF0000"/>
                </a:solidFill>
              </a:rPr>
              <a:t>(</a:t>
            </a:r>
            <a:r>
              <a:rPr lang="tr-TR" sz="1800" b="1" dirty="0">
                <a:solidFill>
                  <a:srgbClr val="FF0000"/>
                </a:solidFill>
              </a:rPr>
              <a:t>taşıma türü seçimi)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242047" y="1546412"/>
            <a:ext cx="11470341" cy="4809938"/>
          </a:xfrm>
        </p:spPr>
        <p:txBody>
          <a:bodyPr>
            <a:normAutofit/>
          </a:bodyPr>
          <a:lstStyle/>
          <a:p>
            <a:r>
              <a:rPr lang="tr-TR" sz="3200" dirty="0" smtClean="0">
                <a:solidFill>
                  <a:srgbClr val="00B050"/>
                </a:solidFill>
              </a:rPr>
              <a:t>Ulaştırma maliyetleri </a:t>
            </a:r>
            <a:r>
              <a:rPr lang="tr-TR" sz="3200" dirty="0" smtClean="0"/>
              <a:t>taşıma türüne bağlıdır ve </a:t>
            </a:r>
            <a:r>
              <a:rPr lang="tr-TR" sz="3200" dirty="0" smtClean="0">
                <a:solidFill>
                  <a:srgbClr val="00B050"/>
                </a:solidFill>
              </a:rPr>
              <a:t>genellikle taşıma türünün hızı ile orantılı bir şekilde artış gösterir.</a:t>
            </a:r>
            <a:r>
              <a:rPr lang="tr-TR" sz="3200" dirty="0" smtClean="0"/>
              <a:t> Diğer bir deyişle, taşıma süresinin uzun olduğu sistemlerde maliyetlerin düşük olması taşıma bedellerinin de daha düşük olmasını sağlarken, </a:t>
            </a:r>
            <a:r>
              <a:rPr lang="tr-TR" sz="3200" dirty="0" smtClean="0">
                <a:solidFill>
                  <a:srgbClr val="00B050"/>
                </a:solidFill>
              </a:rPr>
              <a:t>taşıma süreleri kısaldıkça maliyelerin artışı da bedellerin aratmasına sebep olmaktadır.</a:t>
            </a:r>
          </a:p>
          <a:p>
            <a:r>
              <a:rPr lang="tr-TR" sz="3200" dirty="0" smtClean="0"/>
              <a:t>Örneğin, diğer taşıma tiplerine göre daha pahalı olan </a:t>
            </a:r>
            <a:r>
              <a:rPr lang="tr-TR" sz="3200" dirty="0" smtClean="0">
                <a:solidFill>
                  <a:srgbClr val="FF0000"/>
                </a:solidFill>
              </a:rPr>
              <a:t>havayolu taşımacılığında yüksek değerli yükler taşınırken,</a:t>
            </a:r>
          </a:p>
          <a:p>
            <a:r>
              <a:rPr lang="tr-TR" sz="3200" dirty="0" smtClean="0"/>
              <a:t> </a:t>
            </a:r>
            <a:r>
              <a:rPr lang="tr-TR" sz="3200" dirty="0" smtClean="0">
                <a:solidFill>
                  <a:srgbClr val="7030A0"/>
                </a:solidFill>
              </a:rPr>
              <a:t>demiryolu taşımacılığı bedellerin daha uygun olması nedeniyle değeri daha düşük yüklerin taşınmasında tercih edilir</a:t>
            </a:r>
            <a:r>
              <a:rPr lang="tr-TR" sz="3200" dirty="0" smtClean="0"/>
              <a:t>.</a:t>
            </a:r>
            <a:endParaRPr lang="tr-TR" sz="3200" dirty="0"/>
          </a:p>
        </p:txBody>
      </p:sp>
      <p:sp>
        <p:nvSpPr>
          <p:cNvPr id="2" name="Veri Yer Tutucusu 1"/>
          <p:cNvSpPr>
            <a:spLocks noGrp="1"/>
          </p:cNvSpPr>
          <p:nvPr>
            <p:ph type="dt" sz="half" idx="10"/>
          </p:nvPr>
        </p:nvSpPr>
        <p:spPr/>
        <p:txBody>
          <a:bodyPr/>
          <a:lstStyle/>
          <a:p>
            <a:fld id="{B8251DDA-11C3-4E35-9073-BF3F6CE2BB61}"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10</a:t>
            </a:fld>
            <a:endParaRPr lang="tr-TR"/>
          </a:p>
        </p:txBody>
      </p:sp>
    </p:spTree>
    <p:extLst>
      <p:ext uri="{BB962C8B-B14F-4D97-AF65-F5344CB8AC3E}">
        <p14:creationId xmlns:p14="http://schemas.microsoft.com/office/powerpoint/2010/main" val="3344847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838200" y="365125"/>
            <a:ext cx="10515600" cy="858557"/>
          </a:xfrm>
          <a:solidFill>
            <a:srgbClr val="F7FDBB"/>
          </a:solidFill>
        </p:spPr>
        <p:txBody>
          <a:bodyPr>
            <a:normAutofit fontScale="90000"/>
          </a:bodyPr>
          <a:lstStyle/>
          <a:p>
            <a:pPr algn="ctr"/>
            <a:r>
              <a:rPr lang="tr-TR" dirty="0" smtClean="0">
                <a:solidFill>
                  <a:srgbClr val="FF0000"/>
                </a:solidFill>
              </a:rPr>
              <a:t/>
            </a:r>
            <a:br>
              <a:rPr lang="tr-TR" dirty="0" smtClean="0">
                <a:solidFill>
                  <a:srgbClr val="FF0000"/>
                </a:solidFill>
              </a:rPr>
            </a:br>
            <a:r>
              <a:rPr lang="tr-TR" b="1" dirty="0">
                <a:solidFill>
                  <a:srgbClr val="7030A0"/>
                </a:solidFill>
                <a:latin typeface="Algerian" panose="04020705040A02060702" pitchFamily="82" charset="0"/>
              </a:rPr>
              <a:t>A.5. </a:t>
            </a:r>
            <a:r>
              <a:rPr lang="tr-TR" b="1" dirty="0" smtClean="0">
                <a:solidFill>
                  <a:srgbClr val="7030A0"/>
                </a:solidFill>
                <a:latin typeface="Algerian" panose="04020705040A02060702" pitchFamily="82" charset="0"/>
              </a:rPr>
              <a:t>Güvenlik </a:t>
            </a:r>
            <a:r>
              <a:rPr lang="tr-TR" sz="1800" b="1" dirty="0" smtClean="0">
                <a:solidFill>
                  <a:srgbClr val="FF0000"/>
                </a:solidFill>
              </a:rPr>
              <a:t>(</a:t>
            </a:r>
            <a:r>
              <a:rPr lang="tr-TR" sz="1800" b="1" dirty="0">
                <a:solidFill>
                  <a:srgbClr val="FF0000"/>
                </a:solidFill>
              </a:rPr>
              <a:t>taşıma türü seçimi)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228600" y="1223682"/>
            <a:ext cx="11685494" cy="5230906"/>
          </a:xfrm>
        </p:spPr>
        <p:txBody>
          <a:bodyPr>
            <a:normAutofit/>
          </a:bodyPr>
          <a:lstStyle/>
          <a:p>
            <a:r>
              <a:rPr lang="tr-TR" sz="3200" dirty="0" smtClean="0"/>
              <a:t>Bir yük taşıma süresi boyunca çok çeşitli tehlikelere maruz kalabilir. </a:t>
            </a:r>
            <a:r>
              <a:rPr lang="tr-TR" sz="3200" dirty="0" smtClean="0">
                <a:solidFill>
                  <a:srgbClr val="7030A0"/>
                </a:solidFill>
              </a:rPr>
              <a:t>Genel olarak</a:t>
            </a:r>
            <a:r>
              <a:rPr lang="tr-TR" sz="3200" dirty="0" smtClean="0"/>
              <a:t>, bu tehlikelerin önemli bir kısmıyla yolculuk süresince değil </a:t>
            </a:r>
            <a:r>
              <a:rPr lang="tr-TR" sz="3200" dirty="0" smtClean="0">
                <a:solidFill>
                  <a:srgbClr val="7030A0"/>
                </a:solidFill>
              </a:rPr>
              <a:t>ara beklemelerde karşı karşıya gelinir</a:t>
            </a:r>
            <a:r>
              <a:rPr lang="tr-TR" sz="3200" dirty="0" smtClean="0"/>
              <a:t>. </a:t>
            </a:r>
            <a:r>
              <a:rPr lang="tr-TR" sz="3200" dirty="0" smtClean="0">
                <a:solidFill>
                  <a:srgbClr val="FFC000"/>
                </a:solidFill>
              </a:rPr>
              <a:t>Örneğin hırsızlıkların veya fiziksel hasarların yük hareket halindeyken gerçekleşmesi pek mümkün değildir; genellikle yüklerin </a:t>
            </a:r>
            <a:r>
              <a:rPr lang="tr-TR" sz="3200" dirty="0" err="1" smtClean="0">
                <a:solidFill>
                  <a:srgbClr val="FFC000"/>
                </a:solidFill>
              </a:rPr>
              <a:t>yüklerin</a:t>
            </a:r>
            <a:r>
              <a:rPr lang="tr-TR" sz="3200" dirty="0" smtClean="0">
                <a:solidFill>
                  <a:srgbClr val="FFC000"/>
                </a:solidFill>
              </a:rPr>
              <a:t> ara duraklarda </a:t>
            </a:r>
            <a:r>
              <a:rPr lang="tr-TR" sz="3200" dirty="0" err="1" smtClean="0">
                <a:solidFill>
                  <a:srgbClr val="FFC000"/>
                </a:solidFill>
              </a:rPr>
              <a:t>elleçlenmesi</a:t>
            </a:r>
            <a:r>
              <a:rPr lang="tr-TR" sz="3200" dirty="0" smtClean="0">
                <a:solidFill>
                  <a:srgbClr val="FFC000"/>
                </a:solidFill>
              </a:rPr>
              <a:t> ya da bekletilmesi süresince gerçekleşirler.</a:t>
            </a:r>
          </a:p>
          <a:p>
            <a:r>
              <a:rPr lang="tr-TR" sz="3200" dirty="0" smtClean="0"/>
              <a:t>Çok genel bir kural olarak karayolu taşımacılığı en güvenli taşıma türü olarak </a:t>
            </a:r>
            <a:r>
              <a:rPr lang="tr-TR" sz="3200" dirty="0" err="1" smtClean="0"/>
              <a:t>görterilir</a:t>
            </a:r>
            <a:r>
              <a:rPr lang="tr-TR" sz="3200" dirty="0" smtClean="0"/>
              <a:t>. Özellikle demiryolu ve denizyolu taşımacılığında </a:t>
            </a:r>
            <a:r>
              <a:rPr lang="tr-TR" sz="3200" dirty="0" err="1" smtClean="0"/>
              <a:t>elleçleme</a:t>
            </a:r>
            <a:r>
              <a:rPr lang="tr-TR" sz="3200" dirty="0" smtClean="0"/>
              <a:t> süreçlerinin ve ara beklemelerin nispeten daha çok olması yüklerin güvenliğini kötü yönde etkilemektedir.</a:t>
            </a:r>
            <a:endParaRPr lang="tr-TR" sz="3200" dirty="0"/>
          </a:p>
        </p:txBody>
      </p:sp>
      <p:sp>
        <p:nvSpPr>
          <p:cNvPr id="2" name="Veri Yer Tutucusu 1"/>
          <p:cNvSpPr>
            <a:spLocks noGrp="1"/>
          </p:cNvSpPr>
          <p:nvPr>
            <p:ph type="dt" sz="half" idx="10"/>
          </p:nvPr>
        </p:nvSpPr>
        <p:spPr/>
        <p:txBody>
          <a:bodyPr/>
          <a:lstStyle/>
          <a:p>
            <a:fld id="{48F57A34-416E-48FB-87B9-3561687CFA4C}"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11</a:t>
            </a:fld>
            <a:endParaRPr lang="tr-TR"/>
          </a:p>
        </p:txBody>
      </p:sp>
    </p:spTree>
    <p:extLst>
      <p:ext uri="{BB962C8B-B14F-4D97-AF65-F5344CB8AC3E}">
        <p14:creationId xmlns:p14="http://schemas.microsoft.com/office/powerpoint/2010/main" val="3761563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524435" y="793376"/>
            <a:ext cx="10829365" cy="5383587"/>
          </a:xfrm>
        </p:spPr>
        <p:txBody>
          <a:bodyPr>
            <a:normAutofit/>
          </a:bodyPr>
          <a:lstStyle/>
          <a:p>
            <a:r>
              <a:rPr lang="tr-TR" sz="3200" dirty="0" smtClean="0"/>
              <a:t>Yüklerin güvenliği çerçevesinde aynı zamanda çevreye verebilecekleri zararları da göz önünde bulundurmak gerekir.</a:t>
            </a:r>
          </a:p>
          <a:p>
            <a:r>
              <a:rPr lang="tr-TR" sz="3200" dirty="0" smtClean="0"/>
              <a:t>Tehlikeli madde taşımacılığında </a:t>
            </a:r>
            <a:r>
              <a:rPr lang="tr-TR" sz="3200" dirty="0" err="1" smtClean="0"/>
              <a:t>elleçleme</a:t>
            </a:r>
            <a:r>
              <a:rPr lang="tr-TR" sz="3200" dirty="0" smtClean="0"/>
              <a:t> sürelerinin en aza indirilmesi ve yüklerin özel teçhizat ile </a:t>
            </a:r>
            <a:r>
              <a:rPr lang="tr-TR" sz="3200" dirty="0" err="1" smtClean="0"/>
              <a:t>elleçlenmesi</a:t>
            </a:r>
            <a:r>
              <a:rPr lang="tr-TR" sz="3200" dirty="0" smtClean="0"/>
              <a:t> hem ilgili personelin hem de çevrenin yükün oluşturduğu risklere karşı korunmasını temin edecektir.</a:t>
            </a:r>
            <a:endParaRPr lang="tr-TR" sz="3200" dirty="0"/>
          </a:p>
        </p:txBody>
      </p:sp>
      <p:sp>
        <p:nvSpPr>
          <p:cNvPr id="2" name="Veri Yer Tutucusu 1"/>
          <p:cNvSpPr>
            <a:spLocks noGrp="1"/>
          </p:cNvSpPr>
          <p:nvPr>
            <p:ph type="dt" sz="half" idx="10"/>
          </p:nvPr>
        </p:nvSpPr>
        <p:spPr/>
        <p:txBody>
          <a:bodyPr/>
          <a:lstStyle/>
          <a:p>
            <a:fld id="{099B9152-22CC-4CA3-83A7-0A7477BC7C7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12</a:t>
            </a:fld>
            <a:endParaRPr lang="tr-TR"/>
          </a:p>
        </p:txBody>
      </p:sp>
    </p:spTree>
    <p:extLst>
      <p:ext uri="{BB962C8B-B14F-4D97-AF65-F5344CB8AC3E}">
        <p14:creationId xmlns:p14="http://schemas.microsoft.com/office/powerpoint/2010/main" val="785150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838200" y="365125"/>
            <a:ext cx="10515600" cy="858557"/>
          </a:xfrm>
          <a:solidFill>
            <a:srgbClr val="F7FDBB"/>
          </a:solidFill>
        </p:spPr>
        <p:txBody>
          <a:bodyPr>
            <a:normAutofit fontScale="90000"/>
          </a:bodyPr>
          <a:lstStyle/>
          <a:p>
            <a:pPr algn="ctr"/>
            <a:r>
              <a:rPr lang="tr-TR" dirty="0" smtClean="0">
                <a:solidFill>
                  <a:srgbClr val="FF0000"/>
                </a:solidFill>
              </a:rPr>
              <a:t/>
            </a:r>
            <a:br>
              <a:rPr lang="tr-TR" dirty="0" smtClean="0">
                <a:solidFill>
                  <a:srgbClr val="FF0000"/>
                </a:solidFill>
              </a:rPr>
            </a:br>
            <a:r>
              <a:rPr lang="tr-TR" b="1" dirty="0">
                <a:solidFill>
                  <a:srgbClr val="7030A0"/>
                </a:solidFill>
                <a:latin typeface="Algerian" panose="04020705040A02060702" pitchFamily="82" charset="0"/>
              </a:rPr>
              <a:t>A.6.Yasal Mevzuat ve </a:t>
            </a:r>
            <a:r>
              <a:rPr lang="tr-TR" b="1" dirty="0" smtClean="0">
                <a:solidFill>
                  <a:srgbClr val="7030A0"/>
                </a:solidFill>
                <a:latin typeface="Algerian" panose="04020705040A02060702" pitchFamily="82" charset="0"/>
              </a:rPr>
              <a:t>Düzenlemeler </a:t>
            </a:r>
            <a:r>
              <a:rPr lang="tr-TR" sz="1800" b="1" dirty="0" smtClean="0">
                <a:solidFill>
                  <a:srgbClr val="FF0000"/>
                </a:solidFill>
              </a:rPr>
              <a:t>(</a:t>
            </a:r>
            <a:r>
              <a:rPr lang="tr-TR" sz="1800" b="1" dirty="0">
                <a:solidFill>
                  <a:srgbClr val="FF0000"/>
                </a:solidFill>
              </a:rPr>
              <a:t>taşıma türü seçimi)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376518" y="1223682"/>
            <a:ext cx="11430000" cy="5230906"/>
          </a:xfrm>
        </p:spPr>
        <p:txBody>
          <a:bodyPr>
            <a:normAutofit/>
          </a:bodyPr>
          <a:lstStyle/>
          <a:p>
            <a:r>
              <a:rPr lang="tr-TR" sz="3200" dirty="0" smtClean="0"/>
              <a:t>Yasal düzenlemelerin;</a:t>
            </a:r>
          </a:p>
          <a:p>
            <a:r>
              <a:rPr lang="tr-TR" sz="3200" dirty="0" smtClean="0"/>
              <a:t> </a:t>
            </a:r>
            <a:r>
              <a:rPr lang="tr-TR" sz="3200" dirty="0" smtClean="0">
                <a:solidFill>
                  <a:srgbClr val="FF0000"/>
                </a:solidFill>
              </a:rPr>
              <a:t>bir kısmı </a:t>
            </a:r>
            <a:r>
              <a:rPr lang="tr-TR" sz="3200" dirty="0" smtClean="0">
                <a:solidFill>
                  <a:srgbClr val="FFC000"/>
                </a:solidFill>
              </a:rPr>
              <a:t>yüklerin </a:t>
            </a:r>
            <a:r>
              <a:rPr lang="tr-TR" sz="3200" b="1" u="sng" dirty="0" smtClean="0">
                <a:solidFill>
                  <a:srgbClr val="FF0000"/>
                </a:solidFill>
              </a:rPr>
              <a:t>güvenli bir şekilde taşınmasını </a:t>
            </a:r>
            <a:r>
              <a:rPr lang="tr-TR" sz="3200" dirty="0" smtClean="0">
                <a:solidFill>
                  <a:srgbClr val="FFC000"/>
                </a:solidFill>
              </a:rPr>
              <a:t>sağlama amacı güderken</a:t>
            </a:r>
            <a:r>
              <a:rPr lang="tr-TR" sz="3200" dirty="0" smtClean="0"/>
              <a:t> ;</a:t>
            </a:r>
          </a:p>
          <a:p>
            <a:r>
              <a:rPr lang="tr-TR" sz="3200" dirty="0"/>
              <a:t> </a:t>
            </a:r>
            <a:r>
              <a:rPr lang="tr-TR" sz="3200" dirty="0" smtClean="0">
                <a:solidFill>
                  <a:srgbClr val="FF0000"/>
                </a:solidFill>
              </a:rPr>
              <a:t>bir kısmı da </a:t>
            </a:r>
            <a:r>
              <a:rPr lang="tr-TR" sz="3200" b="1" u="sng" dirty="0" smtClean="0">
                <a:solidFill>
                  <a:srgbClr val="FF0000"/>
                </a:solidFill>
              </a:rPr>
              <a:t>ekonomik ve siyasal önlemlerin alınmasını </a:t>
            </a:r>
            <a:r>
              <a:rPr lang="tr-TR" sz="3200" dirty="0" smtClean="0"/>
              <a:t>hedeflemektedir. </a:t>
            </a:r>
          </a:p>
        </p:txBody>
      </p:sp>
      <p:sp>
        <p:nvSpPr>
          <p:cNvPr id="2" name="Veri Yer Tutucusu 1"/>
          <p:cNvSpPr>
            <a:spLocks noGrp="1"/>
          </p:cNvSpPr>
          <p:nvPr>
            <p:ph type="dt" sz="half" idx="10"/>
          </p:nvPr>
        </p:nvSpPr>
        <p:spPr/>
        <p:txBody>
          <a:bodyPr/>
          <a:lstStyle/>
          <a:p>
            <a:fld id="{9640159D-D148-4C6B-B1CE-2E8BCDA2B4B3}"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13</a:t>
            </a:fld>
            <a:endParaRPr lang="tr-TR"/>
          </a:p>
        </p:txBody>
      </p:sp>
    </p:spTree>
    <p:extLst>
      <p:ext uri="{BB962C8B-B14F-4D97-AF65-F5344CB8AC3E}">
        <p14:creationId xmlns:p14="http://schemas.microsoft.com/office/powerpoint/2010/main" val="1479258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376518" y="1223682"/>
            <a:ext cx="11430000" cy="5230906"/>
          </a:xfrm>
        </p:spPr>
        <p:txBody>
          <a:bodyPr>
            <a:normAutofit/>
          </a:bodyPr>
          <a:lstStyle/>
          <a:p>
            <a:r>
              <a:rPr lang="tr-TR" sz="3200" dirty="0" smtClean="0"/>
              <a:t>Özellikle tehlikeli madde, canlı hayvan ve savunma sanayi ile ilgili özel durumları içeren yüklerin taşınmasında hem devletler hem de uluslararası organizasyonlar tarafından belirlenmiş birçok yasal denetim mekanizması vardır.</a:t>
            </a:r>
          </a:p>
          <a:p>
            <a:r>
              <a:rPr lang="tr-TR" sz="3200" dirty="0" smtClean="0"/>
              <a:t>Bu yasal denetimler hem çevre ve çevre sağlığına karşı oluşan tehlikelerin önüne geçilmesini hem de yüklerin korunmasını sağlayan düzenlemeleri ilgilendirirler.</a:t>
            </a:r>
            <a:endParaRPr lang="tr-TR" sz="3200" dirty="0"/>
          </a:p>
        </p:txBody>
      </p:sp>
      <p:sp>
        <p:nvSpPr>
          <p:cNvPr id="2" name="Veri Yer Tutucusu 1"/>
          <p:cNvSpPr>
            <a:spLocks noGrp="1"/>
          </p:cNvSpPr>
          <p:nvPr>
            <p:ph type="dt" sz="half" idx="10"/>
          </p:nvPr>
        </p:nvSpPr>
        <p:spPr/>
        <p:txBody>
          <a:bodyPr/>
          <a:lstStyle/>
          <a:p>
            <a:fld id="{C56821F2-7A6B-4C80-8BFC-EE5813C95F01}"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14</a:t>
            </a:fld>
            <a:endParaRPr lang="tr-TR"/>
          </a:p>
        </p:txBody>
      </p:sp>
    </p:spTree>
    <p:extLst>
      <p:ext uri="{BB962C8B-B14F-4D97-AF65-F5344CB8AC3E}">
        <p14:creationId xmlns:p14="http://schemas.microsoft.com/office/powerpoint/2010/main" val="3470104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7FDDBC-460C-4F30-91CF-344C6F18E8F7}"/>
              </a:ext>
            </a:extLst>
          </p:cNvPr>
          <p:cNvSpPr>
            <a:spLocks noGrp="1"/>
          </p:cNvSpPr>
          <p:nvPr>
            <p:ph type="title"/>
          </p:nvPr>
        </p:nvSpPr>
        <p:spPr>
          <a:xfrm>
            <a:off x="215153" y="365125"/>
            <a:ext cx="11739282" cy="885451"/>
          </a:xfrm>
        </p:spPr>
        <p:txBody>
          <a:bodyPr>
            <a:normAutofit fontScale="90000"/>
          </a:bodyPr>
          <a:lstStyle/>
          <a:p>
            <a:pPr algn="ctr"/>
            <a:r>
              <a:rPr lang="tr-TR" b="1" dirty="0" smtClean="0">
                <a:solidFill>
                  <a:srgbClr val="FF0000"/>
                </a:solidFill>
                <a:latin typeface="Arial" panose="020B0604020202020204" pitchFamily="34" charset="0"/>
                <a:cs typeface="Arial" panose="020B0604020202020204" pitchFamily="34" charset="0"/>
              </a:rPr>
              <a:t>TAŞIMA TÜRLERİNE LOJİSTİK BAKIŞ AÇISI</a:t>
            </a:r>
            <a:endParaRPr lang="tr-TR"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DBC5F714-CF73-4978-946A-ABDE74BF56F0}"/>
              </a:ext>
            </a:extLst>
          </p:cNvPr>
          <p:cNvSpPr>
            <a:spLocks noGrp="1"/>
          </p:cNvSpPr>
          <p:nvPr>
            <p:ph idx="1"/>
          </p:nvPr>
        </p:nvSpPr>
        <p:spPr>
          <a:xfrm>
            <a:off x="121024" y="1707290"/>
            <a:ext cx="11833411" cy="4649060"/>
          </a:xfrm>
        </p:spPr>
        <p:txBody>
          <a:bodyPr>
            <a:normAutofit lnSpcReduction="10000"/>
          </a:bodyPr>
          <a:lstStyle/>
          <a:p>
            <a:pPr algn="ctr"/>
            <a:r>
              <a:rPr lang="tr-TR" sz="3600" b="1" dirty="0">
                <a:solidFill>
                  <a:srgbClr val="0070C0"/>
                </a:solidFill>
              </a:rPr>
              <a:t>Karayolu</a:t>
            </a:r>
          </a:p>
          <a:p>
            <a:pPr marL="0" indent="0">
              <a:buNone/>
            </a:pPr>
            <a:r>
              <a:rPr lang="tr-TR" sz="3600" b="1" dirty="0"/>
              <a:t>   </a:t>
            </a:r>
            <a:r>
              <a:rPr lang="tr-TR" sz="3200" dirty="0"/>
              <a:t>Motorlu taşıtlarla yapılan karayolu taşımacılığı ulaşım türleri arasında yük taşımacılığında hem </a:t>
            </a:r>
            <a:r>
              <a:rPr lang="tr-TR" sz="3200" dirty="0">
                <a:solidFill>
                  <a:srgbClr val="FF0000"/>
                </a:solidFill>
              </a:rPr>
              <a:t>ilk akla gelen hem de en çok tercih edilen türdür. </a:t>
            </a:r>
            <a:endParaRPr lang="tr-TR" sz="3200" dirty="0" smtClean="0">
              <a:solidFill>
                <a:srgbClr val="FF0000"/>
              </a:solidFill>
            </a:endParaRPr>
          </a:p>
          <a:p>
            <a:pPr marL="0" indent="0">
              <a:buNone/>
            </a:pPr>
            <a:r>
              <a:rPr lang="tr-TR" sz="3200" dirty="0" smtClean="0"/>
              <a:t>Altyapı </a:t>
            </a:r>
            <a:r>
              <a:rPr lang="tr-TR" sz="3200" dirty="0"/>
              <a:t>gereksinimi hükümetler ve  devletler tarafından özellikle yolcu taşımacılığı ve yerleşim yerleri göz önüne alınarak yapıldığından erişim kolaylığı açısından herhangi bir zorluk teşkil etmemektedir. Dolayısıyla, hem göndericilerin hem de alıcıların erişimi açısından en yüksek ölçekteki esnekliği sağlamaktadır.</a:t>
            </a:r>
            <a:endParaRPr lang="tr-TR" sz="4000" dirty="0"/>
          </a:p>
          <a:p>
            <a:pPr marL="0" indent="0">
              <a:buNone/>
            </a:pPr>
            <a:r>
              <a:rPr lang="tr-TR" dirty="0"/>
              <a:t>       </a:t>
            </a:r>
          </a:p>
          <a:p>
            <a:endParaRPr lang="tr-TR" dirty="0"/>
          </a:p>
        </p:txBody>
      </p:sp>
      <p:sp>
        <p:nvSpPr>
          <p:cNvPr id="4" name="Veri Yer Tutucusu 3"/>
          <p:cNvSpPr>
            <a:spLocks noGrp="1"/>
          </p:cNvSpPr>
          <p:nvPr>
            <p:ph type="dt" sz="half" idx="10"/>
          </p:nvPr>
        </p:nvSpPr>
        <p:spPr/>
        <p:txBody>
          <a:bodyPr/>
          <a:lstStyle/>
          <a:p>
            <a:fld id="{09A5E082-B4B9-4A48-BC90-D0F4D19AEA16}"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15</a:t>
            </a:fld>
            <a:endParaRPr lang="tr-TR"/>
          </a:p>
        </p:txBody>
      </p:sp>
    </p:spTree>
    <p:extLst>
      <p:ext uri="{BB962C8B-B14F-4D97-AF65-F5344CB8AC3E}">
        <p14:creationId xmlns:p14="http://schemas.microsoft.com/office/powerpoint/2010/main" val="300597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AEBACA0-6DCB-4B9C-AD91-D5785DBAAAFF}"/>
              </a:ext>
            </a:extLst>
          </p:cNvPr>
          <p:cNvSpPr>
            <a:spLocks noGrp="1"/>
          </p:cNvSpPr>
          <p:nvPr>
            <p:ph idx="1"/>
          </p:nvPr>
        </p:nvSpPr>
        <p:spPr>
          <a:xfrm>
            <a:off x="497541" y="564776"/>
            <a:ext cx="10856259" cy="5943599"/>
          </a:xfrm>
        </p:spPr>
        <p:txBody>
          <a:bodyPr/>
          <a:lstStyle/>
          <a:p>
            <a:pPr marL="0" indent="0">
              <a:buNone/>
            </a:pPr>
            <a:r>
              <a:rPr lang="tr-TR" dirty="0"/>
              <a:t>  </a:t>
            </a:r>
            <a:r>
              <a:rPr lang="tr-TR" sz="3200" dirty="0"/>
              <a:t>Karayolu taşımacılığında yükler genelde çıkış noktasından alınıp varış noktasına bırakılacak şekilde </a:t>
            </a:r>
            <a:r>
              <a:rPr lang="tr-TR" sz="3200" dirty="0">
                <a:solidFill>
                  <a:srgbClr val="FF0000"/>
                </a:solidFill>
              </a:rPr>
              <a:t>tek bir seferle taşınır</a:t>
            </a:r>
            <a:r>
              <a:rPr lang="tr-TR" sz="3200" dirty="0" smtClean="0"/>
              <a:t>.</a:t>
            </a:r>
          </a:p>
          <a:p>
            <a:pPr marL="0" indent="0">
              <a:buNone/>
            </a:pPr>
            <a:r>
              <a:rPr lang="tr-TR" sz="3200" dirty="0" smtClean="0"/>
              <a:t> </a:t>
            </a:r>
            <a:r>
              <a:rPr lang="tr-TR" sz="3200" dirty="0">
                <a:solidFill>
                  <a:srgbClr val="0070C0"/>
                </a:solidFill>
              </a:rPr>
              <a:t>Bu taşıma hizmetine </a:t>
            </a:r>
            <a:r>
              <a:rPr lang="tr-TR" sz="3200" dirty="0">
                <a:solidFill>
                  <a:srgbClr val="FF0000"/>
                </a:solidFill>
              </a:rPr>
              <a:t>kapıdan kapıya ya da noktadan noktaya taşıma denir. </a:t>
            </a:r>
            <a:r>
              <a:rPr lang="tr-TR" sz="3200" dirty="0">
                <a:solidFill>
                  <a:srgbClr val="0070C0"/>
                </a:solidFill>
              </a:rPr>
              <a:t>Karayolu taşımacılığında taşıma süresinin büyük bir kısmı yolculuk içerisinde geçer; yani, </a:t>
            </a:r>
            <a:r>
              <a:rPr lang="tr-TR" sz="3200" dirty="0">
                <a:solidFill>
                  <a:srgbClr val="FF0000"/>
                </a:solidFill>
              </a:rPr>
              <a:t>ara duraklarda bekleyerek harcanan zaman en aza indirgenmiştir</a:t>
            </a:r>
            <a:r>
              <a:rPr lang="tr-TR" sz="3200" dirty="0" smtClean="0">
                <a:solidFill>
                  <a:srgbClr val="FF0000"/>
                </a:solidFill>
              </a:rPr>
              <a:t>.</a:t>
            </a:r>
          </a:p>
          <a:p>
            <a:pPr marL="0" indent="0">
              <a:buNone/>
            </a:pPr>
            <a:r>
              <a:rPr lang="tr-TR" sz="3200" dirty="0" smtClean="0">
                <a:solidFill>
                  <a:srgbClr val="0070C0"/>
                </a:solidFill>
              </a:rPr>
              <a:t> </a:t>
            </a:r>
            <a:r>
              <a:rPr lang="tr-TR" sz="3200" dirty="0">
                <a:solidFill>
                  <a:srgbClr val="0070C0"/>
                </a:solidFill>
              </a:rPr>
              <a:t>Bu nedenle </a:t>
            </a:r>
            <a:r>
              <a:rPr lang="tr-TR" sz="3200" dirty="0">
                <a:solidFill>
                  <a:srgbClr val="FF0000"/>
                </a:solidFill>
              </a:rPr>
              <a:t>teslim süresinin kritik olduğu ve öncelikli tutulduğu ulaştırma hizmetlerinde en güvenilir tür </a:t>
            </a:r>
            <a:r>
              <a:rPr lang="tr-TR" sz="3200" dirty="0">
                <a:solidFill>
                  <a:srgbClr val="0070C0"/>
                </a:solidFill>
              </a:rPr>
              <a:t>olarak ön plana çıkar. </a:t>
            </a:r>
            <a:endParaRPr lang="tr-TR" sz="3200" dirty="0" smtClean="0">
              <a:solidFill>
                <a:srgbClr val="0070C0"/>
              </a:solidFill>
            </a:endParaRPr>
          </a:p>
          <a:p>
            <a:pPr marL="0" indent="0">
              <a:buNone/>
            </a:pPr>
            <a:r>
              <a:rPr lang="tr-TR" sz="3200" dirty="0" smtClean="0"/>
              <a:t>Kötü </a:t>
            </a:r>
            <a:r>
              <a:rPr lang="tr-TR" sz="3200" dirty="0"/>
              <a:t>hava koşulları ve beklenmedik trafik yoğunluğu dışında yolculuk sürelerinde değişikliğe yol açabilecek ve belirsizlik yaratabilecek çevresel etmenler </a:t>
            </a:r>
            <a:r>
              <a:rPr lang="tr-TR" sz="3200" dirty="0" smtClean="0"/>
              <a:t>oldukça </a:t>
            </a:r>
            <a:r>
              <a:rPr lang="tr-TR" sz="3200" dirty="0"/>
              <a:t>azdır.</a:t>
            </a:r>
          </a:p>
        </p:txBody>
      </p:sp>
      <p:sp>
        <p:nvSpPr>
          <p:cNvPr id="2" name="Veri Yer Tutucusu 1"/>
          <p:cNvSpPr>
            <a:spLocks noGrp="1"/>
          </p:cNvSpPr>
          <p:nvPr>
            <p:ph type="dt" sz="half" idx="10"/>
          </p:nvPr>
        </p:nvSpPr>
        <p:spPr/>
        <p:txBody>
          <a:bodyPr/>
          <a:lstStyle/>
          <a:p>
            <a:fld id="{383AA8D2-273B-47C2-97DF-6119E7A8A76B}"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16</a:t>
            </a:fld>
            <a:endParaRPr lang="tr-TR"/>
          </a:p>
        </p:txBody>
      </p:sp>
    </p:spTree>
    <p:extLst>
      <p:ext uri="{BB962C8B-B14F-4D97-AF65-F5344CB8AC3E}">
        <p14:creationId xmlns:p14="http://schemas.microsoft.com/office/powerpoint/2010/main" val="2862852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3A2282A-97E8-4468-B561-C2A6AB0B0615}"/>
              </a:ext>
            </a:extLst>
          </p:cNvPr>
          <p:cNvSpPr>
            <a:spLocks noGrp="1"/>
          </p:cNvSpPr>
          <p:nvPr>
            <p:ph idx="1"/>
          </p:nvPr>
        </p:nvSpPr>
        <p:spPr>
          <a:xfrm>
            <a:off x="484095" y="685800"/>
            <a:ext cx="10869706" cy="5499847"/>
          </a:xfrm>
        </p:spPr>
        <p:txBody>
          <a:bodyPr/>
          <a:lstStyle/>
          <a:p>
            <a:pPr marL="0" indent="0">
              <a:buNone/>
            </a:pPr>
            <a:r>
              <a:rPr lang="tr-TR" dirty="0"/>
              <a:t>   </a:t>
            </a:r>
            <a:r>
              <a:rPr lang="tr-TR" sz="3200" dirty="0"/>
              <a:t>Karayolu taşımacılığının </a:t>
            </a:r>
            <a:r>
              <a:rPr lang="tr-TR" sz="3200" dirty="0">
                <a:solidFill>
                  <a:srgbClr val="FF0000"/>
                </a:solidFill>
              </a:rPr>
              <a:t>demiryoluna karşı en büyük </a:t>
            </a:r>
            <a:r>
              <a:rPr lang="tr-TR" sz="3600" b="1" dirty="0">
                <a:solidFill>
                  <a:srgbClr val="FF0000"/>
                </a:solidFill>
              </a:rPr>
              <a:t>dezavantajı</a:t>
            </a:r>
            <a:r>
              <a:rPr lang="tr-TR" sz="3200" dirty="0">
                <a:solidFill>
                  <a:srgbClr val="FF0000"/>
                </a:solidFill>
              </a:rPr>
              <a:t> büyük boyutlu yüklerin taşınmasındadır</a:t>
            </a:r>
            <a:r>
              <a:rPr lang="tr-TR" sz="3200" dirty="0" smtClean="0"/>
              <a:t>.</a:t>
            </a:r>
          </a:p>
          <a:p>
            <a:pPr marL="0" indent="0">
              <a:buNone/>
            </a:pPr>
            <a:r>
              <a:rPr lang="tr-TR" sz="3200" dirty="0" smtClean="0"/>
              <a:t> </a:t>
            </a:r>
            <a:r>
              <a:rPr lang="tr-TR" sz="3200" dirty="0"/>
              <a:t>Birçok ülkede motorlu karayolu araçları le taşınabilecek yük boyutlarına ve ağırlıklarına sınırlamalar getirilmiştir</a:t>
            </a:r>
            <a:r>
              <a:rPr lang="tr-TR" sz="3200" dirty="0" smtClean="0"/>
              <a:t>.</a:t>
            </a:r>
          </a:p>
          <a:p>
            <a:pPr marL="0" indent="0">
              <a:buNone/>
            </a:pPr>
            <a:r>
              <a:rPr lang="tr-TR" sz="3200" dirty="0" smtClean="0"/>
              <a:t> </a:t>
            </a:r>
            <a:r>
              <a:rPr lang="tr-TR" sz="3200" dirty="0"/>
              <a:t>Bu sınırlamalar hem taşıma güvenliği düşünülerek hem  de ekonomik düzenlemelerin demiryolları avantajına kullanılması amacıyla yapılmıştır</a:t>
            </a:r>
            <a:r>
              <a:rPr lang="tr-TR" sz="3200" dirty="0" smtClean="0"/>
              <a:t>.</a:t>
            </a:r>
          </a:p>
          <a:p>
            <a:pPr marL="0" indent="0">
              <a:buNone/>
            </a:pPr>
            <a:r>
              <a:rPr lang="tr-TR" sz="3200" dirty="0" smtClean="0"/>
              <a:t> </a:t>
            </a:r>
            <a:r>
              <a:rPr lang="tr-TR" sz="3200" dirty="0"/>
              <a:t>Ancak, bu şartlar altında bile boyutlarından ve ağırlığından dolayı taşınamayan yükler demiryolu ile taşınmaya daha uygundur.</a:t>
            </a:r>
          </a:p>
          <a:p>
            <a:pPr marL="0" indent="0">
              <a:buNone/>
            </a:pPr>
            <a:endParaRPr lang="tr-TR" dirty="0"/>
          </a:p>
        </p:txBody>
      </p:sp>
      <p:sp>
        <p:nvSpPr>
          <p:cNvPr id="2" name="Veri Yer Tutucusu 1"/>
          <p:cNvSpPr>
            <a:spLocks noGrp="1"/>
          </p:cNvSpPr>
          <p:nvPr>
            <p:ph type="dt" sz="half" idx="10"/>
          </p:nvPr>
        </p:nvSpPr>
        <p:spPr/>
        <p:txBody>
          <a:bodyPr/>
          <a:lstStyle/>
          <a:p>
            <a:fld id="{FE2D0B7F-8680-43F6-BE69-5977DF8288B3}"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17</a:t>
            </a:fld>
            <a:endParaRPr lang="tr-TR"/>
          </a:p>
        </p:txBody>
      </p:sp>
    </p:spTree>
    <p:extLst>
      <p:ext uri="{BB962C8B-B14F-4D97-AF65-F5344CB8AC3E}">
        <p14:creationId xmlns:p14="http://schemas.microsoft.com/office/powerpoint/2010/main" val="1118258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C691231-1D4A-4E51-8A17-6FFAC888E0F8}"/>
              </a:ext>
            </a:extLst>
          </p:cNvPr>
          <p:cNvSpPr>
            <a:spLocks noGrp="1"/>
          </p:cNvSpPr>
          <p:nvPr>
            <p:ph idx="1"/>
          </p:nvPr>
        </p:nvSpPr>
        <p:spPr>
          <a:xfrm>
            <a:off x="295835" y="1253330"/>
            <a:ext cx="11057965" cy="4972657"/>
          </a:xfrm>
        </p:spPr>
        <p:txBody>
          <a:bodyPr>
            <a:noAutofit/>
          </a:bodyPr>
          <a:lstStyle/>
          <a:p>
            <a:pPr algn="ctr"/>
            <a:r>
              <a:rPr lang="tr-TR" sz="3200" dirty="0"/>
              <a:t> </a:t>
            </a:r>
            <a:r>
              <a:rPr lang="tr-TR" sz="4000" b="1" dirty="0">
                <a:solidFill>
                  <a:srgbClr val="0070C0"/>
                </a:solidFill>
              </a:rPr>
              <a:t>Demiryolu</a:t>
            </a:r>
            <a:endParaRPr lang="tr-TR" sz="3200" dirty="0">
              <a:solidFill>
                <a:srgbClr val="0070C0"/>
              </a:solidFill>
            </a:endParaRPr>
          </a:p>
          <a:p>
            <a:pPr marL="0" indent="0">
              <a:buNone/>
            </a:pPr>
            <a:r>
              <a:rPr lang="tr-TR" sz="3200" dirty="0"/>
              <a:t>      Demiryolları, </a:t>
            </a:r>
            <a:r>
              <a:rPr lang="tr-TR" sz="3200" dirty="0">
                <a:solidFill>
                  <a:srgbClr val="FF0000"/>
                </a:solidFill>
              </a:rPr>
              <a:t>büyük hacimli, yüksek yoğunluklu ve düşük değerli yüklerin uzun mesafelerde taşınmasının özellikle karayolu ve havayolu taşımacılığına göre çok daha az maliyetle gerçekleştirilmesini sağlar</a:t>
            </a:r>
            <a:r>
              <a:rPr lang="tr-TR" sz="3200" dirty="0" smtClean="0">
                <a:solidFill>
                  <a:srgbClr val="FF0000"/>
                </a:solidFill>
              </a:rPr>
              <a:t>.</a:t>
            </a:r>
          </a:p>
          <a:p>
            <a:pPr marL="0" indent="0">
              <a:buNone/>
            </a:pPr>
            <a:r>
              <a:rPr lang="tr-TR" sz="3200" dirty="0" smtClean="0"/>
              <a:t> </a:t>
            </a:r>
            <a:r>
              <a:rPr lang="tr-TR" sz="3200" dirty="0"/>
              <a:t>Coğrafi şartlar uygun ise denizyolu ve hatta boru hattı taşımacılığı ile de rekabet halindedir, ancak genel olarak daha maliyetlidir.</a:t>
            </a:r>
          </a:p>
          <a:p>
            <a:pPr marL="0" indent="0">
              <a:buNone/>
            </a:pPr>
            <a:r>
              <a:rPr lang="tr-TR" sz="3200" dirty="0"/>
              <a:t>      </a:t>
            </a:r>
            <a:r>
              <a:rPr lang="tr-TR" sz="3200" dirty="0">
                <a:solidFill>
                  <a:srgbClr val="00B050"/>
                </a:solidFill>
              </a:rPr>
              <a:t>Demiryolları tarafından sunulan hizmetler </a:t>
            </a:r>
            <a:r>
              <a:rPr lang="tr-TR" sz="3200" b="1" u="sng" dirty="0">
                <a:solidFill>
                  <a:srgbClr val="00B050"/>
                </a:solidFill>
              </a:rPr>
              <a:t>altyapı kısıtları nedeniyle çok esnek değillerdir</a:t>
            </a:r>
            <a:r>
              <a:rPr lang="tr-TR" sz="3200" dirty="0"/>
              <a:t>.</a:t>
            </a:r>
          </a:p>
        </p:txBody>
      </p:sp>
      <p:sp>
        <p:nvSpPr>
          <p:cNvPr id="2" name="Veri Yer Tutucusu 1"/>
          <p:cNvSpPr>
            <a:spLocks noGrp="1"/>
          </p:cNvSpPr>
          <p:nvPr>
            <p:ph type="dt" sz="half" idx="10"/>
          </p:nvPr>
        </p:nvSpPr>
        <p:spPr/>
        <p:txBody>
          <a:bodyPr/>
          <a:lstStyle/>
          <a:p>
            <a:fld id="{685FD63F-97B2-4AE1-A846-2CE0AF0ECEAD}"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18</a:t>
            </a:fld>
            <a:endParaRPr lang="tr-TR"/>
          </a:p>
        </p:txBody>
      </p:sp>
    </p:spTree>
    <p:extLst>
      <p:ext uri="{BB962C8B-B14F-4D97-AF65-F5344CB8AC3E}">
        <p14:creationId xmlns:p14="http://schemas.microsoft.com/office/powerpoint/2010/main" val="4056504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54E5026-9E92-46CE-B33A-25E76BE631AC}"/>
              </a:ext>
            </a:extLst>
          </p:cNvPr>
          <p:cNvSpPr>
            <a:spLocks noGrp="1"/>
          </p:cNvSpPr>
          <p:nvPr>
            <p:ph idx="1"/>
          </p:nvPr>
        </p:nvSpPr>
        <p:spPr>
          <a:xfrm>
            <a:off x="268941" y="336175"/>
            <a:ext cx="11537577" cy="5843907"/>
          </a:xfrm>
        </p:spPr>
        <p:txBody>
          <a:bodyPr>
            <a:noAutofit/>
          </a:bodyPr>
          <a:lstStyle/>
          <a:p>
            <a:pPr marL="0" indent="0">
              <a:buNone/>
            </a:pPr>
            <a:r>
              <a:rPr lang="tr-TR" dirty="0"/>
              <a:t>     </a:t>
            </a:r>
            <a:r>
              <a:rPr lang="tr-TR" sz="3200" dirty="0">
                <a:solidFill>
                  <a:srgbClr val="FF0000"/>
                </a:solidFill>
              </a:rPr>
              <a:t>Tarihsel olarak yük taşımacılığında en çok kullanılan tür olmasına karşılık,</a:t>
            </a:r>
            <a:r>
              <a:rPr lang="tr-TR" sz="3200" dirty="0"/>
              <a:t> </a:t>
            </a:r>
            <a:r>
              <a:rPr lang="tr-TR" sz="3200" dirty="0">
                <a:solidFill>
                  <a:srgbClr val="0070C0"/>
                </a:solidFill>
              </a:rPr>
              <a:t>motorlu kara taşıtları teknolojisindeki ilerleme nedeniyle 20. yüzyılda karayolu taşımacılığı karşısında çok önemli bir Pazar kaybı yaşamıştır</a:t>
            </a:r>
            <a:r>
              <a:rPr lang="tr-TR" sz="3200" dirty="0" smtClean="0">
                <a:solidFill>
                  <a:srgbClr val="0070C0"/>
                </a:solidFill>
              </a:rPr>
              <a:t>.</a:t>
            </a:r>
          </a:p>
          <a:p>
            <a:pPr marL="0" indent="0">
              <a:buNone/>
            </a:pPr>
            <a:r>
              <a:rPr lang="tr-TR" sz="3200" dirty="0" smtClean="0"/>
              <a:t> </a:t>
            </a:r>
            <a:r>
              <a:rPr lang="tr-TR" sz="3200" dirty="0">
                <a:solidFill>
                  <a:srgbClr val="00B050"/>
                </a:solidFill>
              </a:rPr>
              <a:t>Ancak, 21. yüzyılda birçok ülkenin ve uluslararası organizasyonların çalışmaları sayesinde bu kayıp geri kazanılmaya başlamıştır</a:t>
            </a:r>
            <a:r>
              <a:rPr lang="tr-TR" sz="3200" dirty="0" smtClean="0"/>
              <a:t>.</a:t>
            </a:r>
          </a:p>
          <a:p>
            <a:pPr marL="0" indent="0">
              <a:buNone/>
            </a:pPr>
            <a:r>
              <a:rPr lang="tr-TR" sz="3200" dirty="0" smtClean="0"/>
              <a:t> </a:t>
            </a:r>
            <a:r>
              <a:rPr lang="tr-TR" sz="3200" dirty="0"/>
              <a:t>Bunun en önde gelen nedenlerinden bir tanesi demiryolu taşımacılığının çevreye daha az zararlı ve enerji kaynaklarını daha koruyucu olmasıdır.</a:t>
            </a:r>
          </a:p>
        </p:txBody>
      </p:sp>
      <p:sp>
        <p:nvSpPr>
          <p:cNvPr id="2" name="Veri Yer Tutucusu 1"/>
          <p:cNvSpPr>
            <a:spLocks noGrp="1"/>
          </p:cNvSpPr>
          <p:nvPr>
            <p:ph type="dt" sz="half" idx="10"/>
          </p:nvPr>
        </p:nvSpPr>
        <p:spPr/>
        <p:txBody>
          <a:bodyPr/>
          <a:lstStyle/>
          <a:p>
            <a:fld id="{FC10D3DA-BDA0-4B30-8F53-90DD51C3808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19</a:t>
            </a:fld>
            <a:endParaRPr lang="tr-TR"/>
          </a:p>
        </p:txBody>
      </p:sp>
    </p:spTree>
    <p:extLst>
      <p:ext uri="{BB962C8B-B14F-4D97-AF65-F5344CB8AC3E}">
        <p14:creationId xmlns:p14="http://schemas.microsoft.com/office/powerpoint/2010/main" val="3976372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247A5D-D6AF-410B-AA1D-8510969ADB2A}"/>
              </a:ext>
            </a:extLst>
          </p:cNvPr>
          <p:cNvSpPr>
            <a:spLocks noGrp="1"/>
          </p:cNvSpPr>
          <p:nvPr>
            <p:ph type="title"/>
          </p:nvPr>
        </p:nvSpPr>
        <p:spPr>
          <a:xfrm>
            <a:off x="838200" y="365125"/>
            <a:ext cx="10515600" cy="816561"/>
          </a:xfrm>
        </p:spPr>
        <p:txBody>
          <a:bodyPr/>
          <a:lstStyle/>
          <a:p>
            <a:pPr algn="ctr"/>
            <a:r>
              <a:rPr lang="tr-TR" b="1" dirty="0" smtClean="0">
                <a:solidFill>
                  <a:srgbClr val="FF0000"/>
                </a:solidFill>
                <a:latin typeface="Arial" panose="020B0604020202020204" pitchFamily="34" charset="0"/>
                <a:cs typeface="Arial" panose="020B0604020202020204" pitchFamily="34" charset="0"/>
              </a:rPr>
              <a:t>TAŞIMA TÜRÜ SEÇİMİ</a:t>
            </a:r>
            <a:endParaRPr lang="tr-TR"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08EAE102-E959-49A1-94E7-CCA2F6D768B3}"/>
              </a:ext>
            </a:extLst>
          </p:cNvPr>
          <p:cNvSpPr>
            <a:spLocks noGrp="1"/>
          </p:cNvSpPr>
          <p:nvPr>
            <p:ph idx="1"/>
          </p:nvPr>
        </p:nvSpPr>
        <p:spPr>
          <a:xfrm>
            <a:off x="174811" y="1411941"/>
            <a:ext cx="11873753" cy="4944409"/>
          </a:xfrm>
        </p:spPr>
        <p:txBody>
          <a:bodyPr>
            <a:noAutofit/>
          </a:bodyPr>
          <a:lstStyle/>
          <a:p>
            <a:r>
              <a:rPr lang="tr-TR" sz="3200" dirty="0">
                <a:solidFill>
                  <a:srgbClr val="00B050"/>
                </a:solidFill>
              </a:rPr>
              <a:t>Bir </a:t>
            </a:r>
            <a:r>
              <a:rPr lang="tr-TR" sz="3200" dirty="0" smtClean="0">
                <a:solidFill>
                  <a:srgbClr val="00B050"/>
                </a:solidFill>
              </a:rPr>
              <a:t>yükün</a:t>
            </a:r>
            <a:r>
              <a:rPr lang="tr-TR" sz="3200" dirty="0" smtClean="0"/>
              <a:t>;</a:t>
            </a:r>
          </a:p>
          <a:p>
            <a:r>
              <a:rPr lang="tr-TR" sz="3200" dirty="0" smtClean="0"/>
              <a:t> </a:t>
            </a:r>
            <a:r>
              <a:rPr lang="tr-TR" sz="3200" dirty="0">
                <a:solidFill>
                  <a:srgbClr val="0070C0"/>
                </a:solidFill>
              </a:rPr>
              <a:t>karayolu, demiryolu, denizyolu, havayolu veya boru hattıyla yada bunların birlikte </a:t>
            </a:r>
            <a:r>
              <a:rPr lang="tr-TR" sz="3200" dirty="0" smtClean="0">
                <a:solidFill>
                  <a:srgbClr val="0070C0"/>
                </a:solidFill>
              </a:rPr>
              <a:t>kullanılmasıyla </a:t>
            </a:r>
            <a:r>
              <a:rPr lang="tr-TR" sz="3200" dirty="0">
                <a:solidFill>
                  <a:srgbClr val="0070C0"/>
                </a:solidFill>
              </a:rPr>
              <a:t>oluşturulan </a:t>
            </a:r>
            <a:r>
              <a:rPr lang="tr-TR" sz="3200" dirty="0">
                <a:solidFill>
                  <a:srgbClr val="00B050"/>
                </a:solidFill>
              </a:rPr>
              <a:t>karma taşımacılık </a:t>
            </a:r>
            <a:r>
              <a:rPr lang="tr-TR" sz="3200" dirty="0" smtClean="0">
                <a:solidFill>
                  <a:srgbClr val="00B050"/>
                </a:solidFill>
              </a:rPr>
              <a:t>kullanılarak;</a:t>
            </a:r>
          </a:p>
          <a:p>
            <a:r>
              <a:rPr lang="tr-TR" sz="3200" dirty="0" smtClean="0"/>
              <a:t> </a:t>
            </a:r>
            <a:r>
              <a:rPr lang="tr-TR" sz="3200" dirty="0">
                <a:solidFill>
                  <a:srgbClr val="FFC000"/>
                </a:solidFill>
                <a:latin typeface="Algerian" panose="04020705040A02060702" pitchFamily="82" charset="0"/>
              </a:rPr>
              <a:t>başlangıç noktasından varış noktasına </a:t>
            </a:r>
            <a:r>
              <a:rPr lang="tr-TR" sz="3200" dirty="0">
                <a:solidFill>
                  <a:srgbClr val="00B050"/>
                </a:solidFill>
              </a:rPr>
              <a:t>ulaşması kararına taşıma türü seçimi denir</a:t>
            </a:r>
            <a:r>
              <a:rPr lang="tr-TR" sz="3200" dirty="0" smtClean="0">
                <a:solidFill>
                  <a:srgbClr val="00B050"/>
                </a:solidFill>
              </a:rPr>
              <a:t>.</a:t>
            </a:r>
          </a:p>
          <a:p>
            <a:pPr algn="ctr">
              <a:tabLst>
                <a:tab pos="10761663" algn="l"/>
              </a:tabLst>
            </a:pPr>
            <a:r>
              <a:rPr lang="tr-TR" sz="3200" dirty="0" smtClean="0"/>
              <a:t> </a:t>
            </a:r>
            <a:r>
              <a:rPr lang="tr-TR" sz="3200" dirty="0"/>
              <a:t>Her bir taşıma türünün avantajları ve dejavantajları olmakla birlikte çeşitli zorlukları ve kolaylıkları da </a:t>
            </a:r>
            <a:r>
              <a:rPr lang="tr-TR" sz="3200" dirty="0" smtClean="0"/>
              <a:t>mevcuttur</a:t>
            </a:r>
            <a:r>
              <a:rPr lang="tr-TR" dirty="0" smtClean="0"/>
              <a:t>. </a:t>
            </a:r>
          </a:p>
          <a:p>
            <a:pPr marL="0" indent="0">
              <a:buNone/>
              <a:tabLst>
                <a:tab pos="10761663" algn="l"/>
              </a:tabLst>
            </a:pPr>
            <a:r>
              <a:rPr lang="tr-TR" sz="1600" dirty="0" smtClean="0"/>
              <a:t>Kaynak: </a:t>
            </a:r>
            <a:r>
              <a:rPr lang="tr-TR" sz="1600" dirty="0" err="1" smtClean="0"/>
              <a:t>aöf</a:t>
            </a:r>
            <a:r>
              <a:rPr lang="tr-TR" sz="1600" dirty="0" smtClean="0"/>
              <a:t>. Anadolu üniversitesi yayınları. Uluslararası  lojistik . </a:t>
            </a:r>
            <a:r>
              <a:rPr lang="tr-TR" sz="1600" dirty="0" err="1" smtClean="0"/>
              <a:t>Sy</a:t>
            </a:r>
            <a:r>
              <a:rPr lang="tr-TR" sz="1600" dirty="0" smtClean="0"/>
              <a:t>. 3-37 </a:t>
            </a:r>
            <a:r>
              <a:rPr lang="tr-TR" dirty="0" smtClean="0"/>
              <a:t>                                                                                                                 </a:t>
            </a:r>
            <a:endParaRPr lang="tr-TR" dirty="0"/>
          </a:p>
        </p:txBody>
      </p:sp>
      <p:sp>
        <p:nvSpPr>
          <p:cNvPr id="4" name="Veri Yer Tutucusu 3"/>
          <p:cNvSpPr>
            <a:spLocks noGrp="1"/>
          </p:cNvSpPr>
          <p:nvPr>
            <p:ph type="dt" sz="half" idx="10"/>
          </p:nvPr>
        </p:nvSpPr>
        <p:spPr/>
        <p:txBody>
          <a:bodyPr/>
          <a:lstStyle/>
          <a:p>
            <a:fld id="{FF0E2D55-20DF-477D-A7A5-4D936614D1F3}"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2</a:t>
            </a:fld>
            <a:endParaRPr lang="tr-TR"/>
          </a:p>
        </p:txBody>
      </p:sp>
    </p:spTree>
    <p:extLst>
      <p:ext uri="{BB962C8B-B14F-4D97-AF65-F5344CB8AC3E}">
        <p14:creationId xmlns:p14="http://schemas.microsoft.com/office/powerpoint/2010/main" val="1037544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20797B0-2CF2-4B14-AB1C-A1F208E8A198}"/>
              </a:ext>
            </a:extLst>
          </p:cNvPr>
          <p:cNvSpPr>
            <a:spLocks noGrp="1"/>
          </p:cNvSpPr>
          <p:nvPr>
            <p:ph idx="1"/>
          </p:nvPr>
        </p:nvSpPr>
        <p:spPr>
          <a:xfrm>
            <a:off x="309282" y="322728"/>
            <a:ext cx="11044518" cy="6033621"/>
          </a:xfrm>
        </p:spPr>
        <p:txBody>
          <a:bodyPr/>
          <a:lstStyle/>
          <a:p>
            <a:pPr algn="ctr"/>
            <a:r>
              <a:rPr lang="tr-TR" dirty="0"/>
              <a:t> </a:t>
            </a:r>
            <a:r>
              <a:rPr lang="tr-TR" sz="3600" b="1" dirty="0">
                <a:solidFill>
                  <a:srgbClr val="0070C0"/>
                </a:solidFill>
              </a:rPr>
              <a:t>Denizyolu </a:t>
            </a:r>
          </a:p>
          <a:p>
            <a:pPr marL="0" indent="0">
              <a:buNone/>
            </a:pPr>
            <a:r>
              <a:rPr lang="tr-TR" sz="4000" b="1" dirty="0"/>
              <a:t>   </a:t>
            </a:r>
            <a:r>
              <a:rPr lang="tr-TR" sz="3200" b="1" u="sng" dirty="0">
                <a:solidFill>
                  <a:srgbClr val="FF0000"/>
                </a:solidFill>
              </a:rPr>
              <a:t>Denizyolu taşımacılığı uluslararası taşımacılık pazarına hükmeden taşıma türüdür</a:t>
            </a:r>
            <a:r>
              <a:rPr lang="tr-TR" sz="3200" dirty="0" smtClean="0"/>
              <a:t>.</a:t>
            </a:r>
          </a:p>
          <a:p>
            <a:pPr marL="0" indent="0">
              <a:buNone/>
            </a:pPr>
            <a:r>
              <a:rPr lang="tr-TR" sz="3200" dirty="0" smtClean="0"/>
              <a:t> </a:t>
            </a:r>
            <a:r>
              <a:rPr lang="tr-TR" sz="3200" dirty="0"/>
              <a:t>Kıtalar arası ve denizaşırı taşımacılıkta havayolu taşımacılığına göre çok daha eski bir taşıma türü olmasıyla birlikte </a:t>
            </a:r>
            <a:r>
              <a:rPr lang="tr-TR" sz="3200" u="sng" dirty="0">
                <a:solidFill>
                  <a:srgbClr val="7030A0"/>
                </a:solidFill>
              </a:rPr>
              <a:t>maliyetlerin de oldukça düşük olması uzun mesafe ve uluslararası taşımacılıkta denizyolu taşımacılığına çok önemli bir avantaj </a:t>
            </a:r>
            <a:r>
              <a:rPr lang="tr-TR" sz="3200" dirty="0"/>
              <a:t>sağlamaktadır</a:t>
            </a:r>
            <a:r>
              <a:rPr lang="tr-TR" sz="3200" dirty="0" smtClean="0"/>
              <a:t>.</a:t>
            </a:r>
          </a:p>
          <a:p>
            <a:pPr marL="0" indent="0">
              <a:buNone/>
            </a:pPr>
            <a:r>
              <a:rPr lang="tr-TR" sz="3200" dirty="0" smtClean="0"/>
              <a:t> </a:t>
            </a:r>
            <a:r>
              <a:rPr lang="tr-TR" sz="3200" dirty="0">
                <a:solidFill>
                  <a:srgbClr val="00B050"/>
                </a:solidFill>
              </a:rPr>
              <a:t>Bununla birlikte, taşınabilen yüklerde </a:t>
            </a:r>
            <a:r>
              <a:rPr lang="tr-TR" sz="3200" dirty="0">
                <a:solidFill>
                  <a:srgbClr val="FF0000"/>
                </a:solidFill>
              </a:rPr>
              <a:t>hem ağırlık hem de dökme yüklerin taşınmasında kullanılabilir olması</a:t>
            </a:r>
            <a:r>
              <a:rPr lang="tr-TR" sz="3200" dirty="0">
                <a:solidFill>
                  <a:srgbClr val="00B050"/>
                </a:solidFill>
              </a:rPr>
              <a:t> denizyolu taşımacılığının güçlü tarafları olarak ön plana çıkar</a:t>
            </a:r>
            <a:r>
              <a:rPr lang="tr-TR" sz="3200" dirty="0"/>
              <a:t>.</a:t>
            </a:r>
          </a:p>
        </p:txBody>
      </p:sp>
      <p:sp>
        <p:nvSpPr>
          <p:cNvPr id="2" name="Veri Yer Tutucusu 1"/>
          <p:cNvSpPr>
            <a:spLocks noGrp="1"/>
          </p:cNvSpPr>
          <p:nvPr>
            <p:ph type="dt" sz="half" idx="10"/>
          </p:nvPr>
        </p:nvSpPr>
        <p:spPr/>
        <p:txBody>
          <a:bodyPr/>
          <a:lstStyle/>
          <a:p>
            <a:fld id="{193DE84B-8A9C-48AA-9150-785A3ACF9987}"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20</a:t>
            </a:fld>
            <a:endParaRPr lang="tr-TR"/>
          </a:p>
        </p:txBody>
      </p:sp>
    </p:spTree>
    <p:extLst>
      <p:ext uri="{BB962C8B-B14F-4D97-AF65-F5344CB8AC3E}">
        <p14:creationId xmlns:p14="http://schemas.microsoft.com/office/powerpoint/2010/main" val="1220849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791AF33-9436-4848-9233-4D1A20D90709}"/>
              </a:ext>
            </a:extLst>
          </p:cNvPr>
          <p:cNvSpPr>
            <a:spLocks noGrp="1"/>
          </p:cNvSpPr>
          <p:nvPr>
            <p:ph idx="1"/>
          </p:nvPr>
        </p:nvSpPr>
        <p:spPr>
          <a:xfrm>
            <a:off x="134471" y="228600"/>
            <a:ext cx="11712387" cy="6127749"/>
          </a:xfrm>
        </p:spPr>
        <p:txBody>
          <a:bodyPr>
            <a:normAutofit/>
          </a:bodyPr>
          <a:lstStyle/>
          <a:p>
            <a:pPr marL="0" indent="0">
              <a:buNone/>
            </a:pPr>
            <a:r>
              <a:rPr lang="tr-TR" sz="3200" dirty="0"/>
              <a:t>    </a:t>
            </a:r>
            <a:endParaRPr lang="tr-TR" sz="3200" dirty="0" smtClean="0"/>
          </a:p>
          <a:p>
            <a:pPr marL="0" indent="0">
              <a:buNone/>
            </a:pPr>
            <a:r>
              <a:rPr lang="tr-TR" sz="3200" dirty="0" smtClean="0">
                <a:solidFill>
                  <a:srgbClr val="FF0000"/>
                </a:solidFill>
              </a:rPr>
              <a:t>Düşük </a:t>
            </a:r>
            <a:r>
              <a:rPr lang="tr-TR" sz="3200" dirty="0">
                <a:solidFill>
                  <a:srgbClr val="FF0000"/>
                </a:solidFill>
              </a:rPr>
              <a:t>değerli yoğunluğu fazla ürünlerin (kömür, tahıl, işleniş maden, vb.) taşınmasında düşük maliyetli olması nedeniyle en çok tercih </a:t>
            </a:r>
            <a:r>
              <a:rPr lang="tr-TR" sz="3200" dirty="0" smtClean="0">
                <a:solidFill>
                  <a:srgbClr val="FF0000"/>
                </a:solidFill>
              </a:rPr>
              <a:t>edilen taşıma </a:t>
            </a:r>
            <a:r>
              <a:rPr lang="tr-TR" sz="3200" dirty="0">
                <a:solidFill>
                  <a:srgbClr val="FF0000"/>
                </a:solidFill>
              </a:rPr>
              <a:t>türüdür.</a:t>
            </a:r>
          </a:p>
          <a:p>
            <a:pPr marL="0" indent="0">
              <a:buNone/>
            </a:pPr>
            <a:r>
              <a:rPr lang="tr-TR" sz="3200" dirty="0"/>
              <a:t>    </a:t>
            </a:r>
            <a:r>
              <a:rPr lang="tr-TR" sz="3200" dirty="0">
                <a:solidFill>
                  <a:srgbClr val="00B050"/>
                </a:solidFill>
              </a:rPr>
              <a:t>Daha önceden belirlenmiş limanlar arasında belirli çizelgelerde </a:t>
            </a:r>
            <a:r>
              <a:rPr lang="tr-TR" sz="3200" b="1" u="sng" dirty="0">
                <a:solidFill>
                  <a:srgbClr val="00B050"/>
                </a:solidFill>
              </a:rPr>
              <a:t>düzenli olarak işleyen hatlar olarak bilinen </a:t>
            </a:r>
            <a:r>
              <a:rPr lang="tr-TR" sz="3200" b="1" u="sng" dirty="0">
                <a:solidFill>
                  <a:srgbClr val="0070C0"/>
                </a:solidFill>
              </a:rPr>
              <a:t>‘’liner’’ </a:t>
            </a:r>
            <a:r>
              <a:rPr lang="tr-TR" sz="3200" b="1" u="sng" dirty="0">
                <a:solidFill>
                  <a:srgbClr val="00B050"/>
                </a:solidFill>
              </a:rPr>
              <a:t>hatları </a:t>
            </a:r>
            <a:r>
              <a:rPr lang="tr-TR" sz="3200" dirty="0">
                <a:solidFill>
                  <a:srgbClr val="00B050"/>
                </a:solidFill>
              </a:rPr>
              <a:t>özellikle konteyner taşımacılığında en sık kullanılan hizmet türüdür</a:t>
            </a:r>
            <a:r>
              <a:rPr lang="tr-TR" sz="3200" dirty="0"/>
              <a:t>. Bu tip hatlar hem sözleşmeli taşımacılık yapan hem de genel taşıyıcı olarak lojistik hizmeti sağlayan üçüncü taraf taşıyıcılar tarafından işletilir ya da kullanılır.</a:t>
            </a:r>
          </a:p>
        </p:txBody>
      </p:sp>
      <p:sp>
        <p:nvSpPr>
          <p:cNvPr id="2" name="Veri Yer Tutucusu 1"/>
          <p:cNvSpPr>
            <a:spLocks noGrp="1"/>
          </p:cNvSpPr>
          <p:nvPr>
            <p:ph type="dt" sz="half" idx="10"/>
          </p:nvPr>
        </p:nvSpPr>
        <p:spPr/>
        <p:txBody>
          <a:bodyPr/>
          <a:lstStyle/>
          <a:p>
            <a:fld id="{0F35C51B-3AC8-4275-A83C-CAB52BDEF82C}"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21</a:t>
            </a:fld>
            <a:endParaRPr lang="tr-TR"/>
          </a:p>
        </p:txBody>
      </p:sp>
    </p:spTree>
    <p:extLst>
      <p:ext uri="{BB962C8B-B14F-4D97-AF65-F5344CB8AC3E}">
        <p14:creationId xmlns:p14="http://schemas.microsoft.com/office/powerpoint/2010/main" val="1616745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F333611-C6B0-45CA-A0A0-30A84061F966}"/>
              </a:ext>
            </a:extLst>
          </p:cNvPr>
          <p:cNvSpPr>
            <a:spLocks noGrp="1"/>
          </p:cNvSpPr>
          <p:nvPr>
            <p:ph idx="1"/>
          </p:nvPr>
        </p:nvSpPr>
        <p:spPr>
          <a:xfrm>
            <a:off x="349624" y="564776"/>
            <a:ext cx="11564470" cy="5688106"/>
          </a:xfrm>
        </p:spPr>
        <p:txBody>
          <a:bodyPr/>
          <a:lstStyle/>
          <a:p>
            <a:pPr algn="ctr"/>
            <a:r>
              <a:rPr lang="tr-TR" dirty="0"/>
              <a:t> </a:t>
            </a:r>
            <a:r>
              <a:rPr lang="tr-TR" sz="3600" b="1" dirty="0">
                <a:solidFill>
                  <a:srgbClr val="0070C0"/>
                </a:solidFill>
              </a:rPr>
              <a:t>Boru Hattı</a:t>
            </a:r>
            <a:endParaRPr lang="tr-TR" dirty="0">
              <a:solidFill>
                <a:srgbClr val="0070C0"/>
              </a:solidFill>
            </a:endParaRPr>
          </a:p>
          <a:p>
            <a:pPr marL="0" indent="0">
              <a:buNone/>
            </a:pPr>
            <a:r>
              <a:rPr lang="tr-TR" dirty="0"/>
              <a:t>      </a:t>
            </a:r>
            <a:r>
              <a:rPr lang="tr-TR" sz="3200" dirty="0"/>
              <a:t>Boru hattı taşımacılığı temelde demiryolu ve denizyolu taşımacılığı ile rekabet halindedir</a:t>
            </a:r>
            <a:r>
              <a:rPr lang="tr-TR" sz="3200" dirty="0" smtClean="0"/>
              <a:t>.</a:t>
            </a:r>
          </a:p>
          <a:p>
            <a:pPr marL="0" indent="0">
              <a:buNone/>
            </a:pPr>
            <a:r>
              <a:rPr lang="tr-TR" sz="3200" dirty="0" smtClean="0"/>
              <a:t> </a:t>
            </a:r>
            <a:r>
              <a:rPr lang="tr-TR" sz="3200" dirty="0"/>
              <a:t>Ancak, bu türün elbette ki </a:t>
            </a:r>
            <a:r>
              <a:rPr lang="tr-TR" sz="3200" dirty="0">
                <a:solidFill>
                  <a:srgbClr val="FF0000"/>
                </a:solidFill>
              </a:rPr>
              <a:t>başlangıç yatırım maliyetleri oldukça yüksektir</a:t>
            </a:r>
            <a:r>
              <a:rPr lang="tr-TR" sz="3200" dirty="0" smtClean="0">
                <a:solidFill>
                  <a:srgbClr val="FF0000"/>
                </a:solidFill>
              </a:rPr>
              <a:t>.</a:t>
            </a:r>
          </a:p>
          <a:p>
            <a:pPr marL="0" indent="0">
              <a:buNone/>
            </a:pPr>
            <a:r>
              <a:rPr lang="tr-TR" sz="3200" dirty="0" smtClean="0">
                <a:solidFill>
                  <a:srgbClr val="FF0000"/>
                </a:solidFill>
              </a:rPr>
              <a:t> </a:t>
            </a:r>
            <a:r>
              <a:rPr lang="tr-TR" sz="3200" dirty="0"/>
              <a:t>Genellikle boru hattının topraklarından geçtiği ülkelerin oluşturduğu konsorsiyumlar tarafından yapımına karar verilir</a:t>
            </a:r>
            <a:r>
              <a:rPr lang="tr-TR" sz="3200" dirty="0" smtClean="0"/>
              <a:t>.</a:t>
            </a:r>
          </a:p>
          <a:p>
            <a:pPr marL="0" indent="0">
              <a:buNone/>
            </a:pPr>
            <a:r>
              <a:rPr lang="tr-TR" sz="3200" dirty="0" smtClean="0"/>
              <a:t> </a:t>
            </a:r>
            <a:r>
              <a:rPr lang="tr-TR" sz="3200" dirty="0"/>
              <a:t>İşletmesi çoğunlukla kamu kuruluşları tarafından doğrudan ya da uzun süre kiralama yöntemiyle gerçekleştirilir.</a:t>
            </a:r>
          </a:p>
        </p:txBody>
      </p:sp>
      <p:sp>
        <p:nvSpPr>
          <p:cNvPr id="2" name="Veri Yer Tutucusu 1"/>
          <p:cNvSpPr>
            <a:spLocks noGrp="1"/>
          </p:cNvSpPr>
          <p:nvPr>
            <p:ph type="dt" sz="half" idx="10"/>
          </p:nvPr>
        </p:nvSpPr>
        <p:spPr/>
        <p:txBody>
          <a:bodyPr/>
          <a:lstStyle/>
          <a:p>
            <a:fld id="{FEFDF427-C0DF-4C40-AD64-C84BD6408663}"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22</a:t>
            </a:fld>
            <a:endParaRPr lang="tr-TR"/>
          </a:p>
        </p:txBody>
      </p:sp>
    </p:spTree>
    <p:extLst>
      <p:ext uri="{BB962C8B-B14F-4D97-AF65-F5344CB8AC3E}">
        <p14:creationId xmlns:p14="http://schemas.microsoft.com/office/powerpoint/2010/main" val="190012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E8A7E68-0317-47C8-A0BA-233CE27B8897}"/>
              </a:ext>
            </a:extLst>
          </p:cNvPr>
          <p:cNvSpPr>
            <a:spLocks noGrp="1"/>
          </p:cNvSpPr>
          <p:nvPr>
            <p:ph idx="1"/>
          </p:nvPr>
        </p:nvSpPr>
        <p:spPr>
          <a:xfrm>
            <a:off x="134471" y="403412"/>
            <a:ext cx="11793070" cy="5952938"/>
          </a:xfrm>
        </p:spPr>
        <p:txBody>
          <a:bodyPr/>
          <a:lstStyle/>
          <a:p>
            <a:pPr algn="ctr"/>
            <a:r>
              <a:rPr lang="tr-TR" dirty="0"/>
              <a:t> </a:t>
            </a:r>
            <a:r>
              <a:rPr lang="tr-TR" dirty="0" smtClean="0"/>
              <a:t>********</a:t>
            </a:r>
            <a:r>
              <a:rPr lang="tr-TR" sz="3600" b="1" u="sng" dirty="0" smtClean="0">
                <a:solidFill>
                  <a:srgbClr val="0070C0"/>
                </a:solidFill>
                <a:latin typeface="Algerian" panose="04020705040A02060702" pitchFamily="82" charset="0"/>
              </a:rPr>
              <a:t>Karma </a:t>
            </a:r>
            <a:r>
              <a:rPr lang="tr-TR" sz="3600" b="1" u="sng" dirty="0">
                <a:solidFill>
                  <a:srgbClr val="0070C0"/>
                </a:solidFill>
                <a:latin typeface="Algerian" panose="04020705040A02060702" pitchFamily="82" charset="0"/>
              </a:rPr>
              <a:t>Taşımacılık </a:t>
            </a:r>
            <a:r>
              <a:rPr lang="tr-TR" sz="3600" b="1" u="sng" dirty="0" smtClean="0">
                <a:solidFill>
                  <a:srgbClr val="0070C0"/>
                </a:solidFill>
                <a:latin typeface="Algerian" panose="04020705040A02060702" pitchFamily="82" charset="0"/>
              </a:rPr>
              <a:t>*********</a:t>
            </a:r>
            <a:endParaRPr lang="tr-TR" sz="3600" b="1" u="sng" dirty="0">
              <a:solidFill>
                <a:srgbClr val="0070C0"/>
              </a:solidFill>
              <a:latin typeface="Algerian" panose="04020705040A02060702" pitchFamily="82" charset="0"/>
            </a:endParaRPr>
          </a:p>
          <a:p>
            <a:pPr marL="0" indent="0">
              <a:buNone/>
            </a:pPr>
            <a:r>
              <a:rPr lang="tr-TR" sz="3600" b="1" dirty="0"/>
              <a:t>     </a:t>
            </a:r>
            <a:r>
              <a:rPr lang="tr-TR" sz="3200" dirty="0"/>
              <a:t>Karma taşımacılık yükün taşınmasında ara duraklarda gerçekleşen transferler aracılığyla </a:t>
            </a:r>
            <a:r>
              <a:rPr lang="tr-TR" sz="3200" dirty="0">
                <a:solidFill>
                  <a:srgbClr val="FF0000"/>
                </a:solidFill>
                <a:latin typeface="Arial Black" panose="020B0A04020102020204" pitchFamily="34" charset="0"/>
              </a:rPr>
              <a:t>birden fazla taşıma türünün kullanıldığı ulaştırma sistemlerinin temelini oluşturur.</a:t>
            </a:r>
            <a:r>
              <a:rPr lang="tr-TR" sz="3200" dirty="0">
                <a:latin typeface="Arial Black" panose="020B0A04020102020204" pitchFamily="34" charset="0"/>
              </a:rPr>
              <a:t> </a:t>
            </a:r>
            <a:endParaRPr lang="tr-TR" sz="3200" dirty="0" smtClean="0">
              <a:latin typeface="Arial Black" panose="020B0A04020102020204" pitchFamily="34" charset="0"/>
            </a:endParaRPr>
          </a:p>
          <a:p>
            <a:pPr marL="0" indent="0">
              <a:buNone/>
            </a:pPr>
            <a:r>
              <a:rPr lang="tr-TR" sz="3200" dirty="0"/>
              <a:t> </a:t>
            </a:r>
            <a:r>
              <a:rPr lang="tr-TR" sz="3200" b="1" dirty="0" smtClean="0">
                <a:latin typeface="Algerian" panose="04020705040A02060702" pitchFamily="82" charset="0"/>
              </a:rPr>
              <a:t>Aynı</a:t>
            </a:r>
            <a:r>
              <a:rPr lang="tr-TR" sz="3200" b="1" dirty="0" smtClean="0">
                <a:solidFill>
                  <a:srgbClr val="00B050"/>
                </a:solidFill>
                <a:latin typeface="Algerian" panose="04020705040A02060702" pitchFamily="82" charset="0"/>
              </a:rPr>
              <a:t> </a:t>
            </a:r>
            <a:r>
              <a:rPr lang="tr-TR" sz="3200" b="1" dirty="0">
                <a:solidFill>
                  <a:srgbClr val="00B050"/>
                </a:solidFill>
                <a:latin typeface="Algerian" panose="04020705040A02060702" pitchFamily="82" charset="0"/>
              </a:rPr>
              <a:t>taşıma aracı veya kabı ile </a:t>
            </a:r>
            <a:r>
              <a:rPr lang="tr-TR" sz="3200" b="1" dirty="0" smtClean="0">
                <a:solidFill>
                  <a:srgbClr val="00B050"/>
                </a:solidFill>
                <a:latin typeface="Algerian" panose="04020705040A02060702" pitchFamily="82" charset="0"/>
              </a:rPr>
              <a:t>;</a:t>
            </a:r>
          </a:p>
          <a:p>
            <a:pPr marL="0" indent="0">
              <a:buNone/>
            </a:pPr>
            <a:r>
              <a:rPr lang="tr-TR" sz="3200" dirty="0" smtClean="0">
                <a:latin typeface="Arial Black" panose="020B0A04020102020204" pitchFamily="34" charset="0"/>
              </a:rPr>
              <a:t>iki </a:t>
            </a:r>
            <a:r>
              <a:rPr lang="tr-TR" sz="3200" dirty="0">
                <a:latin typeface="Arial Black" panose="020B0A04020102020204" pitchFamily="34" charset="0"/>
              </a:rPr>
              <a:t>veya daha fazla taşımacılık modu kullanılarak </a:t>
            </a:r>
            <a:r>
              <a:rPr lang="tr-TR" sz="3200" dirty="0">
                <a:solidFill>
                  <a:srgbClr val="7030A0"/>
                </a:solidFill>
                <a:latin typeface="Bahnschrift SemiBold" panose="020B0502040204020203" pitchFamily="34" charset="0"/>
              </a:rPr>
              <a:t>yapılan ve tür değişimlerinde</a:t>
            </a:r>
            <a:r>
              <a:rPr lang="tr-TR" sz="3200" dirty="0"/>
              <a:t> </a:t>
            </a:r>
            <a:r>
              <a:rPr lang="tr-TR" sz="3200" dirty="0" smtClean="0"/>
              <a:t>; (kamyondan gemiye, trene </a:t>
            </a:r>
            <a:r>
              <a:rPr lang="tr-TR" sz="3200" dirty="0" err="1" smtClean="0"/>
              <a:t>vb</a:t>
            </a:r>
            <a:r>
              <a:rPr lang="tr-TR" sz="3200" dirty="0" smtClean="0"/>
              <a:t>)</a:t>
            </a:r>
          </a:p>
          <a:p>
            <a:pPr marL="0" indent="0">
              <a:buNone/>
            </a:pPr>
            <a:r>
              <a:rPr lang="tr-TR" sz="3200" dirty="0" smtClean="0">
                <a:solidFill>
                  <a:srgbClr val="FF0000"/>
                </a:solidFill>
              </a:rPr>
              <a:t>araç </a:t>
            </a:r>
            <a:r>
              <a:rPr lang="tr-TR" sz="3200" dirty="0">
                <a:solidFill>
                  <a:srgbClr val="FF0000"/>
                </a:solidFill>
              </a:rPr>
              <a:t>veya kap içindeki </a:t>
            </a:r>
            <a:r>
              <a:rPr lang="tr-TR" sz="3200" i="1" u="sng" dirty="0">
                <a:solidFill>
                  <a:srgbClr val="FF0000"/>
                </a:solidFill>
              </a:rPr>
              <a:t>yüklerin herhangi bir elleçlemeye tabi tutulmadığı</a:t>
            </a:r>
            <a:r>
              <a:rPr lang="tr-TR" sz="3200" dirty="0">
                <a:solidFill>
                  <a:srgbClr val="FF0000"/>
                </a:solidFill>
              </a:rPr>
              <a:t> </a:t>
            </a:r>
            <a:r>
              <a:rPr lang="tr-TR" sz="3200" dirty="0"/>
              <a:t>taşıma şekli olarak belirtilir.</a:t>
            </a:r>
          </a:p>
        </p:txBody>
      </p:sp>
      <p:sp>
        <p:nvSpPr>
          <p:cNvPr id="2" name="Veri Yer Tutucusu 1"/>
          <p:cNvSpPr>
            <a:spLocks noGrp="1"/>
          </p:cNvSpPr>
          <p:nvPr>
            <p:ph type="dt" sz="half" idx="10"/>
          </p:nvPr>
        </p:nvSpPr>
        <p:spPr/>
        <p:txBody>
          <a:bodyPr/>
          <a:lstStyle/>
          <a:p>
            <a:fld id="{01AD24DE-27CC-4F76-A4D7-564539649D24}"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23</a:t>
            </a:fld>
            <a:endParaRPr lang="tr-TR"/>
          </a:p>
        </p:txBody>
      </p:sp>
    </p:spTree>
    <p:extLst>
      <p:ext uri="{BB962C8B-B14F-4D97-AF65-F5344CB8AC3E}">
        <p14:creationId xmlns:p14="http://schemas.microsoft.com/office/powerpoint/2010/main" val="2766743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A59CB56-60AE-49A8-BC0B-DB03A5B4A7C9}"/>
              </a:ext>
            </a:extLst>
          </p:cNvPr>
          <p:cNvSpPr>
            <a:spLocks noGrp="1"/>
          </p:cNvSpPr>
          <p:nvPr>
            <p:ph idx="1"/>
          </p:nvPr>
        </p:nvSpPr>
        <p:spPr>
          <a:xfrm>
            <a:off x="255493" y="430306"/>
            <a:ext cx="11591365" cy="6078069"/>
          </a:xfrm>
        </p:spPr>
        <p:txBody>
          <a:bodyPr>
            <a:normAutofit lnSpcReduction="10000"/>
          </a:bodyPr>
          <a:lstStyle/>
          <a:p>
            <a:pPr marL="0" indent="0" algn="ctr">
              <a:buNone/>
            </a:pPr>
            <a:r>
              <a:rPr lang="tr-TR" dirty="0"/>
              <a:t> </a:t>
            </a:r>
            <a:r>
              <a:rPr lang="tr-TR" sz="3200" u="sng" dirty="0" smtClean="0">
                <a:solidFill>
                  <a:srgbClr val="00B050"/>
                </a:solidFill>
              </a:rPr>
              <a:t>BU TANIMDAN YOLA ÇIKARAK </a:t>
            </a:r>
            <a:r>
              <a:rPr lang="tr-TR" sz="3200" u="sng" dirty="0" smtClean="0">
                <a:solidFill>
                  <a:srgbClr val="7030A0"/>
                </a:solidFill>
              </a:rPr>
              <a:t>KARMA TAŞIMACILIKTA </a:t>
            </a:r>
            <a:r>
              <a:rPr lang="tr-TR" sz="3200" u="sng" dirty="0" smtClean="0">
                <a:solidFill>
                  <a:srgbClr val="00B050"/>
                </a:solidFill>
              </a:rPr>
              <a:t>ÖN PLANA ÇIKAN İKİ ÖNEMLİ UNSUR VARDIR:</a:t>
            </a:r>
          </a:p>
          <a:p>
            <a:pPr marL="0" indent="0">
              <a:buNone/>
            </a:pPr>
            <a:r>
              <a:rPr lang="tr-TR" dirty="0" smtClean="0"/>
              <a:t>    </a:t>
            </a:r>
            <a:r>
              <a:rPr lang="tr-TR" sz="3200" dirty="0" smtClean="0">
                <a:solidFill>
                  <a:srgbClr val="FF0000"/>
                </a:solidFill>
              </a:rPr>
              <a:t>1. Konteyner </a:t>
            </a:r>
            <a:r>
              <a:rPr lang="tr-TR" sz="3200" dirty="0">
                <a:solidFill>
                  <a:srgbClr val="FF0000"/>
                </a:solidFill>
              </a:rPr>
              <a:t>taşıma</a:t>
            </a:r>
            <a:r>
              <a:rPr lang="tr-TR" sz="3200" dirty="0"/>
              <a:t>: Yüklerin bir taşıma kabı içerisinde taşınıyor olması ve türler arası transferin bu taşıma kabının </a:t>
            </a:r>
            <a:r>
              <a:rPr lang="tr-TR" sz="3200" dirty="0" smtClean="0"/>
              <a:t>transferi </a:t>
            </a:r>
            <a:r>
              <a:rPr lang="tr-TR" sz="3200" dirty="0"/>
              <a:t>ile gerçekleştiriliyor olması karma taşımacılık operasyonlarının en temel ilkesidir. </a:t>
            </a:r>
            <a:r>
              <a:rPr lang="tr-TR" sz="3200" b="1" dirty="0">
                <a:solidFill>
                  <a:srgbClr val="FF0000"/>
                </a:solidFill>
              </a:rPr>
              <a:t>Taşıma kabı </a:t>
            </a:r>
            <a:r>
              <a:rPr lang="tr-TR" sz="3200" dirty="0">
                <a:solidFill>
                  <a:srgbClr val="0070C0"/>
                </a:solidFill>
              </a:rPr>
              <a:t>elleçlemeye tabi tutulmaktadır; ancak yüklerin kendisi elleçlemeye tabi olmamaktadır</a:t>
            </a:r>
            <a:r>
              <a:rPr lang="tr-TR" sz="3200" dirty="0" smtClean="0"/>
              <a:t>.</a:t>
            </a:r>
          </a:p>
          <a:p>
            <a:pPr marL="0" indent="0">
              <a:buNone/>
            </a:pPr>
            <a:endParaRPr lang="tr-TR" sz="3200" dirty="0"/>
          </a:p>
          <a:p>
            <a:pPr marL="0" indent="0">
              <a:buNone/>
            </a:pPr>
            <a:r>
              <a:rPr lang="tr-TR" sz="3200" dirty="0"/>
              <a:t>    </a:t>
            </a:r>
            <a:r>
              <a:rPr lang="tr-TR" sz="3200" dirty="0" smtClean="0">
                <a:solidFill>
                  <a:srgbClr val="FF0000"/>
                </a:solidFill>
              </a:rPr>
              <a:t>2. Türler </a:t>
            </a:r>
            <a:r>
              <a:rPr lang="tr-TR" sz="3200" dirty="0">
                <a:solidFill>
                  <a:srgbClr val="FF0000"/>
                </a:solidFill>
              </a:rPr>
              <a:t>arası eşgüdüm</a:t>
            </a:r>
            <a:r>
              <a:rPr lang="tr-TR" sz="3200" dirty="0"/>
              <a:t>: Karma taşımacılıkta türler arası transferin etkin bir şekilde gerçekleştirilmesi gerekir. Bu da ancak transfer operasyonlarının eşgüdümlü bir şekilde gerçekleştirilmesi ile mümkün olmaktadır. Bu etkinliği sağlamak için karma transfer tesisleri kurulmuştur.</a:t>
            </a:r>
          </a:p>
          <a:p>
            <a:pPr marL="0" indent="0">
              <a:buNone/>
            </a:pPr>
            <a:endParaRPr lang="tr-TR" dirty="0"/>
          </a:p>
          <a:p>
            <a:pPr marL="0" indent="0">
              <a:buNone/>
            </a:pPr>
            <a:endParaRPr lang="tr-TR" dirty="0"/>
          </a:p>
          <a:p>
            <a:pPr marL="0" indent="0">
              <a:buNone/>
            </a:pPr>
            <a:endParaRPr lang="tr-TR" dirty="0"/>
          </a:p>
        </p:txBody>
      </p:sp>
      <p:sp>
        <p:nvSpPr>
          <p:cNvPr id="2" name="Veri Yer Tutucusu 1"/>
          <p:cNvSpPr>
            <a:spLocks noGrp="1"/>
          </p:cNvSpPr>
          <p:nvPr>
            <p:ph type="dt" sz="half" idx="10"/>
          </p:nvPr>
        </p:nvSpPr>
        <p:spPr/>
        <p:txBody>
          <a:bodyPr/>
          <a:lstStyle/>
          <a:p>
            <a:fld id="{6D759847-CC15-4C00-86F4-BE8FD47B899F}"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24</a:t>
            </a:fld>
            <a:endParaRPr lang="tr-TR"/>
          </a:p>
        </p:txBody>
      </p:sp>
    </p:spTree>
    <p:extLst>
      <p:ext uri="{BB962C8B-B14F-4D97-AF65-F5344CB8AC3E}">
        <p14:creationId xmlns:p14="http://schemas.microsoft.com/office/powerpoint/2010/main" val="36237919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E6DE91-0CAA-49F8-A11E-4D24DD54F55E}"/>
              </a:ext>
            </a:extLst>
          </p:cNvPr>
          <p:cNvSpPr>
            <a:spLocks noGrp="1"/>
          </p:cNvSpPr>
          <p:nvPr>
            <p:ph type="title"/>
          </p:nvPr>
        </p:nvSpPr>
        <p:spPr>
          <a:xfrm>
            <a:off x="838200" y="365126"/>
            <a:ext cx="10515600" cy="764428"/>
          </a:xfrm>
          <a:solidFill>
            <a:srgbClr val="FFFF00"/>
          </a:solidFill>
        </p:spPr>
        <p:txBody>
          <a:bodyPr/>
          <a:lstStyle/>
          <a:p>
            <a:pPr algn="ctr"/>
            <a:r>
              <a:rPr lang="tr-TR" b="1" dirty="0" smtClean="0">
                <a:solidFill>
                  <a:srgbClr val="FF0000"/>
                </a:solidFill>
                <a:latin typeface="Arial" panose="020B0604020202020204" pitchFamily="34" charset="0"/>
                <a:cs typeface="Arial" panose="020B0604020202020204" pitchFamily="34" charset="0"/>
              </a:rPr>
              <a:t>ULAŞTIRMA EKONOMİSİ</a:t>
            </a:r>
            <a:endParaRPr lang="tr-TR"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DFCBFB25-3C86-475F-A2FD-33054CBB776F}"/>
              </a:ext>
            </a:extLst>
          </p:cNvPr>
          <p:cNvSpPr>
            <a:spLocks noGrp="1"/>
          </p:cNvSpPr>
          <p:nvPr>
            <p:ph idx="1"/>
          </p:nvPr>
        </p:nvSpPr>
        <p:spPr>
          <a:xfrm>
            <a:off x="282388" y="1277470"/>
            <a:ext cx="11909612" cy="5190565"/>
          </a:xfrm>
        </p:spPr>
        <p:txBody>
          <a:bodyPr>
            <a:normAutofit/>
          </a:bodyPr>
          <a:lstStyle/>
          <a:p>
            <a:pPr marL="0" indent="0">
              <a:buNone/>
            </a:pPr>
            <a:r>
              <a:rPr lang="tr-TR" dirty="0"/>
              <a:t>   </a:t>
            </a:r>
            <a:r>
              <a:rPr lang="tr-TR" sz="3200" dirty="0"/>
              <a:t>Ulaştırma sistemlerindeki ekonomik mekanizmayı çalıştıran geleneksel arz-talep ilişkisiyle birlikte </a:t>
            </a:r>
            <a:r>
              <a:rPr lang="tr-TR" sz="3200" dirty="0">
                <a:solidFill>
                  <a:srgbClr val="7030A0"/>
                </a:solidFill>
              </a:rPr>
              <a:t>iki temel ilke</a:t>
            </a:r>
            <a:r>
              <a:rPr lang="tr-TR" sz="3200" dirty="0"/>
              <a:t> vardır</a:t>
            </a:r>
            <a:r>
              <a:rPr lang="tr-TR" sz="3200" dirty="0" smtClean="0"/>
              <a:t>.</a:t>
            </a:r>
          </a:p>
          <a:p>
            <a:pPr marL="0" indent="0" algn="ctr">
              <a:buNone/>
            </a:pPr>
            <a:r>
              <a:rPr lang="tr-TR" sz="3200" dirty="0" smtClean="0"/>
              <a:t> </a:t>
            </a:r>
            <a:r>
              <a:rPr lang="tr-TR" sz="3200" dirty="0">
                <a:solidFill>
                  <a:srgbClr val="7030A0"/>
                </a:solidFill>
              </a:rPr>
              <a:t>Bir tanesi </a:t>
            </a:r>
            <a:r>
              <a:rPr lang="tr-TR" sz="3200" b="1" dirty="0">
                <a:solidFill>
                  <a:srgbClr val="FF0000"/>
                </a:solidFill>
              </a:rPr>
              <a:t>geleneksel</a:t>
            </a:r>
            <a:r>
              <a:rPr lang="tr-TR" sz="3200" dirty="0"/>
              <a:t> üretim ekonomisinde de önemli rol oynayan </a:t>
            </a:r>
            <a:endParaRPr lang="tr-TR" sz="3200" dirty="0" smtClean="0"/>
          </a:p>
          <a:p>
            <a:pPr marL="0" indent="0" algn="ctr">
              <a:buNone/>
            </a:pPr>
            <a:endParaRPr lang="tr-TR" sz="3200" dirty="0"/>
          </a:p>
          <a:p>
            <a:pPr marL="0" indent="0" algn="ctr">
              <a:buNone/>
            </a:pPr>
            <a:r>
              <a:rPr lang="tr-TR" sz="3200" dirty="0" smtClean="0"/>
              <a:t>1.</a:t>
            </a:r>
            <a:r>
              <a:rPr lang="tr-TR" sz="3200" b="1" dirty="0" smtClean="0">
                <a:solidFill>
                  <a:srgbClr val="7030A0"/>
                </a:solidFill>
                <a:latin typeface="Algerian" panose="04020705040A02060702" pitchFamily="82" charset="0"/>
              </a:rPr>
              <a:t>ölçek ekonomisi;</a:t>
            </a:r>
          </a:p>
          <a:p>
            <a:pPr marL="0" indent="0" algn="ctr">
              <a:buNone/>
            </a:pPr>
            <a:endParaRPr lang="tr-TR" sz="3200" b="1" dirty="0" smtClean="0">
              <a:solidFill>
                <a:srgbClr val="7030A0"/>
              </a:solidFill>
              <a:latin typeface="Algerian" panose="04020705040A02060702" pitchFamily="82" charset="0"/>
            </a:endParaRPr>
          </a:p>
          <a:p>
            <a:pPr marL="0" indent="0">
              <a:buNone/>
            </a:pPr>
            <a:r>
              <a:rPr lang="tr-TR" sz="3200" dirty="0" smtClean="0">
                <a:solidFill>
                  <a:srgbClr val="7030A0"/>
                </a:solidFill>
              </a:rPr>
              <a:t> </a:t>
            </a:r>
            <a:r>
              <a:rPr lang="tr-TR" sz="3200" dirty="0">
                <a:solidFill>
                  <a:srgbClr val="7030A0"/>
                </a:solidFill>
              </a:rPr>
              <a:t>diğeri de </a:t>
            </a:r>
            <a:r>
              <a:rPr lang="tr-TR" sz="3200" dirty="0"/>
              <a:t>ulaştırma </a:t>
            </a:r>
            <a:r>
              <a:rPr lang="tr-TR" sz="3200" dirty="0" smtClean="0"/>
              <a:t>hizmetine</a:t>
            </a:r>
          </a:p>
          <a:p>
            <a:pPr marL="0" indent="0">
              <a:buNone/>
            </a:pPr>
            <a:r>
              <a:rPr lang="tr-TR" sz="3200" dirty="0" smtClean="0"/>
              <a:t>                                          2. </a:t>
            </a:r>
            <a:r>
              <a:rPr lang="tr-TR" sz="3200" b="1" dirty="0">
                <a:solidFill>
                  <a:srgbClr val="7030A0"/>
                </a:solidFill>
                <a:latin typeface="Algerian" panose="04020705040A02060702" pitchFamily="82" charset="0"/>
              </a:rPr>
              <a:t>özel mesafe ekonomisidir</a:t>
            </a:r>
            <a:r>
              <a:rPr lang="tr-TR" sz="3200" dirty="0"/>
              <a:t>.</a:t>
            </a:r>
          </a:p>
          <a:p>
            <a:pPr marL="0" indent="0">
              <a:buNone/>
            </a:pPr>
            <a:r>
              <a:rPr lang="tr-TR" sz="3200" dirty="0"/>
              <a:t>   </a:t>
            </a:r>
            <a:endParaRPr lang="tr-TR" sz="3200" u="sng" dirty="0">
              <a:solidFill>
                <a:srgbClr val="00B050"/>
              </a:solidFill>
            </a:endParaRPr>
          </a:p>
        </p:txBody>
      </p:sp>
      <p:sp>
        <p:nvSpPr>
          <p:cNvPr id="4" name="Veri Yer Tutucusu 3"/>
          <p:cNvSpPr>
            <a:spLocks noGrp="1"/>
          </p:cNvSpPr>
          <p:nvPr>
            <p:ph type="dt" sz="half" idx="10"/>
          </p:nvPr>
        </p:nvSpPr>
        <p:spPr/>
        <p:txBody>
          <a:bodyPr/>
          <a:lstStyle/>
          <a:p>
            <a:fld id="{1485FA1E-A245-4F72-B590-057FB9B48670}"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25</a:t>
            </a:fld>
            <a:endParaRPr lang="tr-TR"/>
          </a:p>
        </p:txBody>
      </p:sp>
    </p:spTree>
    <p:extLst>
      <p:ext uri="{BB962C8B-B14F-4D97-AF65-F5344CB8AC3E}">
        <p14:creationId xmlns:p14="http://schemas.microsoft.com/office/powerpoint/2010/main" val="7221465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FCBFB25-3C86-475F-A2FD-33054CBB776F}"/>
              </a:ext>
            </a:extLst>
          </p:cNvPr>
          <p:cNvSpPr>
            <a:spLocks noGrp="1"/>
          </p:cNvSpPr>
          <p:nvPr>
            <p:ph idx="1"/>
          </p:nvPr>
        </p:nvSpPr>
        <p:spPr>
          <a:xfrm>
            <a:off x="282388" y="1277470"/>
            <a:ext cx="11909612" cy="5190565"/>
          </a:xfrm>
        </p:spPr>
        <p:txBody>
          <a:bodyPr>
            <a:normAutofit/>
          </a:bodyPr>
          <a:lstStyle/>
          <a:p>
            <a:pPr marL="0" indent="0">
              <a:buNone/>
            </a:pPr>
            <a:endParaRPr lang="tr-TR" sz="3200" b="1" dirty="0" smtClean="0">
              <a:solidFill>
                <a:srgbClr val="FF0000"/>
              </a:solidFill>
            </a:endParaRPr>
          </a:p>
          <a:p>
            <a:pPr marL="0" indent="0">
              <a:buNone/>
            </a:pPr>
            <a:r>
              <a:rPr lang="tr-TR" sz="3200" b="1" dirty="0" smtClean="0">
                <a:solidFill>
                  <a:srgbClr val="FF0000"/>
                </a:solidFill>
              </a:rPr>
              <a:t>Geleneksel </a:t>
            </a:r>
            <a:r>
              <a:rPr lang="tr-TR" sz="3200" b="1" dirty="0">
                <a:solidFill>
                  <a:srgbClr val="FF0000"/>
                </a:solidFill>
              </a:rPr>
              <a:t>ölçek </a:t>
            </a:r>
            <a:r>
              <a:rPr lang="tr-TR" sz="3200" b="1" dirty="0" smtClean="0">
                <a:solidFill>
                  <a:srgbClr val="FF0000"/>
                </a:solidFill>
              </a:rPr>
              <a:t>ekonomisinde;</a:t>
            </a:r>
          </a:p>
          <a:p>
            <a:pPr marL="0" indent="0">
              <a:buNone/>
            </a:pPr>
            <a:r>
              <a:rPr lang="tr-TR" sz="3200" b="1" dirty="0" smtClean="0">
                <a:solidFill>
                  <a:srgbClr val="FF0000"/>
                </a:solidFill>
              </a:rPr>
              <a:t> </a:t>
            </a:r>
            <a:r>
              <a:rPr lang="tr-TR" sz="3200" dirty="0">
                <a:solidFill>
                  <a:srgbClr val="00B050"/>
                </a:solidFill>
              </a:rPr>
              <a:t>taşınan malların </a:t>
            </a:r>
            <a:r>
              <a:rPr lang="tr-TR" sz="3200" u="sng" dirty="0" smtClean="0">
                <a:solidFill>
                  <a:srgbClr val="00B0F0"/>
                </a:solidFill>
              </a:rPr>
              <a:t>miktarı </a:t>
            </a:r>
            <a:r>
              <a:rPr lang="tr-TR" sz="3200" u="sng" dirty="0">
                <a:solidFill>
                  <a:srgbClr val="00B0F0"/>
                </a:solidFill>
              </a:rPr>
              <a:t>arttıkça </a:t>
            </a:r>
            <a:r>
              <a:rPr lang="tr-TR" sz="3200" dirty="0">
                <a:solidFill>
                  <a:srgbClr val="00B050"/>
                </a:solidFill>
              </a:rPr>
              <a:t>bir sistem içerisinde </a:t>
            </a:r>
            <a:r>
              <a:rPr lang="tr-TR" sz="3200" u="sng" dirty="0">
                <a:solidFill>
                  <a:srgbClr val="00B0F0"/>
                </a:solidFill>
              </a:rPr>
              <a:t>birim yük başına düşen maliyetin azalacağı</a:t>
            </a:r>
            <a:r>
              <a:rPr lang="tr-TR" sz="3200" u="sng" dirty="0">
                <a:solidFill>
                  <a:srgbClr val="00B050"/>
                </a:solidFill>
              </a:rPr>
              <a:t> </a:t>
            </a:r>
            <a:r>
              <a:rPr lang="tr-TR" sz="3200" dirty="0">
                <a:solidFill>
                  <a:srgbClr val="00B050"/>
                </a:solidFill>
              </a:rPr>
              <a:t>varsayılır</a:t>
            </a:r>
            <a:r>
              <a:rPr lang="tr-TR" sz="3200" dirty="0" smtClean="0"/>
              <a:t>.</a:t>
            </a:r>
          </a:p>
          <a:p>
            <a:pPr marL="0" indent="0">
              <a:buNone/>
            </a:pPr>
            <a:endParaRPr lang="tr-TR" sz="3200" dirty="0" smtClean="0"/>
          </a:p>
          <a:p>
            <a:pPr marL="0" indent="0">
              <a:buNone/>
            </a:pPr>
            <a:r>
              <a:rPr lang="tr-TR" sz="3200" dirty="0" smtClean="0"/>
              <a:t> </a:t>
            </a:r>
            <a:r>
              <a:rPr lang="tr-TR" sz="3200" dirty="0"/>
              <a:t>Benzer bir şekilde </a:t>
            </a:r>
            <a:r>
              <a:rPr lang="tr-TR" sz="3200" u="sng" dirty="0">
                <a:solidFill>
                  <a:srgbClr val="00B0F0"/>
                </a:solidFill>
              </a:rPr>
              <a:t>taşıma mesafesi arttıkça </a:t>
            </a:r>
            <a:r>
              <a:rPr lang="tr-TR" sz="3200" u="sng" dirty="0">
                <a:solidFill>
                  <a:srgbClr val="7030A0"/>
                </a:solidFill>
              </a:rPr>
              <a:t>birim yük başına düşen maliyet de azalır.</a:t>
            </a:r>
          </a:p>
        </p:txBody>
      </p:sp>
      <p:sp>
        <p:nvSpPr>
          <p:cNvPr id="4" name="Veri Yer Tutucusu 3"/>
          <p:cNvSpPr>
            <a:spLocks noGrp="1"/>
          </p:cNvSpPr>
          <p:nvPr>
            <p:ph type="dt" sz="half" idx="10"/>
          </p:nvPr>
        </p:nvSpPr>
        <p:spPr/>
        <p:txBody>
          <a:bodyPr/>
          <a:lstStyle/>
          <a:p>
            <a:fld id="{1485FA1E-A245-4F72-B590-057FB9B48670}"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26</a:t>
            </a:fld>
            <a:endParaRPr lang="tr-TR"/>
          </a:p>
        </p:txBody>
      </p:sp>
    </p:spTree>
    <p:extLst>
      <p:ext uri="{BB962C8B-B14F-4D97-AF65-F5344CB8AC3E}">
        <p14:creationId xmlns:p14="http://schemas.microsoft.com/office/powerpoint/2010/main" val="3911797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6B2A58-1933-4B96-A69B-E7C2E3EE2FA9}"/>
              </a:ext>
            </a:extLst>
          </p:cNvPr>
          <p:cNvSpPr>
            <a:spLocks noGrp="1"/>
          </p:cNvSpPr>
          <p:nvPr>
            <p:ph idx="1"/>
          </p:nvPr>
        </p:nvSpPr>
        <p:spPr>
          <a:xfrm>
            <a:off x="309282" y="470648"/>
            <a:ext cx="11698942" cy="5520260"/>
          </a:xfrm>
        </p:spPr>
        <p:txBody>
          <a:bodyPr/>
          <a:lstStyle/>
          <a:p>
            <a:pPr marL="0" indent="0">
              <a:buNone/>
            </a:pPr>
            <a:r>
              <a:rPr lang="tr-TR" dirty="0"/>
              <a:t>     </a:t>
            </a:r>
            <a:r>
              <a:rPr lang="tr-TR" sz="3200" dirty="0"/>
              <a:t>Bu durumun temel sebebini </a:t>
            </a:r>
            <a:r>
              <a:rPr lang="tr-TR" sz="3200" b="1" dirty="0">
                <a:solidFill>
                  <a:srgbClr val="FF0000"/>
                </a:solidFill>
              </a:rPr>
              <a:t>taşıma </a:t>
            </a:r>
            <a:r>
              <a:rPr lang="tr-TR" sz="3200" b="1" dirty="0" smtClean="0">
                <a:solidFill>
                  <a:srgbClr val="FF0000"/>
                </a:solidFill>
              </a:rPr>
              <a:t>maliyetlerinin;</a:t>
            </a:r>
          </a:p>
          <a:p>
            <a:pPr marL="0" indent="0">
              <a:buNone/>
            </a:pPr>
            <a:r>
              <a:rPr lang="tr-TR" sz="3200" b="1" dirty="0" smtClean="0">
                <a:solidFill>
                  <a:srgbClr val="FF0000"/>
                </a:solidFill>
              </a:rPr>
              <a:t> </a:t>
            </a:r>
            <a:r>
              <a:rPr lang="tr-TR" sz="3200" dirty="0">
                <a:solidFill>
                  <a:srgbClr val="00B0F0"/>
                </a:solidFill>
              </a:rPr>
              <a:t>hem yük miktarından ve </a:t>
            </a:r>
            <a:endParaRPr lang="tr-TR" sz="3200" dirty="0" smtClean="0">
              <a:solidFill>
                <a:srgbClr val="00B0F0"/>
              </a:solidFill>
            </a:endParaRPr>
          </a:p>
          <a:p>
            <a:pPr marL="0" indent="0">
              <a:buNone/>
            </a:pPr>
            <a:r>
              <a:rPr lang="tr-TR" sz="3200" dirty="0" smtClean="0">
                <a:solidFill>
                  <a:srgbClr val="7030A0"/>
                </a:solidFill>
                <a:latin typeface="Algerian" panose="04020705040A02060702" pitchFamily="82" charset="0"/>
              </a:rPr>
              <a:t>mesafeden </a:t>
            </a:r>
            <a:r>
              <a:rPr lang="tr-TR" sz="3200" dirty="0">
                <a:solidFill>
                  <a:srgbClr val="7030A0"/>
                </a:solidFill>
                <a:latin typeface="Algerian" panose="04020705040A02060702" pitchFamily="82" charset="0"/>
              </a:rPr>
              <a:t>bağımsız </a:t>
            </a:r>
            <a:r>
              <a:rPr lang="tr-TR" sz="3200" dirty="0">
                <a:solidFill>
                  <a:srgbClr val="FF0000"/>
                </a:solidFill>
                <a:latin typeface="Algerian" panose="04020705040A02060702" pitchFamily="82" charset="0"/>
              </a:rPr>
              <a:t>sabit maliyet </a:t>
            </a:r>
            <a:r>
              <a:rPr lang="tr-TR" sz="3200" dirty="0" smtClean="0">
                <a:solidFill>
                  <a:srgbClr val="00B0F0"/>
                </a:solidFill>
              </a:rPr>
              <a:t>bileşenlerinden,</a:t>
            </a:r>
          </a:p>
          <a:p>
            <a:pPr marL="0" indent="0">
              <a:buNone/>
            </a:pPr>
            <a:r>
              <a:rPr lang="tr-TR" sz="3200" dirty="0" smtClean="0"/>
              <a:t> </a:t>
            </a:r>
            <a:r>
              <a:rPr lang="tr-TR" sz="3200" dirty="0">
                <a:solidFill>
                  <a:srgbClr val="00B050"/>
                </a:solidFill>
              </a:rPr>
              <a:t>hem de yük miktarı ve </a:t>
            </a:r>
            <a:r>
              <a:rPr lang="tr-TR" sz="3200" dirty="0" smtClean="0">
                <a:solidFill>
                  <a:srgbClr val="00B050"/>
                </a:solidFill>
              </a:rPr>
              <a:t>    </a:t>
            </a:r>
          </a:p>
          <a:p>
            <a:pPr marL="0" indent="0">
              <a:buNone/>
            </a:pPr>
            <a:r>
              <a:rPr lang="tr-TR" sz="3200" dirty="0" smtClean="0">
                <a:solidFill>
                  <a:srgbClr val="7030A0"/>
                </a:solidFill>
                <a:latin typeface="Algerian" panose="04020705040A02060702" pitchFamily="82" charset="0"/>
              </a:rPr>
              <a:t>mesafeye </a:t>
            </a:r>
            <a:r>
              <a:rPr lang="tr-TR" sz="3200" dirty="0">
                <a:solidFill>
                  <a:srgbClr val="7030A0"/>
                </a:solidFill>
                <a:latin typeface="Algerian" panose="04020705040A02060702" pitchFamily="82" charset="0"/>
              </a:rPr>
              <a:t>bağlı </a:t>
            </a:r>
            <a:r>
              <a:rPr lang="tr-TR" sz="3200" dirty="0" smtClean="0">
                <a:solidFill>
                  <a:srgbClr val="7030A0"/>
                </a:solidFill>
                <a:latin typeface="Algerian" panose="04020705040A02060702" pitchFamily="82" charset="0"/>
              </a:rPr>
              <a:t>      </a:t>
            </a:r>
            <a:r>
              <a:rPr lang="tr-TR" sz="3200" dirty="0" smtClean="0">
                <a:solidFill>
                  <a:srgbClr val="FF0000"/>
                </a:solidFill>
                <a:latin typeface="Algerian" panose="04020705040A02060702" pitchFamily="82" charset="0"/>
              </a:rPr>
              <a:t>değişken </a:t>
            </a:r>
            <a:r>
              <a:rPr lang="tr-TR" sz="3200" dirty="0">
                <a:solidFill>
                  <a:srgbClr val="FF0000"/>
                </a:solidFill>
                <a:latin typeface="Algerian" panose="04020705040A02060702" pitchFamily="82" charset="0"/>
              </a:rPr>
              <a:t>maliyet </a:t>
            </a:r>
            <a:r>
              <a:rPr lang="tr-TR" sz="3200" dirty="0">
                <a:solidFill>
                  <a:srgbClr val="00B050"/>
                </a:solidFill>
              </a:rPr>
              <a:t>bileşenlerinden oluşması</a:t>
            </a:r>
            <a:r>
              <a:rPr lang="tr-TR" sz="3200" dirty="0"/>
              <a:t> olarak açıklayabiliriz</a:t>
            </a:r>
            <a:r>
              <a:rPr lang="tr-TR" sz="3200" dirty="0" smtClean="0"/>
              <a:t>.</a:t>
            </a:r>
          </a:p>
          <a:p>
            <a:pPr marL="0" indent="0">
              <a:buNone/>
            </a:pPr>
            <a:r>
              <a:rPr lang="tr-TR" sz="3200" dirty="0" smtClean="0"/>
              <a:t> </a:t>
            </a:r>
            <a:r>
              <a:rPr lang="tr-TR" sz="3200" dirty="0"/>
              <a:t>Bu durum, taşıma faaliyetini tek bir tür taşıma türü ve tek bir taşıma aracından oluşan en küçük sistemde  bile kolaylıkla gözlemlenebilir</a:t>
            </a:r>
            <a:r>
              <a:rPr lang="tr-TR" dirty="0"/>
              <a:t>. </a:t>
            </a:r>
          </a:p>
        </p:txBody>
      </p:sp>
      <p:sp>
        <p:nvSpPr>
          <p:cNvPr id="2" name="Veri Yer Tutucusu 1"/>
          <p:cNvSpPr>
            <a:spLocks noGrp="1"/>
          </p:cNvSpPr>
          <p:nvPr>
            <p:ph type="dt" sz="half" idx="10"/>
          </p:nvPr>
        </p:nvSpPr>
        <p:spPr/>
        <p:txBody>
          <a:bodyPr/>
          <a:lstStyle/>
          <a:p>
            <a:fld id="{C1B51857-3F91-4DCE-806B-484AE2EEA0DC}"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27</a:t>
            </a:fld>
            <a:endParaRPr lang="tr-TR"/>
          </a:p>
        </p:txBody>
      </p:sp>
    </p:spTree>
    <p:extLst>
      <p:ext uri="{BB962C8B-B14F-4D97-AF65-F5344CB8AC3E}">
        <p14:creationId xmlns:p14="http://schemas.microsoft.com/office/powerpoint/2010/main" val="1916514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6B2A58-1933-4B96-A69B-E7C2E3EE2FA9}"/>
              </a:ext>
            </a:extLst>
          </p:cNvPr>
          <p:cNvSpPr>
            <a:spLocks noGrp="1"/>
          </p:cNvSpPr>
          <p:nvPr>
            <p:ph idx="1"/>
          </p:nvPr>
        </p:nvSpPr>
        <p:spPr>
          <a:xfrm>
            <a:off x="309281" y="470648"/>
            <a:ext cx="11645153" cy="5885702"/>
          </a:xfrm>
        </p:spPr>
        <p:txBody>
          <a:bodyPr>
            <a:normAutofit lnSpcReduction="10000"/>
          </a:bodyPr>
          <a:lstStyle/>
          <a:p>
            <a:pPr marL="0" indent="0">
              <a:buNone/>
            </a:pPr>
            <a:r>
              <a:rPr lang="tr-TR" sz="3200" dirty="0" smtClean="0"/>
              <a:t>Örneğin,</a:t>
            </a:r>
          </a:p>
          <a:p>
            <a:pPr marL="0" indent="0">
              <a:buNone/>
            </a:pPr>
            <a:r>
              <a:rPr lang="tr-TR" sz="3200" dirty="0" smtClean="0"/>
              <a:t> </a:t>
            </a:r>
            <a:r>
              <a:rPr lang="tr-TR" sz="3200" dirty="0"/>
              <a:t>bir günlük bir yolculukta </a:t>
            </a:r>
            <a:r>
              <a:rPr lang="tr-TR" sz="3200" dirty="0" smtClean="0">
                <a:solidFill>
                  <a:srgbClr val="00B050"/>
                </a:solidFill>
              </a:rPr>
              <a:t>yarım </a:t>
            </a:r>
            <a:r>
              <a:rPr lang="tr-TR" sz="3200" dirty="0">
                <a:solidFill>
                  <a:srgbClr val="00B050"/>
                </a:solidFill>
              </a:rPr>
              <a:t>yük dolusu bir kamyonun </a:t>
            </a:r>
            <a:r>
              <a:rPr lang="tr-TR" sz="3200" dirty="0"/>
              <a:t>300 </a:t>
            </a:r>
            <a:r>
              <a:rPr lang="tr-TR" sz="3200" dirty="0" smtClean="0"/>
              <a:t>km’lik </a:t>
            </a:r>
            <a:r>
              <a:rPr lang="tr-TR" sz="3200" dirty="0" smtClean="0">
                <a:solidFill>
                  <a:srgbClr val="7030A0"/>
                </a:solidFill>
              </a:rPr>
              <a:t>(</a:t>
            </a:r>
            <a:r>
              <a:rPr lang="tr-TR" sz="3200" dirty="0" err="1" smtClean="0">
                <a:solidFill>
                  <a:srgbClr val="7030A0"/>
                </a:solidFill>
              </a:rPr>
              <a:t>trz</a:t>
            </a:r>
            <a:r>
              <a:rPr lang="tr-TR" sz="3200" dirty="0" smtClean="0">
                <a:solidFill>
                  <a:srgbClr val="7030A0"/>
                </a:solidFill>
              </a:rPr>
              <a:t>/samsun) </a:t>
            </a:r>
            <a:r>
              <a:rPr lang="tr-TR" sz="3200" dirty="0" smtClean="0"/>
              <a:t> </a:t>
            </a:r>
            <a:r>
              <a:rPr lang="tr-TR" sz="3200" dirty="0"/>
              <a:t>bir taşıma yapmasında ortaya çıkacak </a:t>
            </a:r>
            <a:r>
              <a:rPr lang="tr-TR" sz="3200" dirty="0" smtClean="0"/>
              <a:t>olan: 1.</a:t>
            </a:r>
            <a:r>
              <a:rPr lang="tr-TR" sz="3200" dirty="0" smtClean="0">
                <a:solidFill>
                  <a:srgbClr val="7030A0"/>
                </a:solidFill>
              </a:rPr>
              <a:t>araç </a:t>
            </a:r>
            <a:r>
              <a:rPr lang="tr-TR" sz="3200" dirty="0">
                <a:solidFill>
                  <a:srgbClr val="7030A0"/>
                </a:solidFill>
              </a:rPr>
              <a:t>kira bedeli </a:t>
            </a:r>
            <a:r>
              <a:rPr lang="tr-TR" sz="3200" dirty="0" smtClean="0">
                <a:solidFill>
                  <a:srgbClr val="7030A0"/>
                </a:solidFill>
              </a:rPr>
              <a:t>(150 </a:t>
            </a:r>
            <a:r>
              <a:rPr lang="tr-TR" sz="3200" dirty="0" err="1" smtClean="0">
                <a:solidFill>
                  <a:srgbClr val="7030A0"/>
                </a:solidFill>
              </a:rPr>
              <a:t>tl</a:t>
            </a:r>
            <a:r>
              <a:rPr lang="tr-TR" sz="3200" dirty="0" smtClean="0">
                <a:solidFill>
                  <a:srgbClr val="7030A0"/>
                </a:solidFill>
              </a:rPr>
              <a:t>)ve </a:t>
            </a:r>
          </a:p>
          <a:p>
            <a:pPr marL="0" indent="0">
              <a:buNone/>
            </a:pPr>
            <a:r>
              <a:rPr lang="tr-TR" sz="3200" dirty="0" smtClean="0"/>
              <a:t>2. </a:t>
            </a:r>
            <a:r>
              <a:rPr lang="tr-TR" sz="3200" dirty="0">
                <a:solidFill>
                  <a:srgbClr val="7030A0"/>
                </a:solidFill>
              </a:rPr>
              <a:t>sürücü mesai ücreti </a:t>
            </a:r>
            <a:r>
              <a:rPr lang="tr-TR" sz="3200" dirty="0" smtClean="0">
                <a:solidFill>
                  <a:srgbClr val="7030A0"/>
                </a:solidFill>
              </a:rPr>
              <a:t>(50 </a:t>
            </a:r>
            <a:r>
              <a:rPr lang="tr-TR" sz="3200" dirty="0" err="1" smtClean="0">
                <a:solidFill>
                  <a:srgbClr val="7030A0"/>
                </a:solidFill>
              </a:rPr>
              <a:t>tl</a:t>
            </a:r>
            <a:r>
              <a:rPr lang="tr-TR" sz="3200" dirty="0" smtClean="0">
                <a:solidFill>
                  <a:srgbClr val="7030A0"/>
                </a:solidFill>
              </a:rPr>
              <a:t>) gibi</a:t>
            </a:r>
          </a:p>
          <a:p>
            <a:pPr marL="0" indent="0">
              <a:buNone/>
            </a:pPr>
            <a:r>
              <a:rPr lang="tr-TR" sz="3200" dirty="0" smtClean="0"/>
              <a:t> </a:t>
            </a:r>
            <a:r>
              <a:rPr lang="tr-TR" sz="3200" dirty="0">
                <a:solidFill>
                  <a:srgbClr val="FF0000"/>
                </a:solidFill>
                <a:latin typeface="Algerian" panose="04020705040A02060702" pitchFamily="82" charset="0"/>
              </a:rPr>
              <a:t>sabit </a:t>
            </a:r>
            <a:r>
              <a:rPr lang="tr-TR" sz="3200" dirty="0" smtClean="0">
                <a:solidFill>
                  <a:srgbClr val="FF0000"/>
                </a:solidFill>
                <a:latin typeface="Algerian" panose="04020705040A02060702" pitchFamily="82" charset="0"/>
              </a:rPr>
              <a:t>maliyetlerle (150 </a:t>
            </a:r>
            <a:r>
              <a:rPr lang="tr-TR" sz="3200" dirty="0" err="1" smtClean="0">
                <a:solidFill>
                  <a:srgbClr val="FF0000"/>
                </a:solidFill>
                <a:latin typeface="Algerian" panose="04020705040A02060702" pitchFamily="82" charset="0"/>
              </a:rPr>
              <a:t>tl</a:t>
            </a:r>
            <a:r>
              <a:rPr lang="tr-TR" sz="3200" dirty="0" smtClean="0">
                <a:solidFill>
                  <a:srgbClr val="FF0000"/>
                </a:solidFill>
                <a:latin typeface="Algerian" panose="04020705040A02060702" pitchFamily="82" charset="0"/>
              </a:rPr>
              <a:t>) </a:t>
            </a:r>
            <a:r>
              <a:rPr lang="tr-TR" sz="3200" dirty="0" smtClean="0"/>
              <a:t>;</a:t>
            </a:r>
          </a:p>
          <a:p>
            <a:pPr marL="0" indent="0">
              <a:buNone/>
            </a:pPr>
            <a:r>
              <a:rPr lang="tr-TR" sz="3200" dirty="0" smtClean="0"/>
              <a:t>birlikte </a:t>
            </a:r>
            <a:r>
              <a:rPr lang="tr-TR" sz="3200" dirty="0"/>
              <a:t>yükün ağırlığına ve alınan mesafeye bağlı olarak ortaya çıkacak olan yakıt </a:t>
            </a:r>
            <a:r>
              <a:rPr lang="tr-TR" sz="3200" dirty="0" smtClean="0"/>
              <a:t>maliyetlerinin (değişken maliyet) (25 </a:t>
            </a:r>
            <a:r>
              <a:rPr lang="tr-TR" sz="3200" dirty="0" err="1" smtClean="0"/>
              <a:t>tl</a:t>
            </a:r>
            <a:r>
              <a:rPr lang="tr-TR" sz="3200" dirty="0" smtClean="0"/>
              <a:t>) toplamını, Toplam= 175 </a:t>
            </a:r>
            <a:r>
              <a:rPr lang="tr-TR" sz="3200" dirty="0" err="1" smtClean="0"/>
              <a:t>tl</a:t>
            </a:r>
            <a:r>
              <a:rPr lang="tr-TR" sz="3200" dirty="0" smtClean="0"/>
              <a:t>)</a:t>
            </a:r>
          </a:p>
          <a:p>
            <a:pPr marL="0" indent="0">
              <a:buNone/>
            </a:pPr>
            <a:r>
              <a:rPr lang="tr-TR" sz="3200" dirty="0" smtClean="0"/>
              <a:t> </a:t>
            </a:r>
            <a:r>
              <a:rPr lang="tr-TR" sz="3200" dirty="0"/>
              <a:t>aynı maliyet bileşenlerinin </a:t>
            </a:r>
            <a:r>
              <a:rPr lang="tr-TR" sz="3200" dirty="0">
                <a:solidFill>
                  <a:srgbClr val="00B050"/>
                </a:solidFill>
              </a:rPr>
              <a:t>tam yük dolu bir kamyonun </a:t>
            </a:r>
            <a:r>
              <a:rPr lang="tr-TR" sz="3200" dirty="0"/>
              <a:t>500 km’lik bir taşımayı yine bir günlük bir yolculukta yapmasıyla ortaya çıkacak olan toplamıyla karşılaştırabiliriz.</a:t>
            </a:r>
          </a:p>
        </p:txBody>
      </p:sp>
      <p:sp>
        <p:nvSpPr>
          <p:cNvPr id="2" name="Veri Yer Tutucusu 1"/>
          <p:cNvSpPr>
            <a:spLocks noGrp="1"/>
          </p:cNvSpPr>
          <p:nvPr>
            <p:ph type="dt" sz="half" idx="10"/>
          </p:nvPr>
        </p:nvSpPr>
        <p:spPr/>
        <p:txBody>
          <a:bodyPr/>
          <a:lstStyle/>
          <a:p>
            <a:fld id="{24EEA6C0-709E-4E26-AFB0-9B2A1AFAC70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28</a:t>
            </a:fld>
            <a:endParaRPr lang="tr-TR"/>
          </a:p>
        </p:txBody>
      </p:sp>
    </p:spTree>
    <p:extLst>
      <p:ext uri="{BB962C8B-B14F-4D97-AF65-F5344CB8AC3E}">
        <p14:creationId xmlns:p14="http://schemas.microsoft.com/office/powerpoint/2010/main" val="866762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28EDDB8-340C-4EB8-A6E9-84FEF9B3F212}"/>
              </a:ext>
            </a:extLst>
          </p:cNvPr>
          <p:cNvSpPr>
            <a:spLocks noGrp="1"/>
          </p:cNvSpPr>
          <p:nvPr>
            <p:ph idx="1"/>
          </p:nvPr>
        </p:nvSpPr>
        <p:spPr>
          <a:xfrm>
            <a:off x="349624" y="255494"/>
            <a:ext cx="11430000" cy="6239435"/>
          </a:xfrm>
        </p:spPr>
        <p:txBody>
          <a:bodyPr>
            <a:normAutofit fontScale="92500"/>
          </a:bodyPr>
          <a:lstStyle/>
          <a:p>
            <a:pPr marL="0" indent="0">
              <a:buNone/>
            </a:pPr>
            <a:r>
              <a:rPr lang="tr-TR" dirty="0"/>
              <a:t>	</a:t>
            </a:r>
            <a:r>
              <a:rPr lang="tr-TR" sz="3200" dirty="0"/>
              <a:t>Böyle bir durumda </a:t>
            </a:r>
            <a:r>
              <a:rPr lang="tr-TR" sz="3200" dirty="0">
                <a:solidFill>
                  <a:srgbClr val="FF0000"/>
                </a:solidFill>
              </a:rPr>
              <a:t>mesafe ve yük miktarı arttıkça sabit maliyet bileşenlerin toplam maliyet içerisindeki oranının düşeceği, </a:t>
            </a:r>
            <a:r>
              <a:rPr lang="tr-TR" sz="3200" dirty="0"/>
              <a:t>dolayısıyla da birim yük ve birim mesafe maliyetlerinin daha az olacağı görülür</a:t>
            </a:r>
            <a:r>
              <a:rPr lang="tr-TR" sz="3200" dirty="0" smtClean="0"/>
              <a:t>.</a:t>
            </a:r>
          </a:p>
          <a:p>
            <a:pPr marL="0" indent="0">
              <a:buNone/>
            </a:pPr>
            <a:r>
              <a:rPr lang="tr-TR" sz="3200" dirty="0" smtClean="0"/>
              <a:t>Sabit maliyet: 150 </a:t>
            </a:r>
            <a:r>
              <a:rPr lang="tr-TR" sz="3200" dirty="0" err="1" smtClean="0"/>
              <a:t>tl</a:t>
            </a:r>
            <a:r>
              <a:rPr lang="tr-TR" sz="3200" dirty="0" smtClean="0"/>
              <a:t> idi.</a:t>
            </a:r>
          </a:p>
          <a:p>
            <a:pPr marL="0" indent="0">
              <a:buNone/>
            </a:pPr>
            <a:r>
              <a:rPr lang="tr-TR" sz="3200" dirty="0" smtClean="0"/>
              <a:t>Toplam maliyet: 175 </a:t>
            </a:r>
            <a:r>
              <a:rPr lang="tr-TR" sz="3200" dirty="0" err="1" smtClean="0"/>
              <a:t>tl</a:t>
            </a:r>
            <a:r>
              <a:rPr lang="tr-TR" sz="3200" dirty="0" smtClean="0"/>
              <a:t> idi.</a:t>
            </a:r>
          </a:p>
          <a:p>
            <a:pPr marL="0" indent="0">
              <a:buNone/>
            </a:pPr>
            <a:r>
              <a:rPr lang="tr-TR" sz="3200" dirty="0" smtClean="0"/>
              <a:t>Sabit maliyetin toplam mal. İçindeki pay: %86</a:t>
            </a:r>
          </a:p>
          <a:p>
            <a:pPr marL="0" indent="0">
              <a:buNone/>
            </a:pPr>
            <a:endParaRPr lang="tr-TR" sz="3200" dirty="0" smtClean="0"/>
          </a:p>
          <a:p>
            <a:pPr marL="0" indent="0">
              <a:buNone/>
            </a:pPr>
            <a:r>
              <a:rPr lang="tr-TR" sz="3200" dirty="0" smtClean="0"/>
              <a:t>Mesafe arttıkça yakıt örneğin 50 </a:t>
            </a:r>
            <a:r>
              <a:rPr lang="tr-TR" sz="3200" dirty="0" err="1" smtClean="0"/>
              <a:t>tl</a:t>
            </a:r>
            <a:r>
              <a:rPr lang="tr-TR" sz="3200" dirty="0" smtClean="0"/>
              <a:t> (değişken mal.) olsa:</a:t>
            </a:r>
          </a:p>
          <a:p>
            <a:pPr marL="0" indent="0">
              <a:buNone/>
            </a:pPr>
            <a:endParaRPr lang="tr-TR" sz="3200" dirty="0"/>
          </a:p>
          <a:p>
            <a:pPr marL="0" indent="0">
              <a:buNone/>
            </a:pPr>
            <a:r>
              <a:rPr lang="tr-TR" sz="3200" dirty="0" smtClean="0"/>
              <a:t>Sabit mal: 150 </a:t>
            </a:r>
            <a:r>
              <a:rPr lang="tr-TR" sz="3200" dirty="0" err="1" smtClean="0"/>
              <a:t>tl</a:t>
            </a:r>
            <a:endParaRPr lang="tr-TR" sz="3200" dirty="0" smtClean="0"/>
          </a:p>
          <a:p>
            <a:pPr marL="0" indent="0">
              <a:buNone/>
            </a:pPr>
            <a:r>
              <a:rPr lang="tr-TR" sz="3200" dirty="0" smtClean="0"/>
              <a:t>Toplam mal: 225 </a:t>
            </a:r>
            <a:r>
              <a:rPr lang="tr-TR" sz="3200" dirty="0" err="1" smtClean="0"/>
              <a:t>tl</a:t>
            </a:r>
            <a:endParaRPr lang="tr-TR" sz="3200" dirty="0" smtClean="0"/>
          </a:p>
          <a:p>
            <a:pPr marL="0" indent="0">
              <a:buNone/>
            </a:pPr>
            <a:r>
              <a:rPr lang="tr-TR" sz="3200" dirty="0"/>
              <a:t>Sabit maliyetin toplam mal. İçindeki pay: </a:t>
            </a:r>
            <a:r>
              <a:rPr lang="tr-TR" sz="3200" dirty="0" smtClean="0"/>
              <a:t>%67</a:t>
            </a:r>
            <a:endParaRPr lang="tr-TR" sz="3200" dirty="0"/>
          </a:p>
          <a:p>
            <a:pPr marL="0" indent="0">
              <a:buNone/>
            </a:pPr>
            <a:endParaRPr lang="tr-TR" sz="3200" dirty="0"/>
          </a:p>
        </p:txBody>
      </p:sp>
      <p:sp>
        <p:nvSpPr>
          <p:cNvPr id="2" name="Veri Yer Tutucusu 1"/>
          <p:cNvSpPr>
            <a:spLocks noGrp="1"/>
          </p:cNvSpPr>
          <p:nvPr>
            <p:ph type="dt" sz="half" idx="10"/>
          </p:nvPr>
        </p:nvSpPr>
        <p:spPr/>
        <p:txBody>
          <a:bodyPr/>
          <a:lstStyle/>
          <a:p>
            <a:fld id="{BC9A0D4B-C11B-485C-8F5B-9F41F04665C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29</a:t>
            </a:fld>
            <a:endParaRPr lang="tr-TR"/>
          </a:p>
        </p:txBody>
      </p:sp>
    </p:spTree>
    <p:extLst>
      <p:ext uri="{BB962C8B-B14F-4D97-AF65-F5344CB8AC3E}">
        <p14:creationId xmlns:p14="http://schemas.microsoft.com/office/powerpoint/2010/main" val="1657905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CDDE52-0759-415E-80B9-F991B572DE20}"/>
              </a:ext>
            </a:extLst>
          </p:cNvPr>
          <p:cNvSpPr>
            <a:spLocks noGrp="1"/>
          </p:cNvSpPr>
          <p:nvPr>
            <p:ph idx="1"/>
          </p:nvPr>
        </p:nvSpPr>
        <p:spPr>
          <a:xfrm>
            <a:off x="242047" y="349624"/>
            <a:ext cx="11577918" cy="6006726"/>
          </a:xfrm>
        </p:spPr>
        <p:txBody>
          <a:bodyPr>
            <a:normAutofit/>
          </a:bodyPr>
          <a:lstStyle/>
          <a:p>
            <a:pPr lvl="0" algn="ctr"/>
            <a:r>
              <a:rPr lang="tr-TR" dirty="0"/>
              <a:t> </a:t>
            </a:r>
            <a:r>
              <a:rPr lang="tr-TR" sz="4000" dirty="0" err="1" smtClean="0">
                <a:solidFill>
                  <a:srgbClr val="FF0000"/>
                </a:solidFill>
                <a:latin typeface="Algerian" panose="04020705040A02060702" pitchFamily="82" charset="0"/>
              </a:rPr>
              <a:t>A.Taşıma</a:t>
            </a:r>
            <a:r>
              <a:rPr lang="tr-TR" sz="4000" dirty="0" smtClean="0">
                <a:solidFill>
                  <a:srgbClr val="FF0000"/>
                </a:solidFill>
                <a:latin typeface="Algerian" panose="04020705040A02060702" pitchFamily="82" charset="0"/>
              </a:rPr>
              <a:t> </a:t>
            </a:r>
            <a:r>
              <a:rPr lang="tr-TR" sz="4000" dirty="0">
                <a:solidFill>
                  <a:srgbClr val="FF0000"/>
                </a:solidFill>
                <a:latin typeface="Algerian" panose="04020705040A02060702" pitchFamily="82" charset="0"/>
              </a:rPr>
              <a:t>türü seçimi</a:t>
            </a:r>
            <a:r>
              <a:rPr lang="tr-TR" sz="4000" dirty="0" smtClean="0">
                <a:solidFill>
                  <a:srgbClr val="FF0000"/>
                </a:solidFill>
                <a:latin typeface="Algerian" panose="04020705040A02060702" pitchFamily="82" charset="0"/>
              </a:rPr>
              <a:t>:</a:t>
            </a:r>
          </a:p>
          <a:p>
            <a:pPr lvl="0" algn="ctr"/>
            <a:endParaRPr lang="tr-TR" sz="4000" dirty="0">
              <a:solidFill>
                <a:srgbClr val="FF0000"/>
              </a:solidFill>
            </a:endParaRPr>
          </a:p>
          <a:p>
            <a:pPr lvl="0"/>
            <a:r>
              <a:rPr lang="tr-TR" dirty="0" smtClean="0">
                <a:solidFill>
                  <a:srgbClr val="0070C0"/>
                </a:solidFill>
              </a:rPr>
              <a:t>A.1.	</a:t>
            </a:r>
            <a:r>
              <a:rPr lang="tr-TR" dirty="0">
                <a:solidFill>
                  <a:srgbClr val="0070C0"/>
                </a:solidFill>
              </a:rPr>
              <a:t>Y</a:t>
            </a:r>
            <a:r>
              <a:rPr lang="tr-TR" dirty="0" smtClean="0">
                <a:solidFill>
                  <a:srgbClr val="0070C0"/>
                </a:solidFill>
              </a:rPr>
              <a:t>ükün </a:t>
            </a:r>
            <a:r>
              <a:rPr lang="tr-TR" dirty="0">
                <a:solidFill>
                  <a:srgbClr val="0070C0"/>
                </a:solidFill>
              </a:rPr>
              <a:t>(karakteristik) özellikleri</a:t>
            </a:r>
          </a:p>
          <a:p>
            <a:pPr lvl="0"/>
            <a:r>
              <a:rPr lang="tr-TR" dirty="0" smtClean="0">
                <a:solidFill>
                  <a:srgbClr val="0070C0"/>
                </a:solidFill>
              </a:rPr>
              <a:t>A.2.	Taşıma </a:t>
            </a:r>
            <a:r>
              <a:rPr lang="tr-TR" dirty="0">
                <a:solidFill>
                  <a:srgbClr val="0070C0"/>
                </a:solidFill>
              </a:rPr>
              <a:t>türüne kolay erişim</a:t>
            </a:r>
          </a:p>
          <a:p>
            <a:pPr lvl="0"/>
            <a:r>
              <a:rPr lang="tr-TR" dirty="0" smtClean="0">
                <a:solidFill>
                  <a:srgbClr val="0070C0"/>
                </a:solidFill>
              </a:rPr>
              <a:t>A.3.	Bedel </a:t>
            </a:r>
            <a:r>
              <a:rPr lang="tr-TR" dirty="0">
                <a:solidFill>
                  <a:srgbClr val="0070C0"/>
                </a:solidFill>
              </a:rPr>
              <a:t>ve tarifeler</a:t>
            </a:r>
          </a:p>
          <a:p>
            <a:r>
              <a:rPr lang="tr-TR" dirty="0" smtClean="0">
                <a:solidFill>
                  <a:srgbClr val="0070C0"/>
                </a:solidFill>
              </a:rPr>
              <a:t>A.4.	Taşıma </a:t>
            </a:r>
            <a:r>
              <a:rPr lang="tr-TR" dirty="0">
                <a:solidFill>
                  <a:srgbClr val="0070C0"/>
                </a:solidFill>
              </a:rPr>
              <a:t>süresi</a:t>
            </a:r>
          </a:p>
          <a:p>
            <a:r>
              <a:rPr lang="tr-TR" dirty="0" smtClean="0">
                <a:solidFill>
                  <a:srgbClr val="0070C0"/>
                </a:solidFill>
              </a:rPr>
              <a:t>A.5.	Yüklerin </a:t>
            </a:r>
            <a:r>
              <a:rPr lang="tr-TR" dirty="0">
                <a:solidFill>
                  <a:srgbClr val="0070C0"/>
                </a:solidFill>
              </a:rPr>
              <a:t>güvenliği, ve</a:t>
            </a:r>
          </a:p>
          <a:p>
            <a:r>
              <a:rPr lang="tr-TR" dirty="0" smtClean="0">
                <a:solidFill>
                  <a:srgbClr val="0070C0"/>
                </a:solidFill>
              </a:rPr>
              <a:t>A.6.	Yasal </a:t>
            </a:r>
            <a:r>
              <a:rPr lang="tr-TR" dirty="0">
                <a:solidFill>
                  <a:srgbClr val="0070C0"/>
                </a:solidFill>
              </a:rPr>
              <a:t>mevzuatla ilgili hükümler</a:t>
            </a:r>
          </a:p>
          <a:p>
            <a:pPr marL="0" indent="0">
              <a:buNone/>
            </a:pPr>
            <a:r>
              <a:rPr lang="tr-TR" dirty="0"/>
              <a:t>göz önüne alınarak yapılmalıdır.</a:t>
            </a:r>
          </a:p>
        </p:txBody>
      </p:sp>
      <p:sp>
        <p:nvSpPr>
          <p:cNvPr id="2" name="Veri Yer Tutucusu 1"/>
          <p:cNvSpPr>
            <a:spLocks noGrp="1"/>
          </p:cNvSpPr>
          <p:nvPr>
            <p:ph type="dt" sz="half" idx="10"/>
          </p:nvPr>
        </p:nvSpPr>
        <p:spPr/>
        <p:txBody>
          <a:bodyPr/>
          <a:lstStyle/>
          <a:p>
            <a:fld id="{6B2B4B0C-280C-45D3-AB54-A1FEFC502ED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a:t>
            </a:fld>
            <a:endParaRPr lang="tr-TR"/>
          </a:p>
        </p:txBody>
      </p:sp>
    </p:spTree>
    <p:extLst>
      <p:ext uri="{BB962C8B-B14F-4D97-AF65-F5344CB8AC3E}">
        <p14:creationId xmlns:p14="http://schemas.microsoft.com/office/powerpoint/2010/main" val="3787179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469B68-22D3-4537-B2FC-4D19520741AB}"/>
              </a:ext>
            </a:extLst>
          </p:cNvPr>
          <p:cNvSpPr>
            <a:spLocks noGrp="1"/>
          </p:cNvSpPr>
          <p:nvPr>
            <p:ph type="title"/>
          </p:nvPr>
        </p:nvSpPr>
        <p:spPr/>
        <p:txBody>
          <a:bodyPr/>
          <a:lstStyle/>
          <a:p>
            <a:pPr algn="ctr"/>
            <a:r>
              <a:rPr lang="tr-TR" b="1" dirty="0">
                <a:solidFill>
                  <a:srgbClr val="FF0000"/>
                </a:solidFill>
              </a:rPr>
              <a:t>Taşıma Yönetimi</a:t>
            </a:r>
          </a:p>
        </p:txBody>
      </p:sp>
      <p:sp>
        <p:nvSpPr>
          <p:cNvPr id="3" name="Content Placeholder 2">
            <a:extLst>
              <a:ext uri="{FF2B5EF4-FFF2-40B4-BE49-F238E27FC236}">
                <a16:creationId xmlns="" xmlns:a16="http://schemas.microsoft.com/office/drawing/2014/main" id="{2FDA41EA-2EEA-4C5F-90AE-288E2284BB69}"/>
              </a:ext>
            </a:extLst>
          </p:cNvPr>
          <p:cNvSpPr>
            <a:spLocks noGrp="1"/>
          </p:cNvSpPr>
          <p:nvPr>
            <p:ph idx="1"/>
          </p:nvPr>
        </p:nvSpPr>
        <p:spPr>
          <a:xfrm>
            <a:off x="536029" y="1825625"/>
            <a:ext cx="11319640" cy="4351338"/>
          </a:xfrm>
        </p:spPr>
        <p:txBody>
          <a:bodyPr>
            <a:normAutofit/>
          </a:bodyPr>
          <a:lstStyle/>
          <a:p>
            <a:pPr marL="0" indent="0">
              <a:buNone/>
            </a:pPr>
            <a:r>
              <a:rPr lang="tr-TR" sz="3200" dirty="0"/>
              <a:t>	Taşıma yönetimi </a:t>
            </a:r>
            <a:r>
              <a:rPr lang="tr-TR" sz="3200" dirty="0" smtClean="0"/>
              <a:t>LSS(</a:t>
            </a:r>
            <a:r>
              <a:rPr lang="tr-TR" sz="3200" dirty="0" err="1" smtClean="0"/>
              <a:t>loj.servis</a:t>
            </a:r>
            <a:r>
              <a:rPr lang="tr-TR" sz="3200" dirty="0" smtClean="0"/>
              <a:t> sağlayıcı)’</a:t>
            </a:r>
            <a:r>
              <a:rPr lang="tr-TR" sz="3200" dirty="0" err="1" smtClean="0"/>
              <a:t>nin</a:t>
            </a:r>
            <a:r>
              <a:rPr lang="tr-TR" sz="3200" dirty="0" smtClean="0"/>
              <a:t> </a:t>
            </a:r>
            <a:r>
              <a:rPr lang="tr-TR" sz="3200" dirty="0"/>
              <a:t>taşıma ile ilgili olarak yapacağı işleri kapsar</a:t>
            </a:r>
            <a:r>
              <a:rPr lang="tr-TR" sz="3200" dirty="0" smtClean="0"/>
              <a:t>.</a:t>
            </a:r>
          </a:p>
          <a:p>
            <a:pPr marL="0" indent="0" algn="ctr">
              <a:buNone/>
            </a:pPr>
            <a:r>
              <a:rPr lang="tr-TR" sz="3200" dirty="0" smtClean="0"/>
              <a:t> </a:t>
            </a:r>
            <a:r>
              <a:rPr lang="tr-TR" sz="3200" b="1" dirty="0">
                <a:solidFill>
                  <a:srgbClr val="FF0000"/>
                </a:solidFill>
              </a:rPr>
              <a:t>Taşımanın üç önemli bileşeni vardır</a:t>
            </a:r>
            <a:r>
              <a:rPr lang="tr-TR" sz="3200" b="1" dirty="0" smtClean="0">
                <a:solidFill>
                  <a:srgbClr val="FF0000"/>
                </a:solidFill>
              </a:rPr>
              <a:t>.</a:t>
            </a:r>
          </a:p>
          <a:p>
            <a:pPr marL="0" indent="0" algn="ctr">
              <a:buNone/>
            </a:pPr>
            <a:r>
              <a:rPr lang="tr-TR" sz="3200" b="1" dirty="0" smtClean="0">
                <a:solidFill>
                  <a:srgbClr val="FF0000"/>
                </a:solidFill>
              </a:rPr>
              <a:t> </a:t>
            </a:r>
            <a:r>
              <a:rPr lang="tr-TR" sz="3200" b="1" dirty="0">
                <a:solidFill>
                  <a:srgbClr val="FF0000"/>
                </a:solidFill>
              </a:rPr>
              <a:t>Bunlar:</a:t>
            </a:r>
          </a:p>
          <a:p>
            <a:pPr marL="0" indent="0">
              <a:buNone/>
            </a:pPr>
            <a:r>
              <a:rPr lang="tr-TR" sz="3200" dirty="0"/>
              <a:t>  </a:t>
            </a:r>
            <a:r>
              <a:rPr lang="tr-TR" sz="3200" dirty="0" smtClean="0">
                <a:solidFill>
                  <a:srgbClr val="00B050"/>
                </a:solidFill>
              </a:rPr>
              <a:t>1.	Taşınacak </a:t>
            </a:r>
            <a:r>
              <a:rPr lang="tr-TR" sz="3200" dirty="0">
                <a:solidFill>
                  <a:srgbClr val="00B050"/>
                </a:solidFill>
              </a:rPr>
              <a:t>ürün</a:t>
            </a:r>
          </a:p>
          <a:p>
            <a:pPr marL="0" indent="0">
              <a:buNone/>
            </a:pPr>
            <a:r>
              <a:rPr lang="tr-TR" sz="3200" dirty="0">
                <a:solidFill>
                  <a:srgbClr val="00B050"/>
                </a:solidFill>
              </a:rPr>
              <a:t>  </a:t>
            </a:r>
            <a:r>
              <a:rPr lang="tr-TR" sz="3200" dirty="0" smtClean="0">
                <a:solidFill>
                  <a:srgbClr val="00B050"/>
                </a:solidFill>
              </a:rPr>
              <a:t>2.	Taşıma </a:t>
            </a:r>
            <a:r>
              <a:rPr lang="tr-TR" sz="3200" dirty="0">
                <a:solidFill>
                  <a:srgbClr val="00B050"/>
                </a:solidFill>
              </a:rPr>
              <a:t>araçları</a:t>
            </a:r>
          </a:p>
          <a:p>
            <a:pPr marL="0" indent="0">
              <a:buNone/>
            </a:pPr>
            <a:r>
              <a:rPr lang="tr-TR" sz="3200" dirty="0">
                <a:solidFill>
                  <a:srgbClr val="00B050"/>
                </a:solidFill>
              </a:rPr>
              <a:t>  </a:t>
            </a:r>
            <a:r>
              <a:rPr lang="tr-TR" sz="3200" dirty="0" smtClean="0">
                <a:solidFill>
                  <a:srgbClr val="00B050"/>
                </a:solidFill>
              </a:rPr>
              <a:t>3.	Taşıma </a:t>
            </a:r>
            <a:r>
              <a:rPr lang="tr-TR" sz="3200" dirty="0">
                <a:solidFill>
                  <a:srgbClr val="00B050"/>
                </a:solidFill>
              </a:rPr>
              <a:t>ağı</a:t>
            </a:r>
          </a:p>
        </p:txBody>
      </p:sp>
      <p:sp>
        <p:nvSpPr>
          <p:cNvPr id="4" name="Veri Yer Tutucusu 3"/>
          <p:cNvSpPr>
            <a:spLocks noGrp="1"/>
          </p:cNvSpPr>
          <p:nvPr>
            <p:ph type="dt" sz="half" idx="10"/>
          </p:nvPr>
        </p:nvSpPr>
        <p:spPr/>
        <p:txBody>
          <a:bodyPr/>
          <a:lstStyle/>
          <a:p>
            <a:fld id="{C63F69A1-630F-4DD7-B915-D0DEBE883CAE}"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30</a:t>
            </a:fld>
            <a:endParaRPr lang="tr-TR"/>
          </a:p>
        </p:txBody>
      </p:sp>
    </p:spTree>
    <p:extLst>
      <p:ext uri="{BB962C8B-B14F-4D97-AF65-F5344CB8AC3E}">
        <p14:creationId xmlns:p14="http://schemas.microsoft.com/office/powerpoint/2010/main" val="5523303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B8AD09-6DB6-4FA5-AA35-5F32427DFEE9}"/>
              </a:ext>
            </a:extLst>
          </p:cNvPr>
          <p:cNvSpPr>
            <a:spLocks noGrp="1"/>
          </p:cNvSpPr>
          <p:nvPr>
            <p:ph type="title"/>
          </p:nvPr>
        </p:nvSpPr>
        <p:spPr/>
        <p:txBody>
          <a:bodyPr/>
          <a:lstStyle/>
          <a:p>
            <a:pPr algn="ctr"/>
            <a:r>
              <a:rPr lang="tr-TR" b="1" dirty="0" smtClean="0">
                <a:solidFill>
                  <a:srgbClr val="FF0000"/>
                </a:solidFill>
              </a:rPr>
              <a:t>1.Taşınacak </a:t>
            </a:r>
            <a:r>
              <a:rPr lang="tr-TR" b="1" dirty="0">
                <a:solidFill>
                  <a:srgbClr val="FF0000"/>
                </a:solidFill>
              </a:rPr>
              <a:t>Ürün </a:t>
            </a:r>
          </a:p>
        </p:txBody>
      </p:sp>
      <p:sp>
        <p:nvSpPr>
          <p:cNvPr id="3" name="Content Placeholder 2">
            <a:extLst>
              <a:ext uri="{FF2B5EF4-FFF2-40B4-BE49-F238E27FC236}">
                <a16:creationId xmlns="" xmlns:a16="http://schemas.microsoft.com/office/drawing/2014/main" id="{4380BFC3-290A-4F8A-BFB3-13B130C6223A}"/>
              </a:ext>
            </a:extLst>
          </p:cNvPr>
          <p:cNvSpPr>
            <a:spLocks noGrp="1"/>
          </p:cNvSpPr>
          <p:nvPr>
            <p:ph idx="1"/>
          </p:nvPr>
        </p:nvSpPr>
        <p:spPr/>
        <p:txBody>
          <a:bodyPr/>
          <a:lstStyle/>
          <a:p>
            <a:r>
              <a:rPr lang="tr-TR" dirty="0"/>
              <a:t>Ürünün Miktarı, Şekli ve Sıklığı</a:t>
            </a:r>
          </a:p>
          <a:p>
            <a:r>
              <a:rPr lang="tr-TR" dirty="0"/>
              <a:t>Ürünün Taşımadaki Dayanıklılık Özellikleri</a:t>
            </a:r>
          </a:p>
          <a:p>
            <a:r>
              <a:rPr lang="tr-TR" dirty="0"/>
              <a:t>Ürünün Niteliği </a:t>
            </a:r>
          </a:p>
          <a:p>
            <a:r>
              <a:rPr lang="tr-TR" dirty="0"/>
              <a:t>Ürünün Değeri</a:t>
            </a:r>
          </a:p>
          <a:p>
            <a:r>
              <a:rPr lang="tr-TR" dirty="0"/>
              <a:t>Ürünün Periyodikliği ve Zamanlılığı</a:t>
            </a:r>
          </a:p>
          <a:p>
            <a:r>
              <a:rPr lang="tr-TR" dirty="0"/>
              <a:t>Ürünün Taşımada Özel Ekipman veya Yükleme Boşaltma Noktası Gerektirmesi</a:t>
            </a:r>
          </a:p>
        </p:txBody>
      </p:sp>
      <p:sp>
        <p:nvSpPr>
          <p:cNvPr id="4" name="Veri Yer Tutucusu 3"/>
          <p:cNvSpPr>
            <a:spLocks noGrp="1"/>
          </p:cNvSpPr>
          <p:nvPr>
            <p:ph type="dt" sz="half" idx="10"/>
          </p:nvPr>
        </p:nvSpPr>
        <p:spPr/>
        <p:txBody>
          <a:bodyPr/>
          <a:lstStyle/>
          <a:p>
            <a:fld id="{75AB126B-AC5D-48D9-BC01-C1237D46DD64}"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31</a:t>
            </a:fld>
            <a:endParaRPr lang="tr-TR"/>
          </a:p>
        </p:txBody>
      </p:sp>
    </p:spTree>
    <p:extLst>
      <p:ext uri="{BB962C8B-B14F-4D97-AF65-F5344CB8AC3E}">
        <p14:creationId xmlns:p14="http://schemas.microsoft.com/office/powerpoint/2010/main" val="3760433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B6B4EA-8890-4477-8C46-79D7A8DF054B}"/>
              </a:ext>
            </a:extLst>
          </p:cNvPr>
          <p:cNvSpPr>
            <a:spLocks noGrp="1"/>
          </p:cNvSpPr>
          <p:nvPr>
            <p:ph type="title"/>
          </p:nvPr>
        </p:nvSpPr>
        <p:spPr/>
        <p:txBody>
          <a:bodyPr/>
          <a:lstStyle/>
          <a:p>
            <a:pPr algn="ctr"/>
            <a:r>
              <a:rPr lang="tr-TR" b="1" dirty="0" smtClean="0">
                <a:solidFill>
                  <a:srgbClr val="FF0000"/>
                </a:solidFill>
              </a:rPr>
              <a:t>2.Taşıma </a:t>
            </a:r>
            <a:r>
              <a:rPr lang="tr-TR" b="1" dirty="0">
                <a:solidFill>
                  <a:srgbClr val="FF0000"/>
                </a:solidFill>
              </a:rPr>
              <a:t>Araçları</a:t>
            </a:r>
          </a:p>
        </p:txBody>
      </p:sp>
      <p:sp>
        <p:nvSpPr>
          <p:cNvPr id="3" name="Content Placeholder 2">
            <a:extLst>
              <a:ext uri="{FF2B5EF4-FFF2-40B4-BE49-F238E27FC236}">
                <a16:creationId xmlns="" xmlns:a16="http://schemas.microsoft.com/office/drawing/2014/main" id="{0F09646C-C7D5-4DB0-B6FE-686E30E9AFCB}"/>
              </a:ext>
            </a:extLst>
          </p:cNvPr>
          <p:cNvSpPr>
            <a:spLocks noGrp="1"/>
          </p:cNvSpPr>
          <p:nvPr>
            <p:ph idx="1"/>
          </p:nvPr>
        </p:nvSpPr>
        <p:spPr/>
        <p:txBody>
          <a:bodyPr/>
          <a:lstStyle/>
          <a:p>
            <a:r>
              <a:rPr lang="tr-TR" dirty="0"/>
              <a:t>Karayolu Taşımacılığı</a:t>
            </a:r>
          </a:p>
          <a:p>
            <a:r>
              <a:rPr lang="tr-TR" dirty="0"/>
              <a:t>Denizyolu Taşımacılığı</a:t>
            </a:r>
          </a:p>
          <a:p>
            <a:r>
              <a:rPr lang="tr-TR" dirty="0"/>
              <a:t>Demiryolu Taşımacılığı</a:t>
            </a:r>
          </a:p>
          <a:p>
            <a:r>
              <a:rPr lang="tr-TR" dirty="0"/>
              <a:t>Havayolu Taşımacılığı</a:t>
            </a:r>
          </a:p>
          <a:p>
            <a:r>
              <a:rPr lang="tr-TR" dirty="0"/>
              <a:t>Boru Hattı Taşımacılığı</a:t>
            </a:r>
          </a:p>
          <a:p>
            <a:r>
              <a:rPr lang="tr-TR" dirty="0"/>
              <a:t>Birleşik (Kombine) Taşımacılık</a:t>
            </a:r>
          </a:p>
        </p:txBody>
      </p:sp>
      <p:sp>
        <p:nvSpPr>
          <p:cNvPr id="4" name="Veri Yer Tutucusu 3"/>
          <p:cNvSpPr>
            <a:spLocks noGrp="1"/>
          </p:cNvSpPr>
          <p:nvPr>
            <p:ph type="dt" sz="half" idx="10"/>
          </p:nvPr>
        </p:nvSpPr>
        <p:spPr/>
        <p:txBody>
          <a:bodyPr/>
          <a:lstStyle/>
          <a:p>
            <a:fld id="{DA5DCFD5-DEF5-476F-814A-8255AA049887}"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32</a:t>
            </a:fld>
            <a:endParaRPr lang="tr-TR"/>
          </a:p>
        </p:txBody>
      </p:sp>
    </p:spTree>
    <p:extLst>
      <p:ext uri="{BB962C8B-B14F-4D97-AF65-F5344CB8AC3E}">
        <p14:creationId xmlns:p14="http://schemas.microsoft.com/office/powerpoint/2010/main" val="26207705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49624" y="282389"/>
            <a:ext cx="11004176" cy="1408300"/>
          </a:xfrm>
        </p:spPr>
        <p:txBody>
          <a:bodyPr>
            <a:normAutofit fontScale="90000"/>
          </a:bodyPr>
          <a:lstStyle/>
          <a:p>
            <a:r>
              <a:rPr lang="tr-TR" b="1" dirty="0">
                <a:solidFill>
                  <a:srgbClr val="0070C0"/>
                </a:solidFill>
                <a:latin typeface="Arial" panose="020B0604020202020204" pitchFamily="34" charset="0"/>
                <a:cs typeface="Arial" panose="020B0604020202020204" pitchFamily="34" charset="0"/>
              </a:rPr>
              <a:t>LSS açısından taşıma filosuyla ilgili olarak izlenilebilecek üç strateji        vardır. </a:t>
            </a:r>
            <a:br>
              <a:rPr lang="tr-TR" b="1" dirty="0">
                <a:solidFill>
                  <a:srgbClr val="0070C0"/>
                </a:solidFill>
                <a:latin typeface="Arial" panose="020B0604020202020204" pitchFamily="34" charset="0"/>
                <a:cs typeface="Arial" panose="020B0604020202020204" pitchFamily="34" charset="0"/>
              </a:rPr>
            </a:br>
            <a:endParaRPr lang="tr-TR"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472FB362-13D8-4DD5-AE96-C5EFB9D5AF9E}"/>
              </a:ext>
            </a:extLst>
          </p:cNvPr>
          <p:cNvSpPr>
            <a:spLocks noGrp="1"/>
          </p:cNvSpPr>
          <p:nvPr>
            <p:ph idx="1"/>
          </p:nvPr>
        </p:nvSpPr>
        <p:spPr>
          <a:xfrm>
            <a:off x="349623" y="1825624"/>
            <a:ext cx="11647935" cy="4530725"/>
          </a:xfrm>
        </p:spPr>
        <p:txBody>
          <a:bodyPr>
            <a:normAutofit/>
          </a:bodyPr>
          <a:lstStyle/>
          <a:p>
            <a:r>
              <a:rPr lang="tr-TR" sz="3200" b="1" dirty="0" smtClean="0">
                <a:solidFill>
                  <a:srgbClr val="00B0F0"/>
                </a:solidFill>
                <a:latin typeface="Arial Black" panose="020B0A04020102020204" pitchFamily="34" charset="0"/>
              </a:rPr>
              <a:t>1.Özel </a:t>
            </a:r>
            <a:r>
              <a:rPr lang="tr-TR" sz="3200" b="1" dirty="0">
                <a:solidFill>
                  <a:srgbClr val="00B0F0"/>
                </a:solidFill>
                <a:latin typeface="Arial Black" panose="020B0A04020102020204" pitchFamily="34" charset="0"/>
              </a:rPr>
              <a:t>Filoya Sahip Olma(Private </a:t>
            </a:r>
            <a:r>
              <a:rPr lang="tr-TR" sz="3200" b="1" dirty="0" err="1">
                <a:solidFill>
                  <a:srgbClr val="00B0F0"/>
                </a:solidFill>
                <a:latin typeface="Arial Black" panose="020B0A04020102020204" pitchFamily="34" charset="0"/>
              </a:rPr>
              <a:t>Transportation</a:t>
            </a:r>
            <a:r>
              <a:rPr lang="tr-TR" sz="3200" b="1" dirty="0" smtClean="0">
                <a:solidFill>
                  <a:srgbClr val="00B0F0"/>
                </a:solidFill>
                <a:latin typeface="Arial Black" panose="020B0A04020102020204" pitchFamily="34" charset="0"/>
              </a:rPr>
              <a:t>)</a:t>
            </a:r>
            <a:r>
              <a:rPr lang="tr-TR" sz="3200" dirty="0" smtClean="0">
                <a:solidFill>
                  <a:srgbClr val="00B0F0"/>
                </a:solidFill>
                <a:latin typeface="Arial Black" panose="020B0A04020102020204" pitchFamily="34" charset="0"/>
              </a:rPr>
              <a:t>:</a:t>
            </a:r>
          </a:p>
          <a:p>
            <a:r>
              <a:rPr lang="tr-TR" sz="3200" dirty="0" smtClean="0"/>
              <a:t> </a:t>
            </a:r>
            <a:r>
              <a:rPr lang="tr-TR" sz="3200" dirty="0"/>
              <a:t>Firmanın taşıma işini kendi araçlarıyla veya kirladığı araçlarla kendi başına yapmasıdır. </a:t>
            </a:r>
            <a:r>
              <a:rPr lang="tr-TR" sz="3200" dirty="0">
                <a:solidFill>
                  <a:srgbClr val="00B050"/>
                </a:solidFill>
              </a:rPr>
              <a:t>Müşteriye ulaşma açısından ve teslim zamanlarına uymak açısından firma yararınadır</a:t>
            </a:r>
            <a:r>
              <a:rPr lang="tr-TR" sz="3200" dirty="0" smtClean="0"/>
              <a:t>.</a:t>
            </a:r>
          </a:p>
          <a:p>
            <a:r>
              <a:rPr lang="tr-TR" sz="3200" dirty="0" smtClean="0"/>
              <a:t> </a:t>
            </a:r>
            <a:r>
              <a:rPr lang="tr-TR" sz="3200" dirty="0">
                <a:solidFill>
                  <a:srgbClr val="FFC000"/>
                </a:solidFill>
              </a:rPr>
              <a:t>Öte yandan araçların satın alımı, bakımı, sigorta vb. Bütün resmi işlemler, kaza anında yapılacak işlemler, hukuki sorunlar, şoförlerin yönetimi ve koordinasyonu gibi pek çok işin de firma tarafından yapılması gerekir.</a:t>
            </a:r>
            <a:r>
              <a:rPr lang="tr-TR" sz="3200" dirty="0"/>
              <a:t> </a:t>
            </a:r>
            <a:r>
              <a:rPr lang="tr-TR" sz="3200" dirty="0">
                <a:solidFill>
                  <a:srgbClr val="FF0000"/>
                </a:solidFill>
              </a:rPr>
              <a:t>Ayrıca bunların hepsi ayrı birer maliyet kalemidir. Bu da firmaya ek yük getirir</a:t>
            </a:r>
            <a:r>
              <a:rPr lang="tr-TR" sz="3200" dirty="0"/>
              <a:t>.</a:t>
            </a:r>
          </a:p>
        </p:txBody>
      </p:sp>
      <p:sp>
        <p:nvSpPr>
          <p:cNvPr id="2" name="Veri Yer Tutucusu 1"/>
          <p:cNvSpPr>
            <a:spLocks noGrp="1"/>
          </p:cNvSpPr>
          <p:nvPr>
            <p:ph type="dt" sz="half" idx="10"/>
          </p:nvPr>
        </p:nvSpPr>
        <p:spPr/>
        <p:txBody>
          <a:bodyPr/>
          <a:lstStyle/>
          <a:p>
            <a:fld id="{21914230-6AC3-4E83-8875-A7DFC5C1531A}"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33</a:t>
            </a:fld>
            <a:endParaRPr lang="tr-TR"/>
          </a:p>
        </p:txBody>
      </p:sp>
    </p:spTree>
    <p:extLst>
      <p:ext uri="{BB962C8B-B14F-4D97-AF65-F5344CB8AC3E}">
        <p14:creationId xmlns:p14="http://schemas.microsoft.com/office/powerpoint/2010/main" val="6649153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8D8A7C5-3005-4BB6-B146-13A2BB9AECDF}"/>
              </a:ext>
            </a:extLst>
          </p:cNvPr>
          <p:cNvSpPr>
            <a:spLocks noGrp="1"/>
          </p:cNvSpPr>
          <p:nvPr>
            <p:ph idx="1"/>
          </p:nvPr>
        </p:nvSpPr>
        <p:spPr>
          <a:xfrm>
            <a:off x="425669" y="1780423"/>
            <a:ext cx="11508827" cy="4273536"/>
          </a:xfrm>
        </p:spPr>
        <p:txBody>
          <a:bodyPr>
            <a:normAutofit/>
          </a:bodyPr>
          <a:lstStyle/>
          <a:p>
            <a:r>
              <a:rPr lang="tr-TR" sz="3200" b="1" dirty="0" smtClean="0">
                <a:solidFill>
                  <a:srgbClr val="00B0F0"/>
                </a:solidFill>
                <a:latin typeface="Arial Black" panose="020B0A04020102020204" pitchFamily="34" charset="0"/>
              </a:rPr>
              <a:t>2.Anlaşmalı </a:t>
            </a:r>
            <a:r>
              <a:rPr lang="tr-TR" sz="3200" b="1" dirty="0">
                <a:solidFill>
                  <a:srgbClr val="00B0F0"/>
                </a:solidFill>
                <a:latin typeface="Arial Black" panose="020B0A04020102020204" pitchFamily="34" charset="0"/>
              </a:rPr>
              <a:t>Taşıma (Contract </a:t>
            </a:r>
            <a:r>
              <a:rPr lang="tr-TR" sz="3200" b="1" dirty="0" err="1">
                <a:solidFill>
                  <a:srgbClr val="00B0F0"/>
                </a:solidFill>
                <a:latin typeface="Arial Black" panose="020B0A04020102020204" pitchFamily="34" charset="0"/>
              </a:rPr>
              <a:t>Transportation</a:t>
            </a:r>
            <a:r>
              <a:rPr lang="tr-TR" sz="3200" b="1" dirty="0" smtClean="0">
                <a:solidFill>
                  <a:srgbClr val="00B0F0"/>
                </a:solidFill>
                <a:latin typeface="Arial Black" panose="020B0A04020102020204" pitchFamily="34" charset="0"/>
              </a:rPr>
              <a:t>):</a:t>
            </a:r>
          </a:p>
          <a:p>
            <a:r>
              <a:rPr lang="tr-TR" sz="3200" dirty="0" smtClean="0">
                <a:solidFill>
                  <a:srgbClr val="FF0000"/>
                </a:solidFill>
              </a:rPr>
              <a:t> </a:t>
            </a:r>
            <a:r>
              <a:rPr lang="tr-TR" sz="3200" dirty="0"/>
              <a:t>Firmanın yapılacak </a:t>
            </a:r>
            <a:r>
              <a:rPr lang="tr-TR" sz="3200" dirty="0">
                <a:solidFill>
                  <a:srgbClr val="FF0000"/>
                </a:solidFill>
              </a:rPr>
              <a:t>bütün taşıma işlerini bir başka firma ile anlaşarak ona yaptırmasıdır</a:t>
            </a:r>
            <a:r>
              <a:rPr lang="tr-TR" sz="3200" dirty="0" smtClean="0">
                <a:solidFill>
                  <a:srgbClr val="FF0000"/>
                </a:solidFill>
              </a:rPr>
              <a:t>.</a:t>
            </a:r>
          </a:p>
          <a:p>
            <a:r>
              <a:rPr lang="tr-TR" sz="3200" dirty="0" smtClean="0"/>
              <a:t> </a:t>
            </a:r>
            <a:r>
              <a:rPr lang="tr-TR" sz="3200" dirty="0"/>
              <a:t>Bir işi kendi başına yapabilecekken tamamen başka bir firmaya devretmeye dış kaynak kullanımı (</a:t>
            </a:r>
            <a:r>
              <a:rPr lang="tr-TR" sz="3600" b="1" dirty="0">
                <a:solidFill>
                  <a:srgbClr val="FF0000"/>
                </a:solidFill>
              </a:rPr>
              <a:t>Outsourcing</a:t>
            </a:r>
            <a:r>
              <a:rPr lang="tr-TR" sz="3200" dirty="0"/>
              <a:t>) denmektedir.</a:t>
            </a:r>
          </a:p>
        </p:txBody>
      </p:sp>
      <p:sp>
        <p:nvSpPr>
          <p:cNvPr id="2" name="Veri Yer Tutucusu 1"/>
          <p:cNvSpPr>
            <a:spLocks noGrp="1"/>
          </p:cNvSpPr>
          <p:nvPr>
            <p:ph type="dt" sz="half" idx="10"/>
          </p:nvPr>
        </p:nvSpPr>
        <p:spPr/>
        <p:txBody>
          <a:bodyPr/>
          <a:lstStyle/>
          <a:p>
            <a:fld id="{96FB82C8-ED4D-4051-864A-1D103E671D2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34</a:t>
            </a:fld>
            <a:endParaRPr lang="tr-TR"/>
          </a:p>
        </p:txBody>
      </p:sp>
    </p:spTree>
    <p:extLst>
      <p:ext uri="{BB962C8B-B14F-4D97-AF65-F5344CB8AC3E}">
        <p14:creationId xmlns:p14="http://schemas.microsoft.com/office/powerpoint/2010/main" val="28663670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1E628DB-CCF0-41F3-8AE0-025D47CF24CC}"/>
              </a:ext>
            </a:extLst>
          </p:cNvPr>
          <p:cNvSpPr>
            <a:spLocks noGrp="1"/>
          </p:cNvSpPr>
          <p:nvPr>
            <p:ph idx="1"/>
          </p:nvPr>
        </p:nvSpPr>
        <p:spPr>
          <a:xfrm>
            <a:off x="242047" y="551794"/>
            <a:ext cx="11591365" cy="5539724"/>
          </a:xfrm>
        </p:spPr>
        <p:txBody>
          <a:bodyPr>
            <a:normAutofit/>
          </a:bodyPr>
          <a:lstStyle/>
          <a:p>
            <a:pPr algn="ctr"/>
            <a:r>
              <a:rPr lang="tr-TR" sz="3200" b="1" dirty="0" smtClean="0">
                <a:solidFill>
                  <a:srgbClr val="00B0F0"/>
                </a:solidFill>
                <a:latin typeface="Arial Black" panose="020B0A04020102020204" pitchFamily="34" charset="0"/>
              </a:rPr>
              <a:t>3.Ortak </a:t>
            </a:r>
            <a:r>
              <a:rPr lang="tr-TR" sz="3200" b="1" dirty="0">
                <a:solidFill>
                  <a:srgbClr val="00B0F0"/>
                </a:solidFill>
                <a:latin typeface="Arial Black" panose="020B0A04020102020204" pitchFamily="34" charset="0"/>
              </a:rPr>
              <a:t>Kaynakları Kullanarak Taşıma (Common </a:t>
            </a:r>
            <a:r>
              <a:rPr lang="tr-TR" sz="3200" b="1" dirty="0" err="1">
                <a:solidFill>
                  <a:srgbClr val="00B0F0"/>
                </a:solidFill>
                <a:latin typeface="Arial Black" panose="020B0A04020102020204" pitchFamily="34" charset="0"/>
              </a:rPr>
              <a:t>Transportation</a:t>
            </a:r>
            <a:r>
              <a:rPr lang="tr-TR" sz="3200" b="1" dirty="0" smtClean="0">
                <a:solidFill>
                  <a:srgbClr val="00B0F0"/>
                </a:solidFill>
                <a:latin typeface="Arial Black" panose="020B0A04020102020204" pitchFamily="34" charset="0"/>
              </a:rPr>
              <a:t>):</a:t>
            </a:r>
          </a:p>
          <a:p>
            <a:r>
              <a:rPr lang="tr-TR" sz="3200" b="1" dirty="0" smtClean="0">
                <a:solidFill>
                  <a:srgbClr val="00B0F0"/>
                </a:solidFill>
                <a:latin typeface="Arial Black" panose="020B0A04020102020204" pitchFamily="34" charset="0"/>
              </a:rPr>
              <a:t> </a:t>
            </a:r>
            <a:r>
              <a:rPr lang="tr-TR" sz="3200" dirty="0">
                <a:solidFill>
                  <a:schemeClr val="accent1"/>
                </a:solidFill>
              </a:rPr>
              <a:t>Firmanın ürünlerini </a:t>
            </a:r>
            <a:r>
              <a:rPr lang="tr-TR" sz="3200" dirty="0">
                <a:solidFill>
                  <a:srgbClr val="00B050"/>
                </a:solidFill>
              </a:rPr>
              <a:t>kamuya açık kaynakları </a:t>
            </a:r>
            <a:r>
              <a:rPr lang="tr-TR" sz="3200" dirty="0">
                <a:solidFill>
                  <a:schemeClr val="accent1"/>
                </a:solidFill>
              </a:rPr>
              <a:t>kullanarak </a:t>
            </a:r>
            <a:r>
              <a:rPr lang="tr-TR" sz="3200" dirty="0" smtClean="0">
                <a:solidFill>
                  <a:schemeClr val="accent1"/>
                </a:solidFill>
              </a:rPr>
              <a:t>;</a:t>
            </a:r>
          </a:p>
          <a:p>
            <a:r>
              <a:rPr lang="tr-TR" sz="3200" b="1" dirty="0" smtClean="0">
                <a:solidFill>
                  <a:srgbClr val="00B050"/>
                </a:solidFill>
              </a:rPr>
              <a:t>örneğin </a:t>
            </a:r>
            <a:r>
              <a:rPr lang="tr-TR" sz="3200" b="1" dirty="0">
                <a:solidFill>
                  <a:srgbClr val="00B050"/>
                </a:solidFill>
              </a:rPr>
              <a:t>tarifeli araçlarla taşıtmasıdır</a:t>
            </a:r>
            <a:r>
              <a:rPr lang="tr-TR" sz="3200" dirty="0" smtClean="0"/>
              <a:t>.</a:t>
            </a:r>
          </a:p>
          <a:p>
            <a:r>
              <a:rPr lang="tr-TR" sz="3200" dirty="0" smtClean="0"/>
              <a:t> </a:t>
            </a:r>
            <a:r>
              <a:rPr lang="tr-TR" sz="3200" dirty="0">
                <a:solidFill>
                  <a:srgbClr val="FF0000"/>
                </a:solidFill>
              </a:rPr>
              <a:t>Bu yöntem ürünün teslim zamanı ve müşteri memnuniyetini sağlamak açısından en zayıf olanıdır</a:t>
            </a:r>
            <a:r>
              <a:rPr lang="tr-TR" sz="3200" dirty="0" smtClean="0"/>
              <a:t>.</a:t>
            </a:r>
          </a:p>
          <a:p>
            <a:r>
              <a:rPr lang="tr-TR" sz="3200" dirty="0" smtClean="0"/>
              <a:t> </a:t>
            </a:r>
            <a:r>
              <a:rPr lang="tr-TR" sz="3200" dirty="0"/>
              <a:t>Tarifeli seferler kullanılacağı için bu tarifelere uygun hareket etmeyi gerektirir ve bu da sistemde stres yaratır.</a:t>
            </a:r>
            <a:endParaRPr lang="tr-TR" sz="3200" b="1" dirty="0"/>
          </a:p>
        </p:txBody>
      </p:sp>
      <p:sp>
        <p:nvSpPr>
          <p:cNvPr id="2" name="Veri Yer Tutucusu 1"/>
          <p:cNvSpPr>
            <a:spLocks noGrp="1"/>
          </p:cNvSpPr>
          <p:nvPr>
            <p:ph type="dt" sz="half" idx="10"/>
          </p:nvPr>
        </p:nvSpPr>
        <p:spPr/>
        <p:txBody>
          <a:bodyPr/>
          <a:lstStyle/>
          <a:p>
            <a:fld id="{143EB021-2C2A-4BCA-B083-310D583E48B9}"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35</a:t>
            </a:fld>
            <a:endParaRPr lang="tr-TR"/>
          </a:p>
        </p:txBody>
      </p:sp>
    </p:spTree>
    <p:extLst>
      <p:ext uri="{BB962C8B-B14F-4D97-AF65-F5344CB8AC3E}">
        <p14:creationId xmlns:p14="http://schemas.microsoft.com/office/powerpoint/2010/main" val="40048192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0D24719-5505-4ACF-B3C2-62D763AA66D3}"/>
              </a:ext>
            </a:extLst>
          </p:cNvPr>
          <p:cNvSpPr>
            <a:spLocks noGrp="1"/>
          </p:cNvSpPr>
          <p:nvPr>
            <p:ph idx="1"/>
          </p:nvPr>
        </p:nvSpPr>
        <p:spPr>
          <a:xfrm>
            <a:off x="838200" y="1253331"/>
            <a:ext cx="10515600" cy="4351338"/>
          </a:xfrm>
        </p:spPr>
        <p:txBody>
          <a:bodyPr>
            <a:normAutofit/>
          </a:bodyPr>
          <a:lstStyle/>
          <a:p>
            <a:pPr marL="0" indent="0">
              <a:buNone/>
            </a:pPr>
            <a:r>
              <a:rPr lang="tr-TR" b="1" dirty="0">
                <a:solidFill>
                  <a:srgbClr val="FF0000"/>
                </a:solidFill>
              </a:rPr>
              <a:t>Taşımacılıkta, taşıma araçlarıyla birlikte </a:t>
            </a:r>
            <a:r>
              <a:rPr lang="tr-TR" b="1" dirty="0">
                <a:solidFill>
                  <a:srgbClr val="0070C0"/>
                </a:solidFill>
              </a:rPr>
              <a:t>taşıma tipinin de belirlenmesi gerekir</a:t>
            </a:r>
            <a:r>
              <a:rPr lang="tr-TR" b="1" dirty="0" smtClean="0">
                <a:solidFill>
                  <a:srgbClr val="FF0000"/>
                </a:solidFill>
              </a:rPr>
              <a:t>.</a:t>
            </a:r>
          </a:p>
          <a:p>
            <a:pPr marL="0" indent="0">
              <a:buNone/>
            </a:pPr>
            <a:r>
              <a:rPr lang="tr-TR" b="1" dirty="0" smtClean="0">
                <a:solidFill>
                  <a:srgbClr val="FF0000"/>
                </a:solidFill>
              </a:rPr>
              <a:t> </a:t>
            </a:r>
            <a:r>
              <a:rPr lang="tr-TR" b="1" dirty="0">
                <a:solidFill>
                  <a:srgbClr val="FF0000"/>
                </a:solidFill>
              </a:rPr>
              <a:t>Taşıma tipi, taşıma işleminde kullanılacak araç tipi sayısıyla ilgilidir ve </a:t>
            </a:r>
            <a:endParaRPr lang="tr-TR" b="1" dirty="0" smtClean="0">
              <a:solidFill>
                <a:srgbClr val="FF0000"/>
              </a:solidFill>
            </a:endParaRPr>
          </a:p>
          <a:p>
            <a:pPr marL="0" indent="0">
              <a:buNone/>
            </a:pPr>
            <a:r>
              <a:rPr lang="tr-TR" sz="4000" b="1" dirty="0" smtClean="0">
                <a:solidFill>
                  <a:srgbClr val="FF0000"/>
                </a:solidFill>
              </a:rPr>
              <a:t>ÜÇ TEMEL TAŞIMA TİPİ BELİRLENMİŞTİR.</a:t>
            </a:r>
            <a:r>
              <a:rPr lang="tr-TR" sz="4000" dirty="0" smtClean="0"/>
              <a:t> </a:t>
            </a:r>
            <a:endParaRPr lang="tr-TR" dirty="0" smtClean="0"/>
          </a:p>
          <a:p>
            <a:pPr marL="0" indent="0">
              <a:buNone/>
            </a:pPr>
            <a:r>
              <a:rPr lang="tr-TR" dirty="0" smtClean="0"/>
              <a:t>Bunlar:</a:t>
            </a:r>
            <a:endParaRPr lang="tr-TR" dirty="0"/>
          </a:p>
        </p:txBody>
      </p:sp>
      <p:sp>
        <p:nvSpPr>
          <p:cNvPr id="2" name="Veri Yer Tutucusu 1"/>
          <p:cNvSpPr>
            <a:spLocks noGrp="1"/>
          </p:cNvSpPr>
          <p:nvPr>
            <p:ph type="dt" sz="half" idx="10"/>
          </p:nvPr>
        </p:nvSpPr>
        <p:spPr/>
        <p:txBody>
          <a:bodyPr/>
          <a:lstStyle/>
          <a:p>
            <a:fld id="{BC972EB6-A362-4B72-94F7-38643A9E057E}"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36</a:t>
            </a:fld>
            <a:endParaRPr lang="tr-TR"/>
          </a:p>
        </p:txBody>
      </p:sp>
    </p:spTree>
    <p:extLst>
      <p:ext uri="{BB962C8B-B14F-4D97-AF65-F5344CB8AC3E}">
        <p14:creationId xmlns:p14="http://schemas.microsoft.com/office/powerpoint/2010/main" val="1009366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0D24719-5505-4ACF-B3C2-62D763AA66D3}"/>
              </a:ext>
            </a:extLst>
          </p:cNvPr>
          <p:cNvSpPr>
            <a:spLocks noGrp="1"/>
          </p:cNvSpPr>
          <p:nvPr>
            <p:ph idx="1"/>
          </p:nvPr>
        </p:nvSpPr>
        <p:spPr>
          <a:xfrm>
            <a:off x="389965" y="658906"/>
            <a:ext cx="11513001" cy="5459506"/>
          </a:xfrm>
        </p:spPr>
        <p:txBody>
          <a:bodyPr>
            <a:normAutofit/>
          </a:bodyPr>
          <a:lstStyle/>
          <a:p>
            <a:pPr marL="0" indent="0" algn="ctr">
              <a:buNone/>
            </a:pPr>
            <a:r>
              <a:rPr lang="tr-TR" sz="4000" b="1" dirty="0" smtClean="0">
                <a:solidFill>
                  <a:srgbClr val="FF0000"/>
                </a:solidFill>
                <a:latin typeface="Algerian" panose="04020705040A02060702" pitchFamily="82" charset="0"/>
              </a:rPr>
              <a:t>1.Tek </a:t>
            </a:r>
            <a:r>
              <a:rPr lang="tr-TR" sz="4000" b="1" dirty="0">
                <a:solidFill>
                  <a:srgbClr val="FF0000"/>
                </a:solidFill>
                <a:latin typeface="Algerian" panose="04020705040A02060702" pitchFamily="82" charset="0"/>
              </a:rPr>
              <a:t>Araçla Taşıma </a:t>
            </a:r>
            <a:r>
              <a:rPr lang="tr-TR" sz="4000" b="1" dirty="0">
                <a:solidFill>
                  <a:srgbClr val="FF0000"/>
                </a:solidFill>
              </a:rPr>
              <a:t>(</a:t>
            </a:r>
            <a:r>
              <a:rPr lang="tr-TR" sz="4000" b="1" u="sng" dirty="0">
                <a:solidFill>
                  <a:srgbClr val="00B050"/>
                </a:solidFill>
              </a:rPr>
              <a:t>Uni-modal</a:t>
            </a:r>
            <a:r>
              <a:rPr lang="tr-TR" sz="4000" b="1" dirty="0">
                <a:solidFill>
                  <a:srgbClr val="FF0000"/>
                </a:solidFill>
              </a:rPr>
              <a:t> </a:t>
            </a:r>
            <a:r>
              <a:rPr lang="tr-TR" sz="4000" b="1" dirty="0" err="1">
                <a:solidFill>
                  <a:srgbClr val="FF0000"/>
                </a:solidFill>
              </a:rPr>
              <a:t>Transportation</a:t>
            </a:r>
            <a:r>
              <a:rPr lang="tr-TR" sz="4000" b="1" dirty="0" smtClean="0"/>
              <a:t>):</a:t>
            </a:r>
          </a:p>
          <a:p>
            <a:pPr marL="0" indent="0">
              <a:buNone/>
            </a:pPr>
            <a:r>
              <a:rPr lang="tr-TR" sz="3200" dirty="0" smtClean="0"/>
              <a:t> </a:t>
            </a:r>
            <a:r>
              <a:rPr lang="tr-TR" sz="3200" dirty="0"/>
              <a:t>Ürünün </a:t>
            </a:r>
            <a:r>
              <a:rPr lang="tr-TR" sz="3200" dirty="0">
                <a:solidFill>
                  <a:srgbClr val="0070C0"/>
                </a:solidFill>
              </a:rPr>
              <a:t>bir çeşit araç kullanılarak </a:t>
            </a:r>
            <a:r>
              <a:rPr lang="tr-TR" sz="3200" dirty="0"/>
              <a:t>taşınmasıdır</a:t>
            </a:r>
            <a:r>
              <a:rPr lang="tr-TR" sz="3200" dirty="0" smtClean="0"/>
              <a:t>.</a:t>
            </a:r>
          </a:p>
          <a:p>
            <a:pPr marL="0" indent="0">
              <a:buNone/>
            </a:pPr>
            <a:r>
              <a:rPr lang="tr-TR" sz="3200" dirty="0" smtClean="0"/>
              <a:t> </a:t>
            </a:r>
            <a:r>
              <a:rPr lang="tr-TR" sz="3200" dirty="0"/>
              <a:t>Örnek olarak yükün </a:t>
            </a:r>
            <a:r>
              <a:rPr lang="tr-TR" sz="3200" dirty="0">
                <a:solidFill>
                  <a:srgbClr val="00B050"/>
                </a:solidFill>
              </a:rPr>
              <a:t>kamyona veya konteynıra yüklenmesinden sonra bir daha hiç açılmadan son noktaya ulaştırılması verilebilir</a:t>
            </a:r>
            <a:r>
              <a:rPr lang="tr-TR" sz="3200" dirty="0"/>
              <a:t>. Araca takılacak bir GPS cihazı ve coğrafi bilgi sistemi ile gerçek zamanlı olarak aracın ve yükün nerede olduğu görülebilir. Kısacası bu taşıma şekli esnektir</a:t>
            </a:r>
            <a:r>
              <a:rPr lang="tr-TR" sz="3200" dirty="0" smtClean="0"/>
              <a:t>.</a:t>
            </a:r>
          </a:p>
          <a:p>
            <a:pPr marL="0" indent="0">
              <a:buNone/>
            </a:pPr>
            <a:r>
              <a:rPr lang="tr-TR" sz="3200" dirty="0" smtClean="0"/>
              <a:t> </a:t>
            </a:r>
            <a:r>
              <a:rPr lang="tr-TR" sz="3200" dirty="0"/>
              <a:t>Ancak karayolu taşımacılığı genel olarak pahalı bir yöntemdir. Bu nedenle </a:t>
            </a:r>
            <a:r>
              <a:rPr lang="tr-TR" sz="3200" dirty="0">
                <a:solidFill>
                  <a:srgbClr val="FF0000"/>
                </a:solidFill>
              </a:rPr>
              <a:t>büyük miktarlardaki yükler için avantajlı sayılmaz.</a:t>
            </a:r>
            <a:endParaRPr lang="tr-TR" sz="3200" b="1" dirty="0">
              <a:solidFill>
                <a:srgbClr val="FF0000"/>
              </a:solidFill>
            </a:endParaRPr>
          </a:p>
        </p:txBody>
      </p:sp>
      <p:sp>
        <p:nvSpPr>
          <p:cNvPr id="2" name="Veri Yer Tutucusu 1"/>
          <p:cNvSpPr>
            <a:spLocks noGrp="1"/>
          </p:cNvSpPr>
          <p:nvPr>
            <p:ph type="dt" sz="half" idx="10"/>
          </p:nvPr>
        </p:nvSpPr>
        <p:spPr/>
        <p:txBody>
          <a:bodyPr/>
          <a:lstStyle/>
          <a:p>
            <a:fld id="{2DA12711-B212-433A-A870-85E67B2E40D5}"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37</a:t>
            </a:fld>
            <a:endParaRPr lang="tr-TR"/>
          </a:p>
        </p:txBody>
      </p:sp>
    </p:spTree>
    <p:extLst>
      <p:ext uri="{BB962C8B-B14F-4D97-AF65-F5344CB8AC3E}">
        <p14:creationId xmlns:p14="http://schemas.microsoft.com/office/powerpoint/2010/main" val="12703382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F41CE88-39A1-4C1D-BC43-DB3C559B732B}"/>
              </a:ext>
            </a:extLst>
          </p:cNvPr>
          <p:cNvSpPr>
            <a:spLocks noGrp="1"/>
          </p:cNvSpPr>
          <p:nvPr>
            <p:ph idx="1"/>
          </p:nvPr>
        </p:nvSpPr>
        <p:spPr>
          <a:xfrm>
            <a:off x="255494" y="618566"/>
            <a:ext cx="11551024" cy="5737784"/>
          </a:xfrm>
        </p:spPr>
        <p:txBody>
          <a:bodyPr>
            <a:normAutofit/>
          </a:bodyPr>
          <a:lstStyle/>
          <a:p>
            <a:pPr algn="ctr"/>
            <a:r>
              <a:rPr lang="tr-TR" sz="4000" b="1" dirty="0" smtClean="0">
                <a:solidFill>
                  <a:srgbClr val="FF0000"/>
                </a:solidFill>
                <a:latin typeface="Algerian" panose="04020705040A02060702" pitchFamily="82" charset="0"/>
              </a:rPr>
              <a:t>2.Çok </a:t>
            </a:r>
            <a:r>
              <a:rPr lang="tr-TR" sz="4000" b="1" dirty="0">
                <a:solidFill>
                  <a:srgbClr val="FF0000"/>
                </a:solidFill>
                <a:latin typeface="Algerian" panose="04020705040A02060702" pitchFamily="82" charset="0"/>
              </a:rPr>
              <a:t>Araçla Taşıma </a:t>
            </a:r>
            <a:r>
              <a:rPr lang="tr-TR" sz="4000" b="1" dirty="0">
                <a:solidFill>
                  <a:srgbClr val="FF0000"/>
                </a:solidFill>
              </a:rPr>
              <a:t>(</a:t>
            </a:r>
            <a:r>
              <a:rPr lang="tr-TR" sz="4000" b="1" dirty="0">
                <a:solidFill>
                  <a:srgbClr val="00B050"/>
                </a:solidFill>
              </a:rPr>
              <a:t>Multi-modal</a:t>
            </a:r>
            <a:r>
              <a:rPr lang="tr-TR" sz="4000" b="1" dirty="0">
                <a:solidFill>
                  <a:srgbClr val="FF0000"/>
                </a:solidFill>
              </a:rPr>
              <a:t> </a:t>
            </a:r>
            <a:r>
              <a:rPr lang="tr-TR" sz="4000" b="1" dirty="0" err="1">
                <a:solidFill>
                  <a:srgbClr val="FF0000"/>
                </a:solidFill>
              </a:rPr>
              <a:t>Transportation</a:t>
            </a:r>
            <a:r>
              <a:rPr lang="tr-TR" sz="4000" b="1" dirty="0" smtClean="0"/>
              <a:t>):</a:t>
            </a:r>
          </a:p>
          <a:p>
            <a:r>
              <a:rPr lang="tr-TR" sz="3200" dirty="0" smtClean="0"/>
              <a:t> </a:t>
            </a:r>
            <a:r>
              <a:rPr lang="tr-TR" sz="3200" dirty="0"/>
              <a:t>Ürünün </a:t>
            </a:r>
            <a:r>
              <a:rPr lang="tr-TR" sz="3200" dirty="0">
                <a:solidFill>
                  <a:srgbClr val="00B050"/>
                </a:solidFill>
              </a:rPr>
              <a:t>birden fazla türde araç kullanılarak </a:t>
            </a:r>
            <a:r>
              <a:rPr lang="tr-TR" sz="3200" dirty="0"/>
              <a:t>taşınmasıdır</a:t>
            </a:r>
            <a:r>
              <a:rPr lang="tr-TR" sz="3200" dirty="0" smtClean="0"/>
              <a:t>.</a:t>
            </a:r>
          </a:p>
          <a:p>
            <a:r>
              <a:rPr lang="tr-TR" sz="3200" dirty="0" smtClean="0"/>
              <a:t> </a:t>
            </a:r>
            <a:r>
              <a:rPr lang="tr-TR" sz="3200" dirty="0"/>
              <a:t>Örneğin </a:t>
            </a:r>
            <a:r>
              <a:rPr lang="tr-TR" sz="3200" u="sng" dirty="0">
                <a:solidFill>
                  <a:srgbClr val="00B050"/>
                </a:solidFill>
              </a:rPr>
              <a:t>yükün </a:t>
            </a:r>
            <a:r>
              <a:rPr lang="tr-TR" sz="3200" u="sng" dirty="0">
                <a:solidFill>
                  <a:srgbClr val="FFC000"/>
                </a:solidFill>
                <a:latin typeface="Algerian" panose="04020705040A02060702" pitchFamily="82" charset="0"/>
              </a:rPr>
              <a:t>konteynıra</a:t>
            </a:r>
            <a:r>
              <a:rPr lang="tr-TR" sz="3200" u="sng" dirty="0">
                <a:solidFill>
                  <a:srgbClr val="00B050"/>
                </a:solidFill>
              </a:rPr>
              <a:t> </a:t>
            </a:r>
            <a:r>
              <a:rPr lang="tr-TR" sz="3200" u="sng" dirty="0" smtClean="0">
                <a:solidFill>
                  <a:srgbClr val="00B050"/>
                </a:solidFill>
              </a:rPr>
              <a:t>yüklenmesi;</a:t>
            </a:r>
          </a:p>
          <a:p>
            <a:r>
              <a:rPr lang="tr-TR" sz="3200" u="sng" dirty="0" err="1" smtClean="0">
                <a:solidFill>
                  <a:srgbClr val="00B050"/>
                </a:solidFill>
              </a:rPr>
              <a:t>nden</a:t>
            </a:r>
            <a:r>
              <a:rPr lang="tr-TR" sz="3200" u="sng" dirty="0" smtClean="0">
                <a:solidFill>
                  <a:srgbClr val="00B050"/>
                </a:solidFill>
              </a:rPr>
              <a:t> </a:t>
            </a:r>
            <a:r>
              <a:rPr lang="tr-TR" sz="3200" u="sng" dirty="0">
                <a:solidFill>
                  <a:srgbClr val="00B050"/>
                </a:solidFill>
              </a:rPr>
              <a:t>sonra </a:t>
            </a:r>
            <a:r>
              <a:rPr lang="tr-TR" sz="3200" u="sng" dirty="0" smtClean="0">
                <a:solidFill>
                  <a:srgbClr val="00B050"/>
                </a:solidFill>
              </a:rPr>
              <a:t>,</a:t>
            </a:r>
          </a:p>
          <a:p>
            <a:r>
              <a:rPr lang="tr-TR" sz="3200" u="sng" dirty="0" smtClean="0">
                <a:solidFill>
                  <a:srgbClr val="FFC000"/>
                </a:solidFill>
                <a:latin typeface="Algerian" panose="04020705040A02060702" pitchFamily="82" charset="0"/>
              </a:rPr>
              <a:t>kamyon</a:t>
            </a:r>
            <a:r>
              <a:rPr lang="tr-TR" sz="3200" u="sng" dirty="0" smtClean="0">
                <a:solidFill>
                  <a:srgbClr val="00B050"/>
                </a:solidFill>
              </a:rPr>
              <a:t>la </a:t>
            </a:r>
            <a:r>
              <a:rPr lang="tr-TR" sz="3200" u="sng" dirty="0">
                <a:solidFill>
                  <a:srgbClr val="00B050"/>
                </a:solidFill>
              </a:rPr>
              <a:t>limana </a:t>
            </a:r>
            <a:r>
              <a:rPr lang="tr-TR" sz="3200" u="sng" dirty="0" smtClean="0">
                <a:solidFill>
                  <a:srgbClr val="00B050"/>
                </a:solidFill>
              </a:rPr>
              <a:t>ulaştırılması,</a:t>
            </a:r>
          </a:p>
          <a:p>
            <a:r>
              <a:rPr lang="tr-TR" sz="3200" u="sng" dirty="0" smtClean="0">
                <a:solidFill>
                  <a:srgbClr val="00B050"/>
                </a:solidFill>
              </a:rPr>
              <a:t> </a:t>
            </a:r>
            <a:r>
              <a:rPr lang="tr-TR" sz="3200" u="sng" dirty="0">
                <a:solidFill>
                  <a:srgbClr val="00B050"/>
                </a:solidFill>
              </a:rPr>
              <a:t>ve </a:t>
            </a:r>
            <a:r>
              <a:rPr lang="tr-TR" sz="3200" u="sng" dirty="0" smtClean="0">
                <a:solidFill>
                  <a:srgbClr val="00B050"/>
                </a:solidFill>
              </a:rPr>
              <a:t>orada,</a:t>
            </a:r>
          </a:p>
          <a:p>
            <a:r>
              <a:rPr lang="tr-TR" sz="3200" u="sng" dirty="0" smtClean="0">
                <a:solidFill>
                  <a:srgbClr val="00B050"/>
                </a:solidFill>
              </a:rPr>
              <a:t> </a:t>
            </a:r>
            <a:r>
              <a:rPr lang="tr-TR" sz="3200" u="sng" dirty="0">
                <a:solidFill>
                  <a:srgbClr val="FFC000"/>
                </a:solidFill>
                <a:latin typeface="Algerian" panose="04020705040A02060702" pitchFamily="82" charset="0"/>
              </a:rPr>
              <a:t>gemiye</a:t>
            </a:r>
            <a:r>
              <a:rPr lang="tr-TR" sz="3200" u="sng" dirty="0">
                <a:solidFill>
                  <a:srgbClr val="00B050"/>
                </a:solidFill>
              </a:rPr>
              <a:t> bindirilerek taşınması </a:t>
            </a:r>
            <a:r>
              <a:rPr lang="tr-TR" sz="3200" dirty="0"/>
              <a:t>bu gruba girer. Yük karşı limandan sonra tekrar kamyona veya başka bir araca binerek yoluna devam </a:t>
            </a:r>
            <a:r>
              <a:rPr lang="tr-TR" sz="3200" dirty="0" smtClean="0"/>
              <a:t>edebilir</a:t>
            </a:r>
            <a:endParaRPr lang="tr-TR" sz="3200" b="1" dirty="0"/>
          </a:p>
        </p:txBody>
      </p:sp>
      <p:sp>
        <p:nvSpPr>
          <p:cNvPr id="2" name="Veri Yer Tutucusu 1"/>
          <p:cNvSpPr>
            <a:spLocks noGrp="1"/>
          </p:cNvSpPr>
          <p:nvPr>
            <p:ph type="dt" sz="half" idx="10"/>
          </p:nvPr>
        </p:nvSpPr>
        <p:spPr/>
        <p:txBody>
          <a:bodyPr/>
          <a:lstStyle/>
          <a:p>
            <a:fld id="{26F0DA79-6F50-4E75-8B0C-EB9F1378599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38</a:t>
            </a:fld>
            <a:endParaRPr lang="tr-TR"/>
          </a:p>
        </p:txBody>
      </p:sp>
    </p:spTree>
    <p:extLst>
      <p:ext uri="{BB962C8B-B14F-4D97-AF65-F5344CB8AC3E}">
        <p14:creationId xmlns:p14="http://schemas.microsoft.com/office/powerpoint/2010/main" val="2888456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F41CE88-39A1-4C1D-BC43-DB3C559B732B}"/>
              </a:ext>
            </a:extLst>
          </p:cNvPr>
          <p:cNvSpPr>
            <a:spLocks noGrp="1"/>
          </p:cNvSpPr>
          <p:nvPr>
            <p:ph idx="1"/>
          </p:nvPr>
        </p:nvSpPr>
        <p:spPr>
          <a:xfrm>
            <a:off x="255494" y="618566"/>
            <a:ext cx="11551024" cy="5737784"/>
          </a:xfrm>
        </p:spPr>
        <p:txBody>
          <a:bodyPr>
            <a:normAutofit/>
          </a:bodyPr>
          <a:lstStyle/>
          <a:p>
            <a:r>
              <a:rPr lang="tr-TR" sz="3200" b="1" dirty="0" smtClean="0">
                <a:solidFill>
                  <a:srgbClr val="FF0000"/>
                </a:solidFill>
              </a:rPr>
              <a:t>2.Çok </a:t>
            </a:r>
            <a:r>
              <a:rPr lang="tr-TR" sz="3200" b="1" dirty="0">
                <a:solidFill>
                  <a:srgbClr val="FF0000"/>
                </a:solidFill>
              </a:rPr>
              <a:t>Araçla Taşıma (</a:t>
            </a:r>
            <a:r>
              <a:rPr lang="tr-TR" sz="3200" b="1" dirty="0">
                <a:solidFill>
                  <a:srgbClr val="00B050"/>
                </a:solidFill>
              </a:rPr>
              <a:t>Multi-modal</a:t>
            </a:r>
            <a:r>
              <a:rPr lang="tr-TR" sz="3200" b="1" dirty="0">
                <a:solidFill>
                  <a:srgbClr val="FF0000"/>
                </a:solidFill>
              </a:rPr>
              <a:t> </a:t>
            </a:r>
            <a:r>
              <a:rPr lang="tr-TR" sz="3200" b="1" dirty="0" err="1">
                <a:solidFill>
                  <a:srgbClr val="FF0000"/>
                </a:solidFill>
              </a:rPr>
              <a:t>Transportation</a:t>
            </a:r>
            <a:r>
              <a:rPr lang="tr-TR" sz="3200" b="1" dirty="0" smtClean="0"/>
              <a:t>):</a:t>
            </a:r>
          </a:p>
          <a:p>
            <a:r>
              <a:rPr lang="tr-TR" sz="3200" dirty="0" smtClean="0"/>
              <a:t>Demiryolu </a:t>
            </a:r>
            <a:r>
              <a:rPr lang="tr-TR" sz="3200" dirty="0"/>
              <a:t>ve denizyolu taşımacılığı ucuz olduğundan genellikle bu tür çok araçlı taşımada demir ve deniz yolu tercih edilmeye çalışılır. Taşıma maliyeti ciddi oranda azaldığı için çok avantajlıdır. Öte yandan yükün birkaç noktada indi bindi yapması, zarar görmesi, ve kaybolması riskini arttırır. Ayrıca teslim zamanı ve esneklik açısından avantajlı sayılmaz.</a:t>
            </a:r>
            <a:endParaRPr lang="tr-TR" sz="3200" b="1" dirty="0"/>
          </a:p>
        </p:txBody>
      </p:sp>
      <p:sp>
        <p:nvSpPr>
          <p:cNvPr id="2" name="Veri Yer Tutucusu 1"/>
          <p:cNvSpPr>
            <a:spLocks noGrp="1"/>
          </p:cNvSpPr>
          <p:nvPr>
            <p:ph type="dt" sz="half" idx="10"/>
          </p:nvPr>
        </p:nvSpPr>
        <p:spPr/>
        <p:txBody>
          <a:bodyPr/>
          <a:lstStyle/>
          <a:p>
            <a:fld id="{9A7FA8D5-3764-4083-A40D-E58F108AE143}"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39</a:t>
            </a:fld>
            <a:endParaRPr lang="tr-TR"/>
          </a:p>
        </p:txBody>
      </p:sp>
    </p:spTree>
    <p:extLst>
      <p:ext uri="{BB962C8B-B14F-4D97-AF65-F5344CB8AC3E}">
        <p14:creationId xmlns:p14="http://schemas.microsoft.com/office/powerpoint/2010/main" val="3994728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F4320-92B3-4A69-BD33-2DA871A7E72A}"/>
              </a:ext>
            </a:extLst>
          </p:cNvPr>
          <p:cNvSpPr>
            <a:spLocks noGrp="1"/>
          </p:cNvSpPr>
          <p:nvPr>
            <p:ph type="title"/>
          </p:nvPr>
        </p:nvSpPr>
        <p:spPr>
          <a:xfrm>
            <a:off x="838199" y="149973"/>
            <a:ext cx="11089341" cy="966134"/>
          </a:xfrm>
          <a:solidFill>
            <a:srgbClr val="F7FDBB"/>
          </a:solidFill>
        </p:spPr>
        <p:txBody>
          <a:bodyPr>
            <a:normAutofit fontScale="90000"/>
          </a:bodyPr>
          <a:lstStyle/>
          <a:p>
            <a:pPr algn="ctr"/>
            <a:r>
              <a:rPr lang="tr-TR" b="1" dirty="0" smtClean="0">
                <a:solidFill>
                  <a:srgbClr val="7030A0"/>
                </a:solidFill>
                <a:latin typeface="Algerian" panose="04020705040A02060702" pitchFamily="82" charset="0"/>
              </a:rPr>
              <a:t>A.1. Yükün (karakteristik) </a:t>
            </a:r>
            <a:r>
              <a:rPr lang="tr-TR" b="1" dirty="0">
                <a:solidFill>
                  <a:srgbClr val="7030A0"/>
                </a:solidFill>
                <a:latin typeface="Algerian" panose="04020705040A02060702" pitchFamily="82" charset="0"/>
              </a:rPr>
              <a:t>Özellikleri</a:t>
            </a:r>
          </a:p>
        </p:txBody>
      </p:sp>
      <p:sp>
        <p:nvSpPr>
          <p:cNvPr id="3" name="Content Placeholder 2">
            <a:extLst>
              <a:ext uri="{FF2B5EF4-FFF2-40B4-BE49-F238E27FC236}">
                <a16:creationId xmlns="" xmlns:a16="http://schemas.microsoft.com/office/drawing/2014/main" id="{440D4DA7-E9F3-4BC7-A240-2B1AA552290D}"/>
              </a:ext>
            </a:extLst>
          </p:cNvPr>
          <p:cNvSpPr>
            <a:spLocks noGrp="1"/>
          </p:cNvSpPr>
          <p:nvPr>
            <p:ph idx="1"/>
          </p:nvPr>
        </p:nvSpPr>
        <p:spPr>
          <a:xfrm>
            <a:off x="121024" y="1237129"/>
            <a:ext cx="11927541" cy="5484346"/>
          </a:xfrm>
        </p:spPr>
        <p:txBody>
          <a:bodyPr>
            <a:noAutofit/>
          </a:bodyPr>
          <a:lstStyle/>
          <a:p>
            <a:pPr marL="0" indent="0" algn="ctr">
              <a:buNone/>
            </a:pPr>
            <a:r>
              <a:rPr lang="tr-TR" sz="3600" u="sng" dirty="0">
                <a:solidFill>
                  <a:srgbClr val="0070C0"/>
                </a:solidFill>
              </a:rPr>
              <a:t>Yükün özellikleri üzerinde dururken ele </a:t>
            </a:r>
            <a:r>
              <a:rPr lang="tr-TR" sz="3600" u="sng" dirty="0" smtClean="0">
                <a:solidFill>
                  <a:srgbClr val="0070C0"/>
                </a:solidFill>
              </a:rPr>
              <a:t>almamız </a:t>
            </a:r>
            <a:r>
              <a:rPr lang="tr-TR" sz="3600" u="sng" dirty="0">
                <a:solidFill>
                  <a:srgbClr val="0070C0"/>
                </a:solidFill>
              </a:rPr>
              <a:t>gereken özellikleri aşağıdaki şekilde sınıflandırabiliriz:</a:t>
            </a:r>
          </a:p>
          <a:p>
            <a:endParaRPr lang="tr-TR" sz="3200" dirty="0" smtClean="0">
              <a:solidFill>
                <a:srgbClr val="00B050"/>
              </a:solidFill>
            </a:endParaRPr>
          </a:p>
          <a:p>
            <a:pPr algn="ctr"/>
            <a:r>
              <a:rPr lang="tr-TR" sz="3200" dirty="0" smtClean="0">
                <a:solidFill>
                  <a:srgbClr val="00B050"/>
                </a:solidFill>
              </a:rPr>
              <a:t>A1.1.</a:t>
            </a:r>
            <a:r>
              <a:rPr lang="tr-TR" sz="3200" u="sng" dirty="0" smtClean="0">
                <a:solidFill>
                  <a:srgbClr val="7030A0"/>
                </a:solidFill>
              </a:rPr>
              <a:t>Boyutu</a:t>
            </a:r>
            <a:r>
              <a:rPr lang="tr-TR" sz="3200" dirty="0" smtClean="0"/>
              <a:t>: </a:t>
            </a:r>
            <a:r>
              <a:rPr lang="tr-TR" sz="2000" dirty="0" smtClean="0"/>
              <a:t>(</a:t>
            </a:r>
            <a:r>
              <a:rPr lang="tr-TR" sz="2000" dirty="0" err="1" smtClean="0"/>
              <a:t>A.Yükün</a:t>
            </a:r>
            <a:r>
              <a:rPr lang="tr-TR" sz="2000" dirty="0" smtClean="0"/>
              <a:t> özellikleri) </a:t>
            </a:r>
            <a:endParaRPr lang="tr-TR" sz="3200" dirty="0" smtClean="0"/>
          </a:p>
          <a:p>
            <a:r>
              <a:rPr lang="tr-TR" sz="3200" dirty="0" smtClean="0"/>
              <a:t>Yükün ölçüleri ve hacmi</a:t>
            </a:r>
            <a:endParaRPr lang="tr-TR" sz="3200" dirty="0"/>
          </a:p>
          <a:p>
            <a:pPr algn="ctr"/>
            <a:r>
              <a:rPr lang="tr-TR" sz="3200" dirty="0" smtClean="0">
                <a:solidFill>
                  <a:srgbClr val="00B050"/>
                </a:solidFill>
              </a:rPr>
              <a:t>A.1.2. </a:t>
            </a:r>
            <a:r>
              <a:rPr lang="tr-TR" sz="3200" u="sng" dirty="0" smtClean="0">
                <a:solidFill>
                  <a:srgbClr val="7030A0"/>
                </a:solidFill>
              </a:rPr>
              <a:t>Ağırlık </a:t>
            </a:r>
            <a:r>
              <a:rPr lang="tr-TR" sz="3200" u="sng" dirty="0">
                <a:solidFill>
                  <a:srgbClr val="7030A0"/>
                </a:solidFill>
              </a:rPr>
              <a:t>ve </a:t>
            </a:r>
            <a:r>
              <a:rPr lang="tr-TR" sz="3200" u="sng" dirty="0" smtClean="0">
                <a:solidFill>
                  <a:srgbClr val="7030A0"/>
                </a:solidFill>
              </a:rPr>
              <a:t>Yoğunluğu</a:t>
            </a:r>
            <a:r>
              <a:rPr lang="tr-TR" sz="3200" dirty="0" smtClean="0"/>
              <a:t>:</a:t>
            </a:r>
            <a:r>
              <a:rPr lang="tr-TR" sz="2000" dirty="0">
                <a:solidFill>
                  <a:prstClr val="black"/>
                </a:solidFill>
              </a:rPr>
              <a:t> (</a:t>
            </a:r>
            <a:r>
              <a:rPr lang="tr-TR" sz="2000" dirty="0" err="1">
                <a:solidFill>
                  <a:prstClr val="black"/>
                </a:solidFill>
              </a:rPr>
              <a:t>A.Yükün</a:t>
            </a:r>
            <a:r>
              <a:rPr lang="tr-TR" sz="2000" dirty="0">
                <a:solidFill>
                  <a:prstClr val="black"/>
                </a:solidFill>
              </a:rPr>
              <a:t> özellikleri) </a:t>
            </a:r>
            <a:endParaRPr lang="tr-TR" sz="3200" dirty="0" smtClean="0"/>
          </a:p>
          <a:p>
            <a:r>
              <a:rPr lang="tr-TR" sz="3200" dirty="0" smtClean="0"/>
              <a:t> yükün mutlak ağırlığı ve hacmiyle birlikte hesaplanması gereken yoğunluğu</a:t>
            </a:r>
            <a:endParaRPr lang="tr-TR" sz="3200" dirty="0"/>
          </a:p>
          <a:p>
            <a:pPr algn="ctr"/>
            <a:r>
              <a:rPr lang="tr-TR" sz="3200" dirty="0" smtClean="0">
                <a:solidFill>
                  <a:srgbClr val="00B050"/>
                </a:solidFill>
              </a:rPr>
              <a:t>A.1.3. </a:t>
            </a:r>
            <a:r>
              <a:rPr lang="tr-TR" sz="3200" u="sng" dirty="0" smtClean="0">
                <a:solidFill>
                  <a:srgbClr val="7030A0"/>
                </a:solidFill>
              </a:rPr>
              <a:t>(Maddi</a:t>
            </a:r>
            <a:r>
              <a:rPr lang="tr-TR" sz="3200" u="sng" dirty="0">
                <a:solidFill>
                  <a:srgbClr val="7030A0"/>
                </a:solidFill>
              </a:rPr>
              <a:t>) </a:t>
            </a:r>
            <a:r>
              <a:rPr lang="tr-TR" sz="3200" u="sng" dirty="0" smtClean="0">
                <a:solidFill>
                  <a:srgbClr val="7030A0"/>
                </a:solidFill>
              </a:rPr>
              <a:t>Değeri</a:t>
            </a:r>
            <a:r>
              <a:rPr lang="tr-TR" sz="3200" dirty="0" smtClean="0"/>
              <a:t>: </a:t>
            </a:r>
            <a:r>
              <a:rPr lang="tr-TR" sz="2000" dirty="0">
                <a:solidFill>
                  <a:prstClr val="black"/>
                </a:solidFill>
              </a:rPr>
              <a:t>(</a:t>
            </a:r>
            <a:r>
              <a:rPr lang="tr-TR" sz="2000" dirty="0" err="1">
                <a:solidFill>
                  <a:prstClr val="black"/>
                </a:solidFill>
              </a:rPr>
              <a:t>A.Yükün</a:t>
            </a:r>
            <a:r>
              <a:rPr lang="tr-TR" sz="2000" dirty="0">
                <a:solidFill>
                  <a:prstClr val="black"/>
                </a:solidFill>
              </a:rPr>
              <a:t> özellikleri) </a:t>
            </a:r>
            <a:endParaRPr lang="tr-TR" sz="3200" dirty="0" smtClean="0"/>
          </a:p>
          <a:p>
            <a:r>
              <a:rPr lang="tr-TR" sz="3200" dirty="0" smtClean="0"/>
              <a:t>yükün maddi ve ticari değeri</a:t>
            </a:r>
            <a:endParaRPr lang="tr-TR" sz="3200" dirty="0"/>
          </a:p>
        </p:txBody>
      </p:sp>
      <p:sp>
        <p:nvSpPr>
          <p:cNvPr id="4" name="Veri Yer Tutucusu 3"/>
          <p:cNvSpPr>
            <a:spLocks noGrp="1"/>
          </p:cNvSpPr>
          <p:nvPr>
            <p:ph type="dt" sz="half" idx="10"/>
          </p:nvPr>
        </p:nvSpPr>
        <p:spPr/>
        <p:txBody>
          <a:bodyPr/>
          <a:lstStyle/>
          <a:p>
            <a:fld id="{861E0EEC-28D0-463B-8020-76EC924D759C}"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4</a:t>
            </a:fld>
            <a:endParaRPr lang="tr-TR"/>
          </a:p>
        </p:txBody>
      </p:sp>
    </p:spTree>
    <p:extLst>
      <p:ext uri="{BB962C8B-B14F-4D97-AF65-F5344CB8AC3E}">
        <p14:creationId xmlns:p14="http://schemas.microsoft.com/office/powerpoint/2010/main" val="41935521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2C0DBBC-B5B1-4367-BAD5-CEC352ED2B8F}"/>
              </a:ext>
            </a:extLst>
          </p:cNvPr>
          <p:cNvSpPr>
            <a:spLocks noGrp="1"/>
          </p:cNvSpPr>
          <p:nvPr>
            <p:ph idx="1"/>
          </p:nvPr>
        </p:nvSpPr>
        <p:spPr>
          <a:xfrm>
            <a:off x="268941" y="484094"/>
            <a:ext cx="11604812" cy="5872256"/>
          </a:xfrm>
        </p:spPr>
        <p:txBody>
          <a:bodyPr>
            <a:normAutofit/>
          </a:bodyPr>
          <a:lstStyle/>
          <a:p>
            <a:pPr algn="ctr"/>
            <a:r>
              <a:rPr lang="tr-TR" sz="4000" b="1" dirty="0" smtClean="0">
                <a:solidFill>
                  <a:srgbClr val="FF0000"/>
                </a:solidFill>
                <a:latin typeface="Algerian" panose="04020705040A02060702" pitchFamily="82" charset="0"/>
              </a:rPr>
              <a:t>3.Bileşik </a:t>
            </a:r>
            <a:r>
              <a:rPr lang="tr-TR" sz="4000" b="1" dirty="0">
                <a:solidFill>
                  <a:srgbClr val="FF0000"/>
                </a:solidFill>
                <a:latin typeface="Algerian" panose="04020705040A02060702" pitchFamily="82" charset="0"/>
              </a:rPr>
              <a:t>Taşıma </a:t>
            </a:r>
            <a:r>
              <a:rPr lang="tr-TR" sz="4000" b="1" dirty="0">
                <a:solidFill>
                  <a:srgbClr val="FF0000"/>
                </a:solidFill>
              </a:rPr>
              <a:t>(</a:t>
            </a:r>
            <a:r>
              <a:rPr lang="tr-TR" sz="4000" b="1" dirty="0">
                <a:solidFill>
                  <a:srgbClr val="00B050"/>
                </a:solidFill>
              </a:rPr>
              <a:t>Inter-modal</a:t>
            </a:r>
            <a:r>
              <a:rPr lang="tr-TR" sz="4000" b="1" dirty="0">
                <a:solidFill>
                  <a:srgbClr val="FF0000"/>
                </a:solidFill>
              </a:rPr>
              <a:t> </a:t>
            </a:r>
            <a:r>
              <a:rPr lang="tr-TR" sz="4000" b="1" dirty="0" err="1">
                <a:solidFill>
                  <a:srgbClr val="FF0000"/>
                </a:solidFill>
              </a:rPr>
              <a:t>Transportation</a:t>
            </a:r>
            <a:r>
              <a:rPr lang="tr-TR" sz="4000" b="1" dirty="0" smtClean="0"/>
              <a:t>):</a:t>
            </a:r>
          </a:p>
          <a:p>
            <a:r>
              <a:rPr lang="tr-TR" sz="3200" dirty="0" smtClean="0"/>
              <a:t> </a:t>
            </a:r>
            <a:r>
              <a:rPr lang="tr-TR" sz="3200" b="1" dirty="0">
                <a:solidFill>
                  <a:srgbClr val="00B050"/>
                </a:solidFill>
              </a:rPr>
              <a:t>Kombine taşımacılık </a:t>
            </a:r>
            <a:r>
              <a:rPr lang="tr-TR" sz="3200" dirty="0"/>
              <a:t>olarak da bilinir</a:t>
            </a:r>
            <a:r>
              <a:rPr lang="tr-TR" sz="3200" dirty="0" smtClean="0"/>
              <a:t>.</a:t>
            </a:r>
          </a:p>
          <a:p>
            <a:r>
              <a:rPr lang="tr-TR" sz="3200" dirty="0" smtClean="0"/>
              <a:t> </a:t>
            </a:r>
            <a:r>
              <a:rPr lang="tr-TR" sz="3200" dirty="0">
                <a:solidFill>
                  <a:srgbClr val="FFC000"/>
                </a:solidFill>
              </a:rPr>
              <a:t>İlk iki yapının iyi yönlerini birleştiren bir yaklaşımdır </a:t>
            </a:r>
            <a:r>
              <a:rPr lang="tr-TR" sz="3200" dirty="0">
                <a:solidFill>
                  <a:srgbClr val="00B0F0"/>
                </a:solidFill>
              </a:rPr>
              <a:t>ve en az iki farklı taşıma tipinin </a:t>
            </a:r>
            <a:r>
              <a:rPr lang="tr-TR" sz="3200" dirty="0" smtClean="0">
                <a:solidFill>
                  <a:srgbClr val="00B0F0"/>
                </a:solidFill>
              </a:rPr>
              <a:t>birlikte </a:t>
            </a:r>
            <a:r>
              <a:rPr lang="tr-TR" sz="3200" dirty="0">
                <a:solidFill>
                  <a:srgbClr val="00B0F0"/>
                </a:solidFill>
              </a:rPr>
              <a:t>ve bir kombinasyon oluşturacak şekilde kullanılması </a:t>
            </a:r>
            <a:r>
              <a:rPr lang="tr-TR" sz="3200" dirty="0" smtClean="0">
                <a:solidFill>
                  <a:srgbClr val="00B0F0"/>
                </a:solidFill>
              </a:rPr>
              <a:t>anlamına </a:t>
            </a:r>
            <a:r>
              <a:rPr lang="tr-TR" sz="3200" dirty="0">
                <a:solidFill>
                  <a:srgbClr val="00B0F0"/>
                </a:solidFill>
              </a:rPr>
              <a:t>gelir. </a:t>
            </a:r>
            <a:endParaRPr lang="tr-TR" sz="3200" dirty="0" smtClean="0">
              <a:solidFill>
                <a:srgbClr val="00B0F0"/>
              </a:solidFill>
            </a:endParaRPr>
          </a:p>
          <a:p>
            <a:r>
              <a:rPr lang="tr-TR" sz="3200" dirty="0" smtClean="0"/>
              <a:t>Bu </a:t>
            </a:r>
            <a:r>
              <a:rPr lang="tr-TR" sz="3200" dirty="0"/>
              <a:t>tip taşımada </a:t>
            </a:r>
            <a:r>
              <a:rPr lang="tr-TR" sz="3200" dirty="0">
                <a:solidFill>
                  <a:srgbClr val="00B050"/>
                </a:solidFill>
              </a:rPr>
              <a:t>genellikle ürün kamyona yüklenir. Kamyon da gemi veya tren gibi bir başka araca binerek seyahat eder</a:t>
            </a:r>
            <a:r>
              <a:rPr lang="tr-TR" sz="3200" dirty="0" smtClean="0">
                <a:solidFill>
                  <a:srgbClr val="00B050"/>
                </a:solidFill>
              </a:rPr>
              <a:t>.</a:t>
            </a:r>
          </a:p>
          <a:p>
            <a:r>
              <a:rPr lang="tr-TR" sz="3200" dirty="0" smtClean="0">
                <a:solidFill>
                  <a:srgbClr val="00B050"/>
                </a:solidFill>
              </a:rPr>
              <a:t> </a:t>
            </a:r>
            <a:r>
              <a:rPr lang="tr-TR" sz="3200" dirty="0"/>
              <a:t>Böylece </a:t>
            </a:r>
            <a:r>
              <a:rPr lang="tr-TR" sz="3200" i="1" u="sng" dirty="0"/>
              <a:t>yükün birkaç noktada indi bindi yapması önlenmiş olur</a:t>
            </a:r>
            <a:r>
              <a:rPr lang="tr-TR" sz="3200" dirty="0"/>
              <a:t>. </a:t>
            </a:r>
            <a:endParaRPr lang="tr-TR" sz="3200" b="1" dirty="0"/>
          </a:p>
        </p:txBody>
      </p:sp>
      <p:sp>
        <p:nvSpPr>
          <p:cNvPr id="2" name="Veri Yer Tutucusu 1"/>
          <p:cNvSpPr>
            <a:spLocks noGrp="1"/>
          </p:cNvSpPr>
          <p:nvPr>
            <p:ph type="dt" sz="half" idx="10"/>
          </p:nvPr>
        </p:nvSpPr>
        <p:spPr/>
        <p:txBody>
          <a:bodyPr/>
          <a:lstStyle/>
          <a:p>
            <a:fld id="{B07B97C3-8A8B-4AD4-A7DA-2F5239274BFE}"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40</a:t>
            </a:fld>
            <a:endParaRPr lang="tr-TR"/>
          </a:p>
        </p:txBody>
      </p:sp>
    </p:spTree>
    <p:extLst>
      <p:ext uri="{BB962C8B-B14F-4D97-AF65-F5344CB8AC3E}">
        <p14:creationId xmlns:p14="http://schemas.microsoft.com/office/powerpoint/2010/main" val="1309525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2C0DBBC-B5B1-4367-BAD5-CEC352ED2B8F}"/>
              </a:ext>
            </a:extLst>
          </p:cNvPr>
          <p:cNvSpPr>
            <a:spLocks noGrp="1"/>
          </p:cNvSpPr>
          <p:nvPr>
            <p:ph idx="1"/>
          </p:nvPr>
        </p:nvSpPr>
        <p:spPr>
          <a:xfrm>
            <a:off x="838200" y="1253331"/>
            <a:ext cx="10515600" cy="4351338"/>
          </a:xfrm>
        </p:spPr>
        <p:txBody>
          <a:bodyPr>
            <a:normAutofit/>
          </a:bodyPr>
          <a:lstStyle/>
          <a:p>
            <a:r>
              <a:rPr lang="tr-TR" sz="3200" b="1" dirty="0" smtClean="0">
                <a:solidFill>
                  <a:srgbClr val="FF0000"/>
                </a:solidFill>
              </a:rPr>
              <a:t>3.Bileşik </a:t>
            </a:r>
            <a:r>
              <a:rPr lang="tr-TR" sz="3200" b="1" dirty="0">
                <a:solidFill>
                  <a:srgbClr val="FF0000"/>
                </a:solidFill>
              </a:rPr>
              <a:t>Taşıma (Inter-modal </a:t>
            </a:r>
            <a:r>
              <a:rPr lang="tr-TR" sz="3200" b="1" dirty="0" err="1">
                <a:solidFill>
                  <a:srgbClr val="FF0000"/>
                </a:solidFill>
              </a:rPr>
              <a:t>Transportation</a:t>
            </a:r>
            <a:r>
              <a:rPr lang="tr-TR" sz="3200" b="1" dirty="0" smtClean="0"/>
              <a:t>):</a:t>
            </a:r>
          </a:p>
          <a:p>
            <a:r>
              <a:rPr lang="tr-TR" sz="3200" dirty="0" smtClean="0"/>
              <a:t> Buna </a:t>
            </a:r>
            <a:r>
              <a:rPr lang="tr-TR" sz="3200" dirty="0">
                <a:solidFill>
                  <a:srgbClr val="00B050"/>
                </a:solidFill>
              </a:rPr>
              <a:t>ek olarak kamyonların yollarda olmamasından kaynaklanan yararlar da oluşur</a:t>
            </a:r>
            <a:r>
              <a:rPr lang="tr-TR" sz="3200" dirty="0" smtClean="0"/>
              <a:t>.</a:t>
            </a:r>
          </a:p>
          <a:p>
            <a:r>
              <a:rPr lang="tr-TR" sz="3200" dirty="0" smtClean="0"/>
              <a:t> </a:t>
            </a:r>
            <a:r>
              <a:rPr lang="tr-TR" sz="3200" dirty="0"/>
              <a:t>Örneğin </a:t>
            </a:r>
            <a:r>
              <a:rPr lang="tr-TR" sz="3200" dirty="0">
                <a:solidFill>
                  <a:srgbClr val="FFC000"/>
                </a:solidFill>
              </a:rPr>
              <a:t>yollarda ve gümrüklerde kamyonlardan kaynaklanacak tıkanıklıklar ve olası trafik kazaları önlenmiş olur</a:t>
            </a:r>
            <a:r>
              <a:rPr lang="tr-TR" sz="3200" dirty="0" smtClean="0">
                <a:solidFill>
                  <a:srgbClr val="FFC000"/>
                </a:solidFill>
              </a:rPr>
              <a:t>.</a:t>
            </a:r>
          </a:p>
          <a:p>
            <a:r>
              <a:rPr lang="tr-TR" sz="3200" dirty="0" smtClean="0"/>
              <a:t> </a:t>
            </a:r>
            <a:r>
              <a:rPr lang="tr-TR" sz="3200" dirty="0"/>
              <a:t>Çevre açısından da </a:t>
            </a:r>
            <a:r>
              <a:rPr lang="tr-TR" sz="3200" dirty="0">
                <a:solidFill>
                  <a:srgbClr val="00B050"/>
                </a:solidFill>
              </a:rPr>
              <a:t>karbon emisyonunun daha az olduğu bir yapı kullanılmış olur.</a:t>
            </a:r>
            <a:endParaRPr lang="tr-TR" sz="3200" b="1" dirty="0">
              <a:solidFill>
                <a:srgbClr val="00B050"/>
              </a:solidFill>
            </a:endParaRPr>
          </a:p>
        </p:txBody>
      </p:sp>
      <p:sp>
        <p:nvSpPr>
          <p:cNvPr id="2" name="Veri Yer Tutucusu 1"/>
          <p:cNvSpPr>
            <a:spLocks noGrp="1"/>
          </p:cNvSpPr>
          <p:nvPr>
            <p:ph type="dt" sz="half" idx="10"/>
          </p:nvPr>
        </p:nvSpPr>
        <p:spPr/>
        <p:txBody>
          <a:bodyPr/>
          <a:lstStyle/>
          <a:p>
            <a:fld id="{F26897A9-BB66-467E-BEE0-E5293E0D61FE}"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41</a:t>
            </a:fld>
            <a:endParaRPr lang="tr-TR"/>
          </a:p>
        </p:txBody>
      </p:sp>
    </p:spTree>
    <p:extLst>
      <p:ext uri="{BB962C8B-B14F-4D97-AF65-F5344CB8AC3E}">
        <p14:creationId xmlns:p14="http://schemas.microsoft.com/office/powerpoint/2010/main" val="2330037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BA503CE-C532-4A24-A96B-7526A66D4857}"/>
              </a:ext>
            </a:extLst>
          </p:cNvPr>
          <p:cNvSpPr>
            <a:spLocks noGrp="1"/>
          </p:cNvSpPr>
          <p:nvPr>
            <p:ph idx="1"/>
          </p:nvPr>
        </p:nvSpPr>
        <p:spPr>
          <a:xfrm>
            <a:off x="215153" y="978946"/>
            <a:ext cx="11793071" cy="4625723"/>
          </a:xfrm>
        </p:spPr>
        <p:txBody>
          <a:bodyPr>
            <a:normAutofit/>
          </a:bodyPr>
          <a:lstStyle/>
          <a:p>
            <a:pPr marL="457200" lvl="1" indent="0">
              <a:buNone/>
            </a:pPr>
            <a:r>
              <a:rPr lang="tr-TR" sz="3200" dirty="0"/>
              <a:t>Birleşik taşıma için farklı pek çok tür tanımlanmışsa da çoğu verimli ve kullanışlı sayılmaz</a:t>
            </a:r>
            <a:r>
              <a:rPr lang="tr-TR" sz="3200" dirty="0" smtClean="0"/>
              <a:t>.</a:t>
            </a:r>
          </a:p>
          <a:p>
            <a:pPr marL="457200" lvl="1" indent="0" algn="ctr">
              <a:buNone/>
            </a:pPr>
            <a:r>
              <a:rPr lang="tr-TR" sz="3200" dirty="0" smtClean="0"/>
              <a:t> </a:t>
            </a:r>
            <a:r>
              <a:rPr lang="tr-TR" sz="3200" dirty="0">
                <a:solidFill>
                  <a:srgbClr val="FF0000"/>
                </a:solidFill>
                <a:latin typeface="Algerian" panose="04020705040A02060702" pitchFamily="82" charset="0"/>
              </a:rPr>
              <a:t>Günümüzde yaygın olarak kullanılan üç türü vardır. </a:t>
            </a:r>
            <a:endParaRPr lang="tr-TR" sz="3200" dirty="0" smtClean="0">
              <a:solidFill>
                <a:srgbClr val="FF0000"/>
              </a:solidFill>
              <a:latin typeface="Algerian" panose="04020705040A02060702" pitchFamily="82" charset="0"/>
            </a:endParaRPr>
          </a:p>
          <a:p>
            <a:pPr marL="457200" lvl="1" indent="0" algn="ctr">
              <a:buNone/>
            </a:pPr>
            <a:r>
              <a:rPr lang="tr-TR" sz="3200" dirty="0" smtClean="0">
                <a:solidFill>
                  <a:srgbClr val="FF0000"/>
                </a:solidFill>
                <a:latin typeface="Algerian" panose="04020705040A02060702" pitchFamily="82" charset="0"/>
              </a:rPr>
              <a:t>Bunlar:</a:t>
            </a:r>
            <a:endParaRPr lang="tr-TR" sz="3200" dirty="0">
              <a:solidFill>
                <a:srgbClr val="FF0000"/>
              </a:solidFill>
              <a:latin typeface="Algerian" panose="04020705040A02060702" pitchFamily="82" charset="0"/>
            </a:endParaRPr>
          </a:p>
        </p:txBody>
      </p:sp>
      <p:sp>
        <p:nvSpPr>
          <p:cNvPr id="2" name="Veri Yer Tutucusu 1"/>
          <p:cNvSpPr>
            <a:spLocks noGrp="1"/>
          </p:cNvSpPr>
          <p:nvPr>
            <p:ph type="dt" sz="half" idx="10"/>
          </p:nvPr>
        </p:nvSpPr>
        <p:spPr/>
        <p:txBody>
          <a:bodyPr/>
          <a:lstStyle/>
          <a:p>
            <a:fld id="{FB676933-C873-4BE2-9C78-DF1B5C31C3AC}"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42</a:t>
            </a:fld>
            <a:endParaRPr lang="tr-TR"/>
          </a:p>
        </p:txBody>
      </p:sp>
    </p:spTree>
    <p:extLst>
      <p:ext uri="{BB962C8B-B14F-4D97-AF65-F5344CB8AC3E}">
        <p14:creationId xmlns:p14="http://schemas.microsoft.com/office/powerpoint/2010/main" val="486567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BA503CE-C532-4A24-A96B-7526A66D4857}"/>
              </a:ext>
            </a:extLst>
          </p:cNvPr>
          <p:cNvSpPr>
            <a:spLocks noGrp="1"/>
          </p:cNvSpPr>
          <p:nvPr>
            <p:ph idx="1"/>
          </p:nvPr>
        </p:nvSpPr>
        <p:spPr>
          <a:xfrm>
            <a:off x="376517" y="336176"/>
            <a:ext cx="11497235" cy="6118412"/>
          </a:xfrm>
        </p:spPr>
        <p:txBody>
          <a:bodyPr>
            <a:noAutofit/>
          </a:bodyPr>
          <a:lstStyle/>
          <a:p>
            <a:pPr lvl="1" algn="ctr"/>
            <a:r>
              <a:rPr lang="tr-TR" sz="4000" b="1" dirty="0" smtClean="0">
                <a:solidFill>
                  <a:srgbClr val="7030A0"/>
                </a:solidFill>
                <a:latin typeface="Algerian" panose="04020705040A02060702" pitchFamily="82" charset="0"/>
              </a:rPr>
              <a:t>1.Kamyon </a:t>
            </a:r>
            <a:r>
              <a:rPr lang="tr-TR" sz="4000" b="1" dirty="0">
                <a:solidFill>
                  <a:srgbClr val="7030A0"/>
                </a:solidFill>
                <a:latin typeface="Algerian" panose="04020705040A02060702" pitchFamily="82" charset="0"/>
              </a:rPr>
              <a:t>Gemide </a:t>
            </a:r>
            <a:r>
              <a:rPr lang="tr-TR" sz="4000" b="1" dirty="0">
                <a:solidFill>
                  <a:srgbClr val="FF0000"/>
                </a:solidFill>
              </a:rPr>
              <a:t>(Ship-truck veya </a:t>
            </a:r>
            <a:r>
              <a:rPr lang="tr-TR" sz="4000" b="1" dirty="0" err="1">
                <a:solidFill>
                  <a:srgbClr val="FF0000"/>
                </a:solidFill>
              </a:rPr>
              <a:t>fishyback</a:t>
            </a:r>
            <a:r>
              <a:rPr lang="tr-TR" sz="4000" b="1" dirty="0" smtClean="0"/>
              <a:t>):</a:t>
            </a:r>
          </a:p>
          <a:p>
            <a:pPr lvl="1"/>
            <a:endParaRPr lang="tr-TR" sz="3200" b="1" dirty="0"/>
          </a:p>
          <a:p>
            <a:pPr lvl="1"/>
            <a:r>
              <a:rPr lang="tr-TR" sz="3200" dirty="0" smtClean="0"/>
              <a:t> </a:t>
            </a:r>
            <a:r>
              <a:rPr lang="tr-TR" sz="3200" b="1" dirty="0">
                <a:solidFill>
                  <a:srgbClr val="00B050"/>
                </a:solidFill>
              </a:rPr>
              <a:t>Ro/Ro (Roll-on, roll off) </a:t>
            </a:r>
            <a:r>
              <a:rPr lang="tr-TR" sz="3200" dirty="0"/>
              <a:t>taşımacılığı olarak da bilinir</a:t>
            </a:r>
            <a:r>
              <a:rPr lang="tr-TR" sz="3200" dirty="0" smtClean="0"/>
              <a:t>.</a:t>
            </a:r>
          </a:p>
          <a:p>
            <a:pPr lvl="1"/>
            <a:r>
              <a:rPr lang="tr-TR" sz="3200" dirty="0" smtClean="0"/>
              <a:t> </a:t>
            </a:r>
            <a:r>
              <a:rPr lang="tr-TR" sz="3200" dirty="0">
                <a:solidFill>
                  <a:srgbClr val="FFC000"/>
                </a:solidFill>
              </a:rPr>
              <a:t>Kamyonun sürücülü veya sürücüsüz olarak gemiyle seyahat etmesi anlamına gelir</a:t>
            </a:r>
            <a:r>
              <a:rPr lang="tr-TR" sz="3200" dirty="0" smtClean="0"/>
              <a:t>.</a:t>
            </a:r>
          </a:p>
          <a:p>
            <a:pPr lvl="1"/>
            <a:r>
              <a:rPr lang="tr-TR" sz="3200" dirty="0" smtClean="0"/>
              <a:t> </a:t>
            </a:r>
            <a:r>
              <a:rPr lang="tr-TR" sz="3200" dirty="0"/>
              <a:t>Gemiyle yapılan klasik taşıma türüne </a:t>
            </a:r>
            <a:r>
              <a:rPr lang="tr-TR" sz="3200" b="1" dirty="0">
                <a:solidFill>
                  <a:srgbClr val="00B050"/>
                </a:solidFill>
              </a:rPr>
              <a:t>Lo/Lo (Lif-on, lift-off) </a:t>
            </a:r>
            <a:r>
              <a:rPr lang="tr-TR" sz="3200" dirty="0"/>
              <a:t>taşıma denmektedir. Bunun anlamı yükün gemiye ait özel vinç veya yükleme araçlarıyla yüklenip boşaltılması şeklinde yapılan taşımadır.</a:t>
            </a:r>
          </a:p>
          <a:p>
            <a:pPr marL="457200" lvl="1" indent="0">
              <a:buNone/>
            </a:pPr>
            <a:r>
              <a:rPr lang="tr-TR" sz="3200" b="1" dirty="0"/>
              <a:t>           </a:t>
            </a:r>
            <a:r>
              <a:rPr lang="tr-TR" sz="3200" u="sng" dirty="0">
                <a:solidFill>
                  <a:srgbClr val="00B050"/>
                </a:solidFill>
              </a:rPr>
              <a:t>Oysa Ro/Ro taşımacılığında araç ve dolayısıyla yük, gemiye kendisi biner. Geminin bir vinç sistemi yoktur. Öte yandan Ro/Ro taşımacılığı için özel olarak tasarlanmış Ro/Ro gemileri kullanılır</a:t>
            </a:r>
            <a:r>
              <a:rPr lang="tr-TR" sz="3200" dirty="0"/>
              <a:t>. </a:t>
            </a:r>
            <a:r>
              <a:rPr lang="tr-TR" sz="3200" b="1" dirty="0"/>
              <a:t>    </a:t>
            </a:r>
          </a:p>
          <a:p>
            <a:pPr lvl="1"/>
            <a:endParaRPr lang="tr-TR" sz="3200" dirty="0"/>
          </a:p>
        </p:txBody>
      </p:sp>
      <p:sp>
        <p:nvSpPr>
          <p:cNvPr id="2" name="Veri Yer Tutucusu 1"/>
          <p:cNvSpPr>
            <a:spLocks noGrp="1"/>
          </p:cNvSpPr>
          <p:nvPr>
            <p:ph type="dt" sz="half" idx="10"/>
          </p:nvPr>
        </p:nvSpPr>
        <p:spPr/>
        <p:txBody>
          <a:bodyPr/>
          <a:lstStyle/>
          <a:p>
            <a:fld id="{E5E2FC76-C61B-42C5-A653-5AD6B1398545}"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43</a:t>
            </a:fld>
            <a:endParaRPr lang="tr-TR"/>
          </a:p>
        </p:txBody>
      </p:sp>
    </p:spTree>
    <p:extLst>
      <p:ext uri="{BB962C8B-B14F-4D97-AF65-F5344CB8AC3E}">
        <p14:creationId xmlns:p14="http://schemas.microsoft.com/office/powerpoint/2010/main" val="33899639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31B5568-4E84-4840-ACCF-F763A8DD04F1}"/>
              </a:ext>
            </a:extLst>
          </p:cNvPr>
          <p:cNvSpPr>
            <a:spLocks noGrp="1"/>
          </p:cNvSpPr>
          <p:nvPr>
            <p:ph idx="1"/>
          </p:nvPr>
        </p:nvSpPr>
        <p:spPr>
          <a:xfrm>
            <a:off x="838200" y="1570649"/>
            <a:ext cx="10515600" cy="3716702"/>
          </a:xfrm>
        </p:spPr>
        <p:txBody>
          <a:bodyPr>
            <a:normAutofit/>
          </a:bodyPr>
          <a:lstStyle/>
          <a:p>
            <a:pPr marL="0" indent="0">
              <a:buNone/>
            </a:pPr>
            <a:r>
              <a:rPr lang="tr-TR" sz="3200" dirty="0"/>
              <a:t>	Türkiye’de Marmara denizi kıyılarında yurt içi Ro/Ro seferleri yapan firmalar vardır. Ayrıca İstanbul ve İzmir çıkışlı olmak üzere uluslararası Ro/Ro seferleri de yapılmaktadır. Özellikle Tuna ve Ren nehirleri Avrupa’da hem Lo/Lo hem de Ro/Ro taşımacılığında kullanılmaktadır.</a:t>
            </a:r>
          </a:p>
        </p:txBody>
      </p:sp>
      <p:sp>
        <p:nvSpPr>
          <p:cNvPr id="2" name="Veri Yer Tutucusu 1"/>
          <p:cNvSpPr>
            <a:spLocks noGrp="1"/>
          </p:cNvSpPr>
          <p:nvPr>
            <p:ph type="dt" sz="half" idx="10"/>
          </p:nvPr>
        </p:nvSpPr>
        <p:spPr/>
        <p:txBody>
          <a:bodyPr/>
          <a:lstStyle/>
          <a:p>
            <a:fld id="{3CFD995A-21AD-4CD0-9B9F-D810880CA519}"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44</a:t>
            </a:fld>
            <a:endParaRPr lang="tr-TR"/>
          </a:p>
        </p:txBody>
      </p:sp>
    </p:spTree>
    <p:extLst>
      <p:ext uri="{BB962C8B-B14F-4D97-AF65-F5344CB8AC3E}">
        <p14:creationId xmlns:p14="http://schemas.microsoft.com/office/powerpoint/2010/main" val="34031353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4F93F35-AB73-408F-B9B0-186BC9F93495}"/>
              </a:ext>
            </a:extLst>
          </p:cNvPr>
          <p:cNvSpPr>
            <a:spLocks noGrp="1"/>
          </p:cNvSpPr>
          <p:nvPr>
            <p:ph idx="1"/>
          </p:nvPr>
        </p:nvSpPr>
        <p:spPr>
          <a:xfrm>
            <a:off x="376517" y="443753"/>
            <a:ext cx="11497235" cy="6024282"/>
          </a:xfrm>
        </p:spPr>
        <p:txBody>
          <a:bodyPr>
            <a:normAutofit/>
          </a:bodyPr>
          <a:lstStyle/>
          <a:p>
            <a:pPr algn="ctr"/>
            <a:endParaRPr lang="tr-TR" sz="3600" b="1" dirty="0" smtClean="0">
              <a:solidFill>
                <a:srgbClr val="FF0000"/>
              </a:solidFill>
            </a:endParaRPr>
          </a:p>
          <a:p>
            <a:pPr algn="ctr"/>
            <a:r>
              <a:rPr lang="tr-TR" sz="3600" b="1" dirty="0" smtClean="0">
                <a:solidFill>
                  <a:srgbClr val="7030A0"/>
                </a:solidFill>
                <a:latin typeface="Algerian" panose="04020705040A02060702" pitchFamily="82" charset="0"/>
              </a:rPr>
              <a:t>2.Kamyon </a:t>
            </a:r>
            <a:r>
              <a:rPr lang="tr-TR" sz="3600" b="1" dirty="0">
                <a:solidFill>
                  <a:srgbClr val="7030A0"/>
                </a:solidFill>
                <a:latin typeface="Algerian" panose="04020705040A02060702" pitchFamily="82" charset="0"/>
              </a:rPr>
              <a:t>Trende </a:t>
            </a:r>
            <a:r>
              <a:rPr lang="tr-TR" sz="3600" b="1" dirty="0">
                <a:solidFill>
                  <a:srgbClr val="FF0000"/>
                </a:solidFill>
              </a:rPr>
              <a:t>(Train-truck ve </a:t>
            </a:r>
            <a:r>
              <a:rPr lang="tr-TR" sz="3600" b="1" dirty="0" err="1">
                <a:solidFill>
                  <a:srgbClr val="FF0000"/>
                </a:solidFill>
              </a:rPr>
              <a:t>piggyback</a:t>
            </a:r>
            <a:r>
              <a:rPr lang="tr-TR" sz="3600" b="1" dirty="0" smtClean="0">
                <a:solidFill>
                  <a:srgbClr val="FF0000"/>
                </a:solidFill>
              </a:rPr>
              <a:t>):</a:t>
            </a:r>
          </a:p>
          <a:p>
            <a:r>
              <a:rPr lang="tr-TR" dirty="0" smtClean="0">
                <a:solidFill>
                  <a:srgbClr val="FF0000"/>
                </a:solidFill>
              </a:rPr>
              <a:t> </a:t>
            </a:r>
            <a:r>
              <a:rPr lang="tr-TR" sz="3200" b="1" dirty="0">
                <a:solidFill>
                  <a:srgbClr val="00B050"/>
                </a:solidFill>
              </a:rPr>
              <a:t>Ro-La</a:t>
            </a:r>
            <a:r>
              <a:rPr lang="tr-TR" sz="3200" dirty="0">
                <a:solidFill>
                  <a:srgbClr val="FF0000"/>
                </a:solidFill>
              </a:rPr>
              <a:t> </a:t>
            </a:r>
            <a:r>
              <a:rPr lang="tr-TR" sz="3200" dirty="0"/>
              <a:t>taşımacılığı olarak da bilinir</a:t>
            </a:r>
            <a:r>
              <a:rPr lang="tr-TR" sz="3200" dirty="0" smtClean="0"/>
              <a:t>.</a:t>
            </a:r>
          </a:p>
          <a:p>
            <a:r>
              <a:rPr lang="tr-TR" sz="3200" dirty="0" smtClean="0"/>
              <a:t> </a:t>
            </a:r>
            <a:r>
              <a:rPr lang="tr-TR" sz="3200" dirty="0"/>
              <a:t>Kelime Almanca kökenli </a:t>
            </a:r>
            <a:r>
              <a:rPr lang="tr-TR" sz="3200" dirty="0" err="1">
                <a:solidFill>
                  <a:srgbClr val="FF0000"/>
                </a:solidFill>
              </a:rPr>
              <a:t>Rollende</a:t>
            </a:r>
            <a:r>
              <a:rPr lang="tr-TR" sz="3200" dirty="0">
                <a:solidFill>
                  <a:srgbClr val="FF0000"/>
                </a:solidFill>
              </a:rPr>
              <a:t> </a:t>
            </a:r>
            <a:r>
              <a:rPr lang="tr-TR" sz="3200" dirty="0" err="1" smtClean="0">
                <a:solidFill>
                  <a:srgbClr val="FF0000"/>
                </a:solidFill>
              </a:rPr>
              <a:t>Landstrasse</a:t>
            </a:r>
            <a:r>
              <a:rPr lang="tr-TR" sz="3200" dirty="0" smtClean="0">
                <a:solidFill>
                  <a:srgbClr val="FF0000"/>
                </a:solidFill>
              </a:rPr>
              <a:t> </a:t>
            </a:r>
            <a:r>
              <a:rPr lang="tr-TR" sz="1400" dirty="0" smtClean="0">
                <a:solidFill>
                  <a:srgbClr val="FF0000"/>
                </a:solidFill>
              </a:rPr>
              <a:t>(yuvarlanan otoyol: Almancası) </a:t>
            </a:r>
            <a:r>
              <a:rPr lang="tr-TR" sz="3200" dirty="0"/>
              <a:t>sözcüğünün kısaltmasıdır</a:t>
            </a:r>
            <a:r>
              <a:rPr lang="tr-TR" sz="3200" dirty="0" smtClean="0"/>
              <a:t>.</a:t>
            </a:r>
          </a:p>
          <a:p>
            <a:r>
              <a:rPr lang="tr-TR" sz="3200" dirty="0" smtClean="0"/>
              <a:t> </a:t>
            </a:r>
            <a:r>
              <a:rPr lang="tr-TR" sz="3200" b="1" dirty="0">
                <a:solidFill>
                  <a:srgbClr val="00B050"/>
                </a:solidFill>
              </a:rPr>
              <a:t>Kamyonun trenle seyahat etmesi anlamına gelir</a:t>
            </a:r>
            <a:r>
              <a:rPr lang="tr-TR" sz="3200" dirty="0" smtClean="0"/>
              <a:t>.</a:t>
            </a:r>
          </a:p>
          <a:p>
            <a:r>
              <a:rPr lang="tr-TR" sz="3200" dirty="0" smtClean="0"/>
              <a:t> </a:t>
            </a:r>
            <a:r>
              <a:rPr lang="tr-TR" sz="3200" dirty="0"/>
              <a:t>Batılı ülkelerde yaygın olarak kullanılan bir yapıdır. </a:t>
            </a:r>
          </a:p>
        </p:txBody>
      </p:sp>
      <p:sp>
        <p:nvSpPr>
          <p:cNvPr id="2" name="Veri Yer Tutucusu 1"/>
          <p:cNvSpPr>
            <a:spLocks noGrp="1"/>
          </p:cNvSpPr>
          <p:nvPr>
            <p:ph type="dt" sz="half" idx="10"/>
          </p:nvPr>
        </p:nvSpPr>
        <p:spPr/>
        <p:txBody>
          <a:bodyPr/>
          <a:lstStyle/>
          <a:p>
            <a:fld id="{AB4D270E-B242-4DC2-A325-A0E87C5BE445}"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45</a:t>
            </a:fld>
            <a:endParaRPr lang="tr-TR"/>
          </a:p>
        </p:txBody>
      </p:sp>
    </p:spTree>
    <p:extLst>
      <p:ext uri="{BB962C8B-B14F-4D97-AF65-F5344CB8AC3E}">
        <p14:creationId xmlns:p14="http://schemas.microsoft.com/office/powerpoint/2010/main" val="3245500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4F93F35-AB73-408F-B9B0-186BC9F93495}"/>
              </a:ext>
            </a:extLst>
          </p:cNvPr>
          <p:cNvSpPr>
            <a:spLocks noGrp="1"/>
          </p:cNvSpPr>
          <p:nvPr>
            <p:ph idx="1"/>
          </p:nvPr>
        </p:nvSpPr>
        <p:spPr>
          <a:xfrm>
            <a:off x="376517" y="443753"/>
            <a:ext cx="11497235" cy="6024282"/>
          </a:xfrm>
        </p:spPr>
        <p:txBody>
          <a:bodyPr>
            <a:normAutofit/>
          </a:bodyPr>
          <a:lstStyle/>
          <a:p>
            <a:pPr algn="ctr"/>
            <a:r>
              <a:rPr lang="tr-TR" sz="3600" b="1" dirty="0" smtClean="0">
                <a:solidFill>
                  <a:srgbClr val="FF0000"/>
                </a:solidFill>
              </a:rPr>
              <a:t>2.Kamyon </a:t>
            </a:r>
            <a:r>
              <a:rPr lang="tr-TR" sz="3600" b="1" dirty="0">
                <a:solidFill>
                  <a:srgbClr val="FF0000"/>
                </a:solidFill>
              </a:rPr>
              <a:t>Trende (Train-truck ve </a:t>
            </a:r>
            <a:r>
              <a:rPr lang="tr-TR" sz="3600" b="1" dirty="0" err="1">
                <a:solidFill>
                  <a:srgbClr val="FF0000"/>
                </a:solidFill>
              </a:rPr>
              <a:t>piggyback</a:t>
            </a:r>
            <a:r>
              <a:rPr lang="tr-TR" sz="3600" b="1" dirty="0" smtClean="0">
                <a:solidFill>
                  <a:srgbClr val="FF0000"/>
                </a:solidFill>
              </a:rPr>
              <a:t>):</a:t>
            </a:r>
          </a:p>
          <a:p>
            <a:pPr algn="ctr"/>
            <a:r>
              <a:rPr lang="tr-TR" sz="3200" dirty="0" smtClean="0">
                <a:solidFill>
                  <a:srgbClr val="00B050"/>
                </a:solidFill>
              </a:rPr>
              <a:t>BU TÜR TAŞIMACILIKTA YÜKÜN TRENE YÜKLENMESİNDE ÜÇ FARKLI YAPI KULLANILMAKTADIR.</a:t>
            </a:r>
          </a:p>
          <a:p>
            <a:pPr algn="ctr"/>
            <a:r>
              <a:rPr lang="tr-TR" sz="3200" dirty="0" smtClean="0"/>
              <a:t> </a:t>
            </a:r>
            <a:r>
              <a:rPr lang="tr-TR" sz="3200" dirty="0"/>
              <a:t>Bunlar:</a:t>
            </a:r>
          </a:p>
          <a:p>
            <a:r>
              <a:rPr lang="tr-TR" sz="3200" dirty="0" smtClean="0">
                <a:solidFill>
                  <a:srgbClr val="FF0000"/>
                </a:solidFill>
              </a:rPr>
              <a:t>2.1</a:t>
            </a:r>
            <a:r>
              <a:rPr lang="tr-TR" sz="3200" dirty="0" smtClean="0"/>
              <a:t>. </a:t>
            </a:r>
            <a:r>
              <a:rPr lang="tr-TR" sz="3200" dirty="0" smtClean="0">
                <a:solidFill>
                  <a:srgbClr val="FFC000"/>
                </a:solidFill>
              </a:rPr>
              <a:t>Kamyonun </a:t>
            </a:r>
            <a:r>
              <a:rPr lang="tr-TR" sz="3200" dirty="0">
                <a:solidFill>
                  <a:srgbClr val="FFC000"/>
                </a:solidFill>
              </a:rPr>
              <a:t>sırtındaki </a:t>
            </a:r>
            <a:r>
              <a:rPr lang="tr-TR" sz="3200" dirty="0">
                <a:solidFill>
                  <a:srgbClr val="92D050"/>
                </a:solidFill>
              </a:rPr>
              <a:t>yükün blok olarak </a:t>
            </a:r>
            <a:r>
              <a:rPr lang="tr-TR" sz="3200" dirty="0">
                <a:solidFill>
                  <a:srgbClr val="FFC000"/>
                </a:solidFill>
              </a:rPr>
              <a:t>(</a:t>
            </a:r>
            <a:r>
              <a:rPr lang="tr-TR" sz="3200" b="1" u="sng" dirty="0">
                <a:solidFill>
                  <a:srgbClr val="92D050"/>
                </a:solidFill>
              </a:rPr>
              <a:t>swap body</a:t>
            </a:r>
            <a:r>
              <a:rPr lang="tr-TR" sz="3200" dirty="0">
                <a:solidFill>
                  <a:srgbClr val="FFC000"/>
                </a:solidFill>
              </a:rPr>
              <a:t>) alınıp trene yüklenmesi</a:t>
            </a:r>
          </a:p>
          <a:p>
            <a:r>
              <a:rPr lang="tr-TR" sz="3200" dirty="0" smtClean="0"/>
              <a:t>2.2. </a:t>
            </a:r>
            <a:r>
              <a:rPr lang="tr-TR" sz="3200" dirty="0" smtClean="0">
                <a:solidFill>
                  <a:srgbClr val="FFC000"/>
                </a:solidFill>
              </a:rPr>
              <a:t>Aracın </a:t>
            </a:r>
            <a:r>
              <a:rPr lang="tr-TR" sz="3200" dirty="0">
                <a:solidFill>
                  <a:srgbClr val="FFC000"/>
                </a:solidFill>
              </a:rPr>
              <a:t>çekicisi olmadan </a:t>
            </a:r>
            <a:r>
              <a:rPr lang="tr-TR" sz="3200" b="1" dirty="0">
                <a:solidFill>
                  <a:srgbClr val="92D050"/>
                </a:solidFill>
              </a:rPr>
              <a:t>sadece </a:t>
            </a:r>
            <a:r>
              <a:rPr lang="tr-TR" sz="3200" b="1" dirty="0">
                <a:solidFill>
                  <a:srgbClr val="FF0000"/>
                </a:solidFill>
              </a:rPr>
              <a:t>treyler</a:t>
            </a:r>
            <a:r>
              <a:rPr lang="tr-TR" sz="3200" b="1" dirty="0">
                <a:solidFill>
                  <a:srgbClr val="92D050"/>
                </a:solidFill>
              </a:rPr>
              <a:t> kısmının </a:t>
            </a:r>
            <a:r>
              <a:rPr lang="tr-TR" sz="3200" dirty="0">
                <a:solidFill>
                  <a:srgbClr val="FFC000"/>
                </a:solidFill>
              </a:rPr>
              <a:t>trene özel tasarlanmış bir vinçle yüklenmesi</a:t>
            </a:r>
          </a:p>
          <a:p>
            <a:r>
              <a:rPr lang="tr-TR" sz="3200" dirty="0" smtClean="0"/>
              <a:t>2.3. </a:t>
            </a:r>
            <a:r>
              <a:rPr lang="tr-TR" sz="3200" dirty="0" smtClean="0">
                <a:solidFill>
                  <a:srgbClr val="FFC000"/>
                </a:solidFill>
              </a:rPr>
              <a:t>Kamyonun </a:t>
            </a:r>
            <a:r>
              <a:rPr lang="tr-TR" sz="3200" dirty="0">
                <a:solidFill>
                  <a:srgbClr val="FFC000"/>
                </a:solidFill>
              </a:rPr>
              <a:t>trene kendiliğinden binmesidir</a:t>
            </a:r>
            <a:r>
              <a:rPr lang="tr-TR" sz="3200" dirty="0"/>
              <a:t>.</a:t>
            </a:r>
          </a:p>
        </p:txBody>
      </p:sp>
      <p:sp>
        <p:nvSpPr>
          <p:cNvPr id="2" name="Veri Yer Tutucusu 1"/>
          <p:cNvSpPr>
            <a:spLocks noGrp="1"/>
          </p:cNvSpPr>
          <p:nvPr>
            <p:ph type="dt" sz="half" idx="10"/>
          </p:nvPr>
        </p:nvSpPr>
        <p:spPr/>
        <p:txBody>
          <a:bodyPr/>
          <a:lstStyle/>
          <a:p>
            <a:fld id="{B19AC6B5-0919-437B-B8AC-7AD80D9BEFA7}"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46</a:t>
            </a:fld>
            <a:endParaRPr lang="tr-TR"/>
          </a:p>
        </p:txBody>
      </p:sp>
    </p:spTree>
    <p:extLst>
      <p:ext uri="{BB962C8B-B14F-4D97-AF65-F5344CB8AC3E}">
        <p14:creationId xmlns:p14="http://schemas.microsoft.com/office/powerpoint/2010/main" val="14897260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3A53866B-235F-42F5-9B24-FD1D9C366D3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6175" y="268941"/>
            <a:ext cx="11645153" cy="6087409"/>
          </a:xfrm>
        </p:spPr>
      </p:pic>
      <p:sp>
        <p:nvSpPr>
          <p:cNvPr id="2" name="Veri Yer Tutucusu 1"/>
          <p:cNvSpPr>
            <a:spLocks noGrp="1"/>
          </p:cNvSpPr>
          <p:nvPr>
            <p:ph type="dt" sz="half" idx="10"/>
          </p:nvPr>
        </p:nvSpPr>
        <p:spPr/>
        <p:txBody>
          <a:bodyPr/>
          <a:lstStyle/>
          <a:p>
            <a:fld id="{FAD7F5E5-2B0C-493F-A170-F6E69BE11716}" type="datetime1">
              <a:rPr lang="tr-TR" smtClean="0"/>
              <a:t>20.12.2019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FF5DDB3-73C5-4974-BB1E-663C35F78E01}" type="slidenum">
              <a:rPr lang="tr-TR" smtClean="0"/>
              <a:t>47</a:t>
            </a:fld>
            <a:endParaRPr lang="tr-TR"/>
          </a:p>
        </p:txBody>
      </p:sp>
    </p:spTree>
    <p:extLst>
      <p:ext uri="{BB962C8B-B14F-4D97-AF65-F5344CB8AC3E}">
        <p14:creationId xmlns:p14="http://schemas.microsoft.com/office/powerpoint/2010/main" val="40323613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6B98512-C3D4-4ACF-906C-B6453883C4E1}"/>
              </a:ext>
            </a:extLst>
          </p:cNvPr>
          <p:cNvSpPr>
            <a:spLocks noGrp="1"/>
          </p:cNvSpPr>
          <p:nvPr>
            <p:ph idx="1"/>
          </p:nvPr>
        </p:nvSpPr>
        <p:spPr>
          <a:xfrm>
            <a:off x="309281" y="363070"/>
            <a:ext cx="11443447" cy="6158753"/>
          </a:xfrm>
        </p:spPr>
        <p:txBody>
          <a:bodyPr>
            <a:noAutofit/>
          </a:bodyPr>
          <a:lstStyle/>
          <a:p>
            <a:pPr marL="0" indent="0">
              <a:buNone/>
            </a:pPr>
            <a:r>
              <a:rPr lang="tr-TR" sz="3200" dirty="0"/>
              <a:t>Özellikle Ro/La taşımacılıkta geçen bir kavram da yükün blok olarak aktarılabilirliğini ifade eden </a:t>
            </a:r>
            <a:r>
              <a:rPr lang="tr-TR" sz="3200" dirty="0">
                <a:solidFill>
                  <a:srgbClr val="FF0000"/>
                </a:solidFill>
              </a:rPr>
              <a:t>swap body </a:t>
            </a:r>
            <a:r>
              <a:rPr lang="tr-TR" sz="3200" dirty="0"/>
              <a:t>kavramıdır. Türkçe’ye </a:t>
            </a:r>
            <a:r>
              <a:rPr lang="tr-TR" sz="3200" dirty="0">
                <a:solidFill>
                  <a:srgbClr val="FF0000"/>
                </a:solidFill>
              </a:rPr>
              <a:t>değiştirilebilir gövde </a:t>
            </a:r>
            <a:r>
              <a:rPr lang="tr-TR" sz="3200" dirty="0"/>
              <a:t>olarak çevirilebilir. </a:t>
            </a:r>
          </a:p>
          <a:p>
            <a:pPr marL="0" indent="0">
              <a:buNone/>
            </a:pPr>
            <a:r>
              <a:rPr lang="tr-TR" sz="3200" dirty="0"/>
              <a:t>	</a:t>
            </a:r>
            <a:r>
              <a:rPr lang="tr-TR" sz="3200" dirty="0">
                <a:solidFill>
                  <a:srgbClr val="00B050"/>
                </a:solidFill>
              </a:rPr>
              <a:t>Gövdenin tamamen alınarak taşınması gereksiz yere çekiciyi, kamyon kasasını ve sürücüyü taşımamak açısından yararlıdır. Böylece daha büyük miktarda yük taşınabilir ve birim taşıma maliyeti de düşmüş olur</a:t>
            </a:r>
            <a:r>
              <a:rPr lang="tr-TR" sz="3200" dirty="0" smtClean="0"/>
              <a:t>.</a:t>
            </a:r>
          </a:p>
          <a:p>
            <a:pPr marL="0" indent="0">
              <a:buNone/>
            </a:pPr>
            <a:r>
              <a:rPr lang="tr-TR" sz="3200" dirty="0" smtClean="0"/>
              <a:t> </a:t>
            </a:r>
            <a:r>
              <a:rPr lang="tr-TR" sz="3200" dirty="0">
                <a:solidFill>
                  <a:srgbClr val="FFC000"/>
                </a:solidFill>
              </a:rPr>
              <a:t>Öte yandan bu tür bir taşıma yükün ineceği yerde uygun kamyonun ve sürücüsünün bulunmasını gerektirir. Elbette ki konteynır, kamyon kasası, değiştirilebilir gövde gibi bütün yapılar standartlaşmıştır. </a:t>
            </a:r>
            <a:r>
              <a:rPr lang="tr-TR" sz="3200" dirty="0"/>
              <a:t>Hepsinin belli başlı türleri ve ISO (International Organization for Standartization) standart ölçüleri vardır.</a:t>
            </a:r>
          </a:p>
        </p:txBody>
      </p:sp>
      <p:sp>
        <p:nvSpPr>
          <p:cNvPr id="2" name="Veri Yer Tutucusu 1"/>
          <p:cNvSpPr>
            <a:spLocks noGrp="1"/>
          </p:cNvSpPr>
          <p:nvPr>
            <p:ph type="dt" sz="half" idx="10"/>
          </p:nvPr>
        </p:nvSpPr>
        <p:spPr/>
        <p:txBody>
          <a:bodyPr/>
          <a:lstStyle/>
          <a:p>
            <a:fld id="{B9FC548E-B4F1-4F76-A2CD-629F88F72BD8}"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48</a:t>
            </a:fld>
            <a:endParaRPr lang="tr-TR"/>
          </a:p>
        </p:txBody>
      </p:sp>
    </p:spTree>
    <p:extLst>
      <p:ext uri="{BB962C8B-B14F-4D97-AF65-F5344CB8AC3E}">
        <p14:creationId xmlns:p14="http://schemas.microsoft.com/office/powerpoint/2010/main" val="1078146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C831B56-27D4-4081-AC33-FED4ECC1C7F9}"/>
              </a:ext>
            </a:extLst>
          </p:cNvPr>
          <p:cNvSpPr>
            <a:spLocks noGrp="1"/>
          </p:cNvSpPr>
          <p:nvPr>
            <p:ph idx="1"/>
          </p:nvPr>
        </p:nvSpPr>
        <p:spPr>
          <a:xfrm>
            <a:off x="376517" y="363070"/>
            <a:ext cx="11268635" cy="5993279"/>
          </a:xfrm>
        </p:spPr>
        <p:txBody>
          <a:bodyPr>
            <a:normAutofit/>
          </a:bodyPr>
          <a:lstStyle/>
          <a:p>
            <a:pPr algn="ctr"/>
            <a:r>
              <a:rPr lang="tr-TR" sz="4000" b="1" dirty="0" smtClean="0">
                <a:solidFill>
                  <a:srgbClr val="7030A0"/>
                </a:solidFill>
                <a:latin typeface="Algerian" panose="04020705040A02060702" pitchFamily="82" charset="0"/>
              </a:rPr>
              <a:t>3.Kamyon </a:t>
            </a:r>
            <a:r>
              <a:rPr lang="tr-TR" sz="4000" b="1" dirty="0">
                <a:solidFill>
                  <a:srgbClr val="7030A0"/>
                </a:solidFill>
                <a:latin typeface="Algerian" panose="04020705040A02060702" pitchFamily="82" charset="0"/>
              </a:rPr>
              <a:t>Uçakta </a:t>
            </a:r>
            <a:r>
              <a:rPr lang="tr-TR" sz="4000" b="1" dirty="0">
                <a:solidFill>
                  <a:srgbClr val="FF0000"/>
                </a:solidFill>
              </a:rPr>
              <a:t>(Air-truck veya </a:t>
            </a:r>
            <a:r>
              <a:rPr lang="tr-TR" sz="4000" b="1" dirty="0" err="1">
                <a:solidFill>
                  <a:srgbClr val="FF0000"/>
                </a:solidFill>
              </a:rPr>
              <a:t>birdyback</a:t>
            </a:r>
            <a:r>
              <a:rPr lang="tr-TR" sz="4000" b="1" dirty="0" smtClean="0">
                <a:solidFill>
                  <a:srgbClr val="FF0000"/>
                </a:solidFill>
              </a:rPr>
              <a:t>):</a:t>
            </a:r>
          </a:p>
          <a:p>
            <a:r>
              <a:rPr lang="tr-TR" sz="3200" b="1" dirty="0" smtClean="0">
                <a:solidFill>
                  <a:srgbClr val="FF0000"/>
                </a:solidFill>
              </a:rPr>
              <a:t> </a:t>
            </a:r>
            <a:r>
              <a:rPr lang="tr-TR" sz="3200" dirty="0"/>
              <a:t>Kamyonun uçakta seyahat etmesi anlamına gelir</a:t>
            </a:r>
            <a:r>
              <a:rPr lang="tr-TR" sz="3200" dirty="0" smtClean="0"/>
              <a:t>.</a:t>
            </a:r>
          </a:p>
          <a:p>
            <a:r>
              <a:rPr lang="tr-TR" sz="3200" dirty="0" smtClean="0"/>
              <a:t> </a:t>
            </a:r>
            <a:r>
              <a:rPr lang="tr-TR" sz="3200" dirty="0"/>
              <a:t>Ancak uçakla taşıma zaten pahalı bir yöntem olduğu için bunun kullanışlı olduğu söylenemez. Askeri uygulamalarda ve değerli veya tehlikeli madde olarak tanımlanabilecek özel ürünlerin taşınmasında kullanılabilir. Bu tür taşımada genellikle aracın kendisi uçağa biner.</a:t>
            </a:r>
            <a:endParaRPr lang="tr-TR" sz="3200" b="1" dirty="0"/>
          </a:p>
        </p:txBody>
      </p:sp>
      <p:sp>
        <p:nvSpPr>
          <p:cNvPr id="2" name="Veri Yer Tutucusu 1"/>
          <p:cNvSpPr>
            <a:spLocks noGrp="1"/>
          </p:cNvSpPr>
          <p:nvPr>
            <p:ph type="dt" sz="half" idx="10"/>
          </p:nvPr>
        </p:nvSpPr>
        <p:spPr/>
        <p:txBody>
          <a:bodyPr/>
          <a:lstStyle/>
          <a:p>
            <a:fld id="{E79E203F-5E2C-47B2-AAA4-91A81C8BD465}"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49</a:t>
            </a:fld>
            <a:endParaRPr lang="tr-TR"/>
          </a:p>
        </p:txBody>
      </p:sp>
    </p:spTree>
    <p:extLst>
      <p:ext uri="{BB962C8B-B14F-4D97-AF65-F5344CB8AC3E}">
        <p14:creationId xmlns:p14="http://schemas.microsoft.com/office/powerpoint/2010/main" val="955749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0D4DA7-E9F3-4BC7-A240-2B1AA552290D}"/>
              </a:ext>
            </a:extLst>
          </p:cNvPr>
          <p:cNvSpPr>
            <a:spLocks noGrp="1"/>
          </p:cNvSpPr>
          <p:nvPr>
            <p:ph idx="1"/>
          </p:nvPr>
        </p:nvSpPr>
        <p:spPr>
          <a:xfrm>
            <a:off x="121024" y="1237129"/>
            <a:ext cx="11927541" cy="5484346"/>
          </a:xfrm>
        </p:spPr>
        <p:txBody>
          <a:bodyPr>
            <a:noAutofit/>
          </a:bodyPr>
          <a:lstStyle/>
          <a:p>
            <a:pPr algn="ctr"/>
            <a:r>
              <a:rPr lang="tr-TR" sz="3200" dirty="0" smtClean="0">
                <a:solidFill>
                  <a:srgbClr val="00B050"/>
                </a:solidFill>
              </a:rPr>
              <a:t>A.1.4. </a:t>
            </a:r>
            <a:r>
              <a:rPr lang="tr-TR" sz="3200" u="sng" dirty="0" err="1" smtClean="0">
                <a:solidFill>
                  <a:srgbClr val="7030A0"/>
                </a:solidFill>
              </a:rPr>
              <a:t>İstiflenebilirliği</a:t>
            </a:r>
            <a:r>
              <a:rPr lang="tr-TR" sz="3200" dirty="0" smtClean="0">
                <a:solidFill>
                  <a:srgbClr val="00B050"/>
                </a:solidFill>
              </a:rPr>
              <a:t> </a:t>
            </a:r>
            <a:r>
              <a:rPr lang="tr-TR" sz="3200" dirty="0"/>
              <a:t>: </a:t>
            </a:r>
            <a:r>
              <a:rPr lang="tr-TR" sz="2400" dirty="0"/>
              <a:t>(</a:t>
            </a:r>
            <a:r>
              <a:rPr lang="tr-TR" sz="2400" dirty="0" err="1"/>
              <a:t>A.Yükün</a:t>
            </a:r>
            <a:r>
              <a:rPr lang="tr-TR" sz="2400" dirty="0"/>
              <a:t> özellikleri) </a:t>
            </a:r>
            <a:endParaRPr lang="tr-TR" sz="3200" dirty="0" smtClean="0"/>
          </a:p>
          <a:p>
            <a:r>
              <a:rPr lang="tr-TR" sz="3200" dirty="0" smtClean="0"/>
              <a:t> Genellikle boyutu ve yoğunluğu tarafından belirlenebilecek bir özellik olarak düşünülmelidir.</a:t>
            </a:r>
          </a:p>
          <a:p>
            <a:r>
              <a:rPr lang="tr-TR" sz="3200" dirty="0" smtClean="0"/>
              <a:t> Çok büyük ve ağır bir yükü istiflemek orta büyüklükteki birkaç parçadan oluşan bir yükü istiflemeye göre çok daha zordur.</a:t>
            </a:r>
          </a:p>
          <a:p>
            <a:r>
              <a:rPr lang="tr-TR" sz="3200" dirty="0" smtClean="0"/>
              <a:t> Birçok küçük ve hafif parçalardan oluşan bir yük istiflenmeye çok elverişlidir, ancak bu tip yükler de çok fazla </a:t>
            </a:r>
            <a:r>
              <a:rPr lang="tr-TR" sz="3200" dirty="0" err="1" smtClean="0"/>
              <a:t>elleçleme</a:t>
            </a:r>
            <a:r>
              <a:rPr lang="tr-TR" sz="3200" dirty="0" smtClean="0"/>
              <a:t> gerektirir.</a:t>
            </a:r>
            <a:endParaRPr lang="tr-TR" sz="3200" dirty="0"/>
          </a:p>
        </p:txBody>
      </p:sp>
      <p:sp>
        <p:nvSpPr>
          <p:cNvPr id="4" name="Veri Yer Tutucusu 3"/>
          <p:cNvSpPr>
            <a:spLocks noGrp="1"/>
          </p:cNvSpPr>
          <p:nvPr>
            <p:ph type="dt" sz="half" idx="10"/>
          </p:nvPr>
        </p:nvSpPr>
        <p:spPr/>
        <p:txBody>
          <a:bodyPr/>
          <a:lstStyle/>
          <a:p>
            <a:fld id="{EF2AE8F8-C7BF-4BB5-ACA3-A89984E5FEE9}"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5</a:t>
            </a:fld>
            <a:endParaRPr lang="tr-TR"/>
          </a:p>
        </p:txBody>
      </p:sp>
    </p:spTree>
    <p:extLst>
      <p:ext uri="{BB962C8B-B14F-4D97-AF65-F5344CB8AC3E}">
        <p14:creationId xmlns:p14="http://schemas.microsoft.com/office/powerpoint/2010/main" val="19726031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16600" dirty="0" smtClean="0">
                <a:solidFill>
                  <a:srgbClr val="7030A0"/>
                </a:solidFill>
              </a:rPr>
              <a:t>YÜKLEME</a:t>
            </a:r>
            <a:endParaRPr lang="tr-TR" sz="16600" dirty="0">
              <a:solidFill>
                <a:srgbClr val="7030A0"/>
              </a:solidFill>
            </a:endParaRPr>
          </a:p>
        </p:txBody>
      </p:sp>
      <p:sp>
        <p:nvSpPr>
          <p:cNvPr id="4" name="Veri Yer Tutucusu 3"/>
          <p:cNvSpPr>
            <a:spLocks noGrp="1"/>
          </p:cNvSpPr>
          <p:nvPr>
            <p:ph type="dt" sz="half" idx="10"/>
          </p:nvPr>
        </p:nvSpPr>
        <p:spPr/>
        <p:txBody>
          <a:bodyPr/>
          <a:lstStyle/>
          <a:p>
            <a:fld id="{14094171-5A8E-4098-9F19-AC6124D83E49}"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50</a:t>
            </a:fld>
            <a:endParaRPr lang="tr-TR"/>
          </a:p>
        </p:txBody>
      </p:sp>
    </p:spTree>
    <p:extLst>
      <p:ext uri="{BB962C8B-B14F-4D97-AF65-F5344CB8AC3E}">
        <p14:creationId xmlns:p14="http://schemas.microsoft.com/office/powerpoint/2010/main" val="28644463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DAB224D-2742-4CC6-A713-88C588D2C3EA}"/>
              </a:ext>
            </a:extLst>
          </p:cNvPr>
          <p:cNvSpPr>
            <a:spLocks noGrp="1"/>
          </p:cNvSpPr>
          <p:nvPr>
            <p:ph idx="1"/>
          </p:nvPr>
        </p:nvSpPr>
        <p:spPr>
          <a:xfrm>
            <a:off x="430306" y="497541"/>
            <a:ext cx="10923494" cy="5858809"/>
          </a:xfrm>
        </p:spPr>
        <p:txBody>
          <a:bodyPr>
            <a:noAutofit/>
          </a:bodyPr>
          <a:lstStyle/>
          <a:p>
            <a:pPr lvl="1"/>
            <a:r>
              <a:rPr lang="tr-TR" sz="3200" b="1" dirty="0">
                <a:solidFill>
                  <a:srgbClr val="FF0000"/>
                </a:solidFill>
              </a:rPr>
              <a:t>Taşıma araçları söz konusu olduğunda </a:t>
            </a:r>
            <a:r>
              <a:rPr lang="tr-TR" sz="3200" dirty="0"/>
              <a:t>ele alınması gereken bir diğer önemli sorun da </a:t>
            </a:r>
            <a:r>
              <a:rPr lang="tr-TR" sz="3200" b="1" dirty="0">
                <a:solidFill>
                  <a:srgbClr val="FF0000"/>
                </a:solidFill>
              </a:rPr>
              <a:t>araç yükleme problemidir</a:t>
            </a:r>
            <a:r>
              <a:rPr lang="tr-TR" sz="3200" b="1" dirty="0" smtClean="0"/>
              <a:t>.</a:t>
            </a:r>
          </a:p>
          <a:p>
            <a:pPr lvl="1"/>
            <a:r>
              <a:rPr lang="tr-TR" sz="3200" dirty="0" smtClean="0"/>
              <a:t> </a:t>
            </a:r>
            <a:r>
              <a:rPr lang="tr-TR" sz="3200" dirty="0"/>
              <a:t>Araç yükleme problemi, </a:t>
            </a:r>
            <a:r>
              <a:rPr lang="tr-TR" sz="3200" dirty="0">
                <a:solidFill>
                  <a:srgbClr val="00B050"/>
                </a:solidFill>
              </a:rPr>
              <a:t>taşınacak ürünlerin araçlara kullanılmayan kapasite, alan veya hacim en küçük olacak şekilde yerleştirilmeye çalışılmasıdır</a:t>
            </a:r>
            <a:r>
              <a:rPr lang="tr-TR" sz="3200" dirty="0" smtClean="0">
                <a:solidFill>
                  <a:srgbClr val="00B050"/>
                </a:solidFill>
              </a:rPr>
              <a:t>.</a:t>
            </a:r>
          </a:p>
          <a:p>
            <a:pPr lvl="1"/>
            <a:r>
              <a:rPr lang="tr-TR" sz="3200" dirty="0" smtClean="0">
                <a:solidFill>
                  <a:srgbClr val="00B050"/>
                </a:solidFill>
              </a:rPr>
              <a:t> </a:t>
            </a:r>
            <a:r>
              <a:rPr lang="tr-TR" sz="3200" dirty="0">
                <a:solidFill>
                  <a:srgbClr val="FFC000"/>
                </a:solidFill>
              </a:rPr>
              <a:t>Araç yükleme (Vehicle </a:t>
            </a:r>
            <a:r>
              <a:rPr lang="tr-TR" sz="3200" dirty="0" err="1">
                <a:solidFill>
                  <a:srgbClr val="FFC000"/>
                </a:solidFill>
              </a:rPr>
              <a:t>Loading</a:t>
            </a:r>
            <a:r>
              <a:rPr lang="tr-TR" sz="3200" dirty="0" smtClean="0">
                <a:solidFill>
                  <a:srgbClr val="FFC000"/>
                </a:solidFill>
              </a:rPr>
              <a:t>),</a:t>
            </a:r>
          </a:p>
          <a:p>
            <a:pPr lvl="1"/>
            <a:r>
              <a:rPr lang="tr-TR" sz="3200" dirty="0" smtClean="0">
                <a:solidFill>
                  <a:srgbClr val="FFC000"/>
                </a:solidFill>
              </a:rPr>
              <a:t> </a:t>
            </a:r>
            <a:r>
              <a:rPr lang="tr-TR" sz="3200" dirty="0">
                <a:solidFill>
                  <a:srgbClr val="FFC000"/>
                </a:solidFill>
              </a:rPr>
              <a:t>kargo yükleme (Cargo </a:t>
            </a:r>
            <a:r>
              <a:rPr lang="tr-TR" sz="3200" dirty="0" err="1">
                <a:solidFill>
                  <a:srgbClr val="FFC000"/>
                </a:solidFill>
              </a:rPr>
              <a:t>Loading</a:t>
            </a:r>
            <a:r>
              <a:rPr lang="tr-TR" sz="3200" dirty="0" smtClean="0">
                <a:solidFill>
                  <a:srgbClr val="FFC000"/>
                </a:solidFill>
              </a:rPr>
              <a:t>),</a:t>
            </a:r>
          </a:p>
          <a:p>
            <a:pPr lvl="1"/>
            <a:r>
              <a:rPr lang="tr-TR" sz="3200" dirty="0" smtClean="0">
                <a:solidFill>
                  <a:srgbClr val="FFC000"/>
                </a:solidFill>
              </a:rPr>
              <a:t> </a:t>
            </a:r>
            <a:r>
              <a:rPr lang="tr-TR" sz="3200" dirty="0">
                <a:solidFill>
                  <a:srgbClr val="FFC000"/>
                </a:solidFill>
              </a:rPr>
              <a:t>konteynır yükleme (Container </a:t>
            </a:r>
            <a:r>
              <a:rPr lang="tr-TR" sz="3200" dirty="0" err="1">
                <a:solidFill>
                  <a:srgbClr val="FFC000"/>
                </a:solidFill>
              </a:rPr>
              <a:t>Loading</a:t>
            </a:r>
            <a:r>
              <a:rPr lang="tr-TR" sz="3200" dirty="0" smtClean="0">
                <a:solidFill>
                  <a:srgbClr val="FFC000"/>
                </a:solidFill>
              </a:rPr>
              <a:t>),</a:t>
            </a:r>
          </a:p>
          <a:p>
            <a:pPr lvl="1"/>
            <a:r>
              <a:rPr lang="tr-TR" sz="3200" dirty="0" smtClean="0">
                <a:solidFill>
                  <a:srgbClr val="FFC000"/>
                </a:solidFill>
              </a:rPr>
              <a:t> </a:t>
            </a:r>
            <a:r>
              <a:rPr lang="tr-TR" sz="3200" dirty="0">
                <a:solidFill>
                  <a:srgbClr val="FFC000"/>
                </a:solidFill>
              </a:rPr>
              <a:t>3 boyutlu yerleştirme (3 Dimensional </a:t>
            </a:r>
            <a:r>
              <a:rPr lang="tr-TR" sz="3200" dirty="0" err="1">
                <a:solidFill>
                  <a:srgbClr val="FFC000"/>
                </a:solidFill>
              </a:rPr>
              <a:t>Packing</a:t>
            </a:r>
            <a:r>
              <a:rPr lang="tr-TR" sz="3200" dirty="0" smtClean="0">
                <a:solidFill>
                  <a:srgbClr val="FFC000"/>
                </a:solidFill>
              </a:rPr>
              <a:t>),</a:t>
            </a:r>
          </a:p>
          <a:p>
            <a:pPr lvl="1"/>
            <a:r>
              <a:rPr lang="tr-TR" sz="3200" dirty="0" smtClean="0">
                <a:solidFill>
                  <a:srgbClr val="FFC000"/>
                </a:solidFill>
              </a:rPr>
              <a:t> </a:t>
            </a:r>
            <a:r>
              <a:rPr lang="tr-TR" sz="3200" dirty="0"/>
              <a:t>gibi isimlerle de anılır. Genel olarak problem 3 başlıkta incelenir.</a:t>
            </a:r>
          </a:p>
        </p:txBody>
      </p:sp>
      <p:sp>
        <p:nvSpPr>
          <p:cNvPr id="2" name="Veri Yer Tutucusu 1"/>
          <p:cNvSpPr>
            <a:spLocks noGrp="1"/>
          </p:cNvSpPr>
          <p:nvPr>
            <p:ph type="dt" sz="half" idx="10"/>
          </p:nvPr>
        </p:nvSpPr>
        <p:spPr/>
        <p:txBody>
          <a:bodyPr/>
          <a:lstStyle/>
          <a:p>
            <a:fld id="{CDC24F1B-2819-44FB-B7B6-825435F6BFF4}"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51</a:t>
            </a:fld>
            <a:endParaRPr lang="tr-TR"/>
          </a:p>
        </p:txBody>
      </p:sp>
    </p:spTree>
    <p:extLst>
      <p:ext uri="{BB962C8B-B14F-4D97-AF65-F5344CB8AC3E}">
        <p14:creationId xmlns:p14="http://schemas.microsoft.com/office/powerpoint/2010/main" val="15607575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1C88CE-1F0E-4D67-AEB3-BA2BE9FED7E4}"/>
              </a:ext>
            </a:extLst>
          </p:cNvPr>
          <p:cNvSpPr>
            <a:spLocks noGrp="1"/>
          </p:cNvSpPr>
          <p:nvPr>
            <p:ph idx="1"/>
          </p:nvPr>
        </p:nvSpPr>
        <p:spPr>
          <a:xfrm>
            <a:off x="376518" y="228600"/>
            <a:ext cx="11308976" cy="6127750"/>
          </a:xfrm>
        </p:spPr>
        <p:txBody>
          <a:bodyPr>
            <a:normAutofit/>
          </a:bodyPr>
          <a:lstStyle/>
          <a:p>
            <a:pPr algn="ctr"/>
            <a:endParaRPr lang="tr-TR" sz="3600" b="1" dirty="0" smtClean="0">
              <a:solidFill>
                <a:srgbClr val="FF0000"/>
              </a:solidFill>
            </a:endParaRPr>
          </a:p>
          <a:p>
            <a:pPr algn="ctr"/>
            <a:r>
              <a:rPr lang="tr-TR" sz="3600" b="1" dirty="0" smtClean="0">
                <a:solidFill>
                  <a:srgbClr val="7030A0"/>
                </a:solidFill>
                <a:latin typeface="Algerian" panose="04020705040A02060702" pitchFamily="82" charset="0"/>
              </a:rPr>
              <a:t>1.Bir </a:t>
            </a:r>
            <a:r>
              <a:rPr lang="tr-TR" sz="3600" b="1" dirty="0">
                <a:solidFill>
                  <a:srgbClr val="7030A0"/>
                </a:solidFill>
                <a:latin typeface="Algerian" panose="04020705040A02060702" pitchFamily="82" charset="0"/>
              </a:rPr>
              <a:t>Boyutlu Yükleme </a:t>
            </a:r>
            <a:r>
              <a:rPr lang="tr-TR" sz="3600" b="1" dirty="0">
                <a:solidFill>
                  <a:srgbClr val="FF0000"/>
                </a:solidFill>
              </a:rPr>
              <a:t>(One Dimensional </a:t>
            </a:r>
            <a:r>
              <a:rPr lang="tr-TR" sz="3600" b="1" dirty="0" err="1">
                <a:solidFill>
                  <a:srgbClr val="FF0000"/>
                </a:solidFill>
              </a:rPr>
              <a:t>Packing</a:t>
            </a:r>
            <a:r>
              <a:rPr lang="tr-TR" sz="3600" b="1" dirty="0" smtClean="0">
                <a:solidFill>
                  <a:srgbClr val="FF0000"/>
                </a:solidFill>
              </a:rPr>
              <a:t>):</a:t>
            </a:r>
          </a:p>
          <a:p>
            <a:pPr algn="ctr"/>
            <a:r>
              <a:rPr lang="tr-TR" sz="3600" b="1" dirty="0" smtClean="0">
                <a:solidFill>
                  <a:srgbClr val="FF0000"/>
                </a:solidFill>
              </a:rPr>
              <a:t>(AĞIRLIK)</a:t>
            </a:r>
          </a:p>
          <a:p>
            <a:r>
              <a:rPr lang="tr-TR" sz="3200" b="1" dirty="0" smtClean="0">
                <a:solidFill>
                  <a:srgbClr val="FF0000"/>
                </a:solidFill>
              </a:rPr>
              <a:t> </a:t>
            </a:r>
            <a:r>
              <a:rPr lang="tr-TR" sz="3200" dirty="0">
                <a:solidFill>
                  <a:srgbClr val="00B0F0"/>
                </a:solidFill>
              </a:rPr>
              <a:t>Sadece </a:t>
            </a:r>
            <a:r>
              <a:rPr lang="tr-TR" sz="3200" b="1" dirty="0">
                <a:solidFill>
                  <a:srgbClr val="00B050"/>
                </a:solidFill>
              </a:rPr>
              <a:t>yük ağırlığının önemli </a:t>
            </a:r>
            <a:r>
              <a:rPr lang="tr-TR" sz="3200" dirty="0">
                <a:solidFill>
                  <a:srgbClr val="00B0F0"/>
                </a:solidFill>
              </a:rPr>
              <a:t>olduğu ve hangi paketin (konteynır da olabilir) hangi araca yüklenmesi gerektiğinin belirlenmeye çalışıldığı problemdir</a:t>
            </a:r>
            <a:r>
              <a:rPr lang="tr-TR" sz="3200" dirty="0" smtClean="0">
                <a:solidFill>
                  <a:srgbClr val="00B0F0"/>
                </a:solidFill>
              </a:rPr>
              <a:t>.</a:t>
            </a:r>
          </a:p>
          <a:p>
            <a:r>
              <a:rPr lang="tr-TR" sz="3200" dirty="0" smtClean="0"/>
              <a:t> </a:t>
            </a:r>
            <a:r>
              <a:rPr lang="tr-TR" sz="3200" b="1" dirty="0">
                <a:solidFill>
                  <a:srgbClr val="00B050"/>
                </a:solidFill>
              </a:rPr>
              <a:t>Yükün boyutları araca yüklemede sorun değildir</a:t>
            </a:r>
            <a:r>
              <a:rPr lang="tr-TR" sz="3200" dirty="0"/>
              <a:t>, </a:t>
            </a:r>
            <a:endParaRPr lang="tr-TR" sz="3200" dirty="0" smtClean="0"/>
          </a:p>
          <a:p>
            <a:r>
              <a:rPr lang="tr-TR" sz="3200" dirty="0" smtClean="0">
                <a:solidFill>
                  <a:srgbClr val="0070C0"/>
                </a:solidFill>
              </a:rPr>
              <a:t>sadece </a:t>
            </a:r>
            <a:r>
              <a:rPr lang="tr-TR" sz="3200" dirty="0">
                <a:solidFill>
                  <a:srgbClr val="0070C0"/>
                </a:solidFill>
              </a:rPr>
              <a:t>yük ağırlığının aracın taşıma kapasitesini geçmemesi gerekir</a:t>
            </a:r>
            <a:r>
              <a:rPr lang="tr-TR" sz="3200" dirty="0" smtClean="0">
                <a:solidFill>
                  <a:srgbClr val="0070C0"/>
                </a:solidFill>
              </a:rPr>
              <a:t>.</a:t>
            </a:r>
          </a:p>
          <a:p>
            <a:r>
              <a:rPr lang="tr-TR" sz="3200" dirty="0" smtClean="0"/>
              <a:t> </a:t>
            </a:r>
            <a:r>
              <a:rPr lang="tr-TR" sz="3200" dirty="0"/>
              <a:t>Amaç kamyonun taşıma kapasitesini mümkün olduğunca en iyi şekilde kullanacak yükleme planını bulmaktır.</a:t>
            </a:r>
            <a:endParaRPr lang="tr-TR" sz="3200" b="1" dirty="0"/>
          </a:p>
        </p:txBody>
      </p:sp>
      <p:sp>
        <p:nvSpPr>
          <p:cNvPr id="2" name="Veri Yer Tutucusu 1"/>
          <p:cNvSpPr>
            <a:spLocks noGrp="1"/>
          </p:cNvSpPr>
          <p:nvPr>
            <p:ph type="dt" sz="half" idx="10"/>
          </p:nvPr>
        </p:nvSpPr>
        <p:spPr/>
        <p:txBody>
          <a:bodyPr/>
          <a:lstStyle/>
          <a:p>
            <a:fld id="{D76716C1-637B-42BF-8B20-D5EEFB3DCA91}"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52</a:t>
            </a:fld>
            <a:endParaRPr lang="tr-TR"/>
          </a:p>
        </p:txBody>
      </p:sp>
    </p:spTree>
    <p:extLst>
      <p:ext uri="{BB962C8B-B14F-4D97-AF65-F5344CB8AC3E}">
        <p14:creationId xmlns:p14="http://schemas.microsoft.com/office/powerpoint/2010/main" val="23567976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CC6201E-8FA2-405F-9625-85886762C3F3}"/>
              </a:ext>
            </a:extLst>
          </p:cNvPr>
          <p:cNvSpPr>
            <a:spLocks noGrp="1"/>
          </p:cNvSpPr>
          <p:nvPr>
            <p:ph idx="1"/>
          </p:nvPr>
        </p:nvSpPr>
        <p:spPr>
          <a:xfrm>
            <a:off x="362607" y="1213945"/>
            <a:ext cx="11398469" cy="4447267"/>
          </a:xfrm>
        </p:spPr>
        <p:txBody>
          <a:bodyPr/>
          <a:lstStyle/>
          <a:p>
            <a:r>
              <a:rPr lang="tr-TR" sz="3600" b="1" dirty="0" smtClean="0">
                <a:solidFill>
                  <a:srgbClr val="7030A0"/>
                </a:solidFill>
                <a:latin typeface="Algerian" panose="04020705040A02060702" pitchFamily="82" charset="0"/>
              </a:rPr>
              <a:t>2.İki </a:t>
            </a:r>
            <a:r>
              <a:rPr lang="tr-TR" sz="3600" b="1" dirty="0">
                <a:solidFill>
                  <a:srgbClr val="7030A0"/>
                </a:solidFill>
                <a:latin typeface="Algerian" panose="04020705040A02060702" pitchFamily="82" charset="0"/>
              </a:rPr>
              <a:t>Boyutlu Yükleme </a:t>
            </a:r>
            <a:r>
              <a:rPr lang="tr-TR" sz="3600" b="1" dirty="0">
                <a:solidFill>
                  <a:srgbClr val="FF0000"/>
                </a:solidFill>
              </a:rPr>
              <a:t>(Two Dimensional </a:t>
            </a:r>
            <a:r>
              <a:rPr lang="tr-TR" sz="3600" b="1" dirty="0" err="1">
                <a:solidFill>
                  <a:srgbClr val="FF0000"/>
                </a:solidFill>
              </a:rPr>
              <a:t>Packing</a:t>
            </a:r>
            <a:r>
              <a:rPr lang="tr-TR" sz="3600" b="1" dirty="0" smtClean="0">
                <a:solidFill>
                  <a:srgbClr val="FF0000"/>
                </a:solidFill>
              </a:rPr>
              <a:t>):</a:t>
            </a:r>
          </a:p>
          <a:p>
            <a:pPr algn="ctr"/>
            <a:r>
              <a:rPr lang="tr-TR" sz="3600" b="1" dirty="0" smtClean="0">
                <a:solidFill>
                  <a:srgbClr val="FF0000"/>
                </a:solidFill>
              </a:rPr>
              <a:t> (GENİŞLİK VE EN)</a:t>
            </a:r>
          </a:p>
          <a:p>
            <a:r>
              <a:rPr lang="tr-TR" sz="3200" dirty="0" smtClean="0"/>
              <a:t>Yükün </a:t>
            </a:r>
            <a:r>
              <a:rPr lang="tr-TR" sz="3200" b="1" dirty="0">
                <a:solidFill>
                  <a:srgbClr val="00B050"/>
                </a:solidFill>
              </a:rPr>
              <a:t>genişlik ve en olarak iki boyutunun</a:t>
            </a:r>
            <a:r>
              <a:rPr lang="tr-TR" sz="3200" dirty="0"/>
              <a:t> önemli olduğu yükleme problemidir.</a:t>
            </a:r>
            <a:endParaRPr lang="tr-TR" sz="3200" b="1" dirty="0"/>
          </a:p>
        </p:txBody>
      </p:sp>
      <p:sp>
        <p:nvSpPr>
          <p:cNvPr id="2" name="Veri Yer Tutucusu 1"/>
          <p:cNvSpPr>
            <a:spLocks noGrp="1"/>
          </p:cNvSpPr>
          <p:nvPr>
            <p:ph type="dt" sz="half" idx="10"/>
          </p:nvPr>
        </p:nvSpPr>
        <p:spPr/>
        <p:txBody>
          <a:bodyPr/>
          <a:lstStyle/>
          <a:p>
            <a:fld id="{8F74906D-FF33-46DD-A95E-61BFAD8AF21C}"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53</a:t>
            </a:fld>
            <a:endParaRPr lang="tr-TR"/>
          </a:p>
        </p:txBody>
      </p:sp>
    </p:spTree>
    <p:extLst>
      <p:ext uri="{BB962C8B-B14F-4D97-AF65-F5344CB8AC3E}">
        <p14:creationId xmlns:p14="http://schemas.microsoft.com/office/powerpoint/2010/main" val="20796937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138BEF1-045B-44E4-B9FB-29B0942D0D99}"/>
              </a:ext>
            </a:extLst>
          </p:cNvPr>
          <p:cNvSpPr>
            <a:spLocks noGrp="1"/>
          </p:cNvSpPr>
          <p:nvPr>
            <p:ph idx="1"/>
          </p:nvPr>
        </p:nvSpPr>
        <p:spPr>
          <a:xfrm>
            <a:off x="201705" y="201706"/>
            <a:ext cx="11618259" cy="6320118"/>
          </a:xfrm>
        </p:spPr>
        <p:txBody>
          <a:bodyPr>
            <a:noAutofit/>
          </a:bodyPr>
          <a:lstStyle/>
          <a:p>
            <a:pPr algn="ctr"/>
            <a:r>
              <a:rPr lang="tr-TR" sz="3600" b="1" dirty="0" smtClean="0">
                <a:solidFill>
                  <a:srgbClr val="7030A0"/>
                </a:solidFill>
                <a:latin typeface="Algerian" panose="04020705040A02060702" pitchFamily="82" charset="0"/>
              </a:rPr>
              <a:t>3.Üç </a:t>
            </a:r>
            <a:r>
              <a:rPr lang="tr-TR" sz="3600" b="1" dirty="0">
                <a:solidFill>
                  <a:srgbClr val="7030A0"/>
                </a:solidFill>
                <a:latin typeface="Algerian" panose="04020705040A02060702" pitchFamily="82" charset="0"/>
              </a:rPr>
              <a:t>Boyutlu Yükleme </a:t>
            </a:r>
            <a:r>
              <a:rPr lang="tr-TR" sz="3600" b="1" dirty="0">
                <a:solidFill>
                  <a:srgbClr val="FF0000"/>
                </a:solidFill>
              </a:rPr>
              <a:t>(Three Dimensional </a:t>
            </a:r>
            <a:r>
              <a:rPr lang="tr-TR" sz="3600" b="1" dirty="0" err="1">
                <a:solidFill>
                  <a:srgbClr val="FF0000"/>
                </a:solidFill>
              </a:rPr>
              <a:t>Packing</a:t>
            </a:r>
            <a:r>
              <a:rPr lang="tr-TR" sz="3600" b="1" dirty="0" smtClean="0">
                <a:solidFill>
                  <a:srgbClr val="FF0000"/>
                </a:solidFill>
              </a:rPr>
              <a:t>):</a:t>
            </a:r>
          </a:p>
          <a:p>
            <a:r>
              <a:rPr lang="tr-TR" sz="3200" b="1" dirty="0" smtClean="0"/>
              <a:t> </a:t>
            </a:r>
            <a:r>
              <a:rPr lang="tr-TR" sz="3200" dirty="0"/>
              <a:t>Yükün </a:t>
            </a:r>
            <a:r>
              <a:rPr lang="tr-TR" sz="3200" b="1" dirty="0">
                <a:solidFill>
                  <a:srgbClr val="00B050"/>
                </a:solidFill>
              </a:rPr>
              <a:t>en, boy ve genişlik </a:t>
            </a:r>
            <a:r>
              <a:rPr lang="tr-TR" sz="3200" dirty="0"/>
              <a:t>olarak üç boyutunun da önemli olduğu ve tamamen kapalı bir hacme yerleştirilmeye çalışıldığı durumda ortaya çıkan problemdir</a:t>
            </a:r>
            <a:r>
              <a:rPr lang="tr-TR" sz="3200" dirty="0" smtClean="0"/>
              <a:t>.</a:t>
            </a:r>
          </a:p>
          <a:p>
            <a:r>
              <a:rPr lang="tr-TR" sz="3200" dirty="0" smtClean="0"/>
              <a:t> </a:t>
            </a:r>
            <a:r>
              <a:rPr lang="tr-TR" sz="3200" dirty="0">
                <a:solidFill>
                  <a:srgbClr val="00B0F0"/>
                </a:solidFill>
              </a:rPr>
              <a:t>Örneğin konteynır içine paketler halinde ürün yükleme ve kapalı kasası olan bir araca paket veya konteynır yükleme problemi bu gruba girer</a:t>
            </a:r>
            <a:r>
              <a:rPr lang="tr-TR" sz="3200" dirty="0" smtClean="0">
                <a:solidFill>
                  <a:srgbClr val="00B0F0"/>
                </a:solidFill>
              </a:rPr>
              <a:t>.</a:t>
            </a:r>
          </a:p>
          <a:p>
            <a:r>
              <a:rPr lang="tr-TR" sz="3200" dirty="0" smtClean="0">
                <a:solidFill>
                  <a:srgbClr val="00B0F0"/>
                </a:solidFill>
              </a:rPr>
              <a:t> </a:t>
            </a:r>
            <a:r>
              <a:rPr lang="tr-TR" sz="3200" b="1" dirty="0">
                <a:solidFill>
                  <a:srgbClr val="FF0000"/>
                </a:solidFill>
              </a:rPr>
              <a:t>Amaç</a:t>
            </a:r>
            <a:r>
              <a:rPr lang="tr-TR" sz="3200" dirty="0"/>
              <a:t> </a:t>
            </a:r>
            <a:r>
              <a:rPr lang="tr-TR" sz="3200" dirty="0">
                <a:solidFill>
                  <a:srgbClr val="FFC000"/>
                </a:solidFill>
              </a:rPr>
              <a:t>kullanılmayan hacmi en küçük yapacak şekilde paketlerin nasıl yerleştirilmesi gerektiğini belirlemektir</a:t>
            </a:r>
            <a:r>
              <a:rPr lang="tr-TR" sz="3200" dirty="0" smtClean="0"/>
              <a:t>.</a:t>
            </a:r>
          </a:p>
          <a:p>
            <a:r>
              <a:rPr lang="tr-TR" sz="3200" dirty="0" smtClean="0"/>
              <a:t> </a:t>
            </a:r>
            <a:r>
              <a:rPr lang="tr-TR" sz="3200" dirty="0"/>
              <a:t>Bu yükleme işinde </a:t>
            </a:r>
            <a:r>
              <a:rPr lang="tr-TR" sz="3200" dirty="0">
                <a:solidFill>
                  <a:srgbClr val="00B050"/>
                </a:solidFill>
              </a:rPr>
              <a:t>eğer konteynır tam olarak doldurulabiliyorsa FCL (Full Container Load)</a:t>
            </a:r>
            <a:r>
              <a:rPr lang="tr-TR" sz="3200" dirty="0"/>
              <a:t>, fakat </a:t>
            </a:r>
            <a:r>
              <a:rPr lang="tr-TR" sz="3200" dirty="0">
                <a:solidFill>
                  <a:srgbClr val="00B0F0"/>
                </a:solidFill>
              </a:rPr>
              <a:t>tam olarak doldurulamıyorsa LCL (Less than Full Container Load)</a:t>
            </a:r>
            <a:r>
              <a:rPr lang="tr-TR" sz="3200" dirty="0"/>
              <a:t> kavramları kullanılır.</a:t>
            </a:r>
            <a:endParaRPr lang="tr-TR" sz="3200" b="1" dirty="0"/>
          </a:p>
        </p:txBody>
      </p:sp>
      <p:sp>
        <p:nvSpPr>
          <p:cNvPr id="2" name="Veri Yer Tutucusu 1"/>
          <p:cNvSpPr>
            <a:spLocks noGrp="1"/>
          </p:cNvSpPr>
          <p:nvPr>
            <p:ph type="dt" sz="half" idx="10"/>
          </p:nvPr>
        </p:nvSpPr>
        <p:spPr/>
        <p:txBody>
          <a:bodyPr/>
          <a:lstStyle/>
          <a:p>
            <a:fld id="{912C33D7-AF59-4014-8BEB-E46FEE90BED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54</a:t>
            </a:fld>
            <a:endParaRPr lang="tr-TR"/>
          </a:p>
        </p:txBody>
      </p:sp>
    </p:spTree>
    <p:extLst>
      <p:ext uri="{BB962C8B-B14F-4D97-AF65-F5344CB8AC3E}">
        <p14:creationId xmlns:p14="http://schemas.microsoft.com/office/powerpoint/2010/main" val="41420131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11500" dirty="0" smtClean="0">
                <a:solidFill>
                  <a:srgbClr val="7030A0"/>
                </a:solidFill>
              </a:rPr>
              <a:t>TAŞIMA AĞI</a:t>
            </a:r>
            <a:endParaRPr lang="tr-TR" sz="11500" dirty="0">
              <a:solidFill>
                <a:srgbClr val="7030A0"/>
              </a:solidFill>
            </a:endParaRPr>
          </a:p>
        </p:txBody>
      </p:sp>
      <p:sp>
        <p:nvSpPr>
          <p:cNvPr id="4" name="Veri Yer Tutucusu 3"/>
          <p:cNvSpPr>
            <a:spLocks noGrp="1"/>
          </p:cNvSpPr>
          <p:nvPr>
            <p:ph type="dt" sz="half" idx="10"/>
          </p:nvPr>
        </p:nvSpPr>
        <p:spPr/>
        <p:txBody>
          <a:bodyPr/>
          <a:lstStyle/>
          <a:p>
            <a:fld id="{14094171-5A8E-4098-9F19-AC6124D83E49}"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55</a:t>
            </a:fld>
            <a:endParaRPr lang="tr-TR"/>
          </a:p>
        </p:txBody>
      </p:sp>
    </p:spTree>
    <p:extLst>
      <p:ext uri="{BB962C8B-B14F-4D97-AF65-F5344CB8AC3E}">
        <p14:creationId xmlns:p14="http://schemas.microsoft.com/office/powerpoint/2010/main" val="7327609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66195D-8B13-4AA9-9218-2DD92659FAC7}"/>
              </a:ext>
            </a:extLst>
          </p:cNvPr>
          <p:cNvSpPr>
            <a:spLocks noGrp="1"/>
          </p:cNvSpPr>
          <p:nvPr>
            <p:ph type="title"/>
          </p:nvPr>
        </p:nvSpPr>
        <p:spPr>
          <a:xfrm>
            <a:off x="838200" y="257549"/>
            <a:ext cx="10515600" cy="1087157"/>
          </a:xfrm>
        </p:spPr>
        <p:txBody>
          <a:bodyPr>
            <a:normAutofit/>
          </a:bodyPr>
          <a:lstStyle/>
          <a:p>
            <a:pPr algn="ctr"/>
            <a:r>
              <a:rPr lang="tr-TR" sz="5400" b="1" dirty="0">
                <a:solidFill>
                  <a:srgbClr val="FF0000"/>
                </a:solidFill>
                <a:latin typeface="Arial" panose="020B0604020202020204" pitchFamily="34" charset="0"/>
                <a:cs typeface="Arial" panose="020B0604020202020204" pitchFamily="34" charset="0"/>
              </a:rPr>
              <a:t>Taşıma Ağı</a:t>
            </a:r>
          </a:p>
        </p:txBody>
      </p:sp>
      <p:sp>
        <p:nvSpPr>
          <p:cNvPr id="3" name="Content Placeholder 2">
            <a:extLst>
              <a:ext uri="{FF2B5EF4-FFF2-40B4-BE49-F238E27FC236}">
                <a16:creationId xmlns="" xmlns:a16="http://schemas.microsoft.com/office/drawing/2014/main" id="{C7E41767-4950-4BE2-96C0-03856489000A}"/>
              </a:ext>
            </a:extLst>
          </p:cNvPr>
          <p:cNvSpPr>
            <a:spLocks noGrp="1"/>
          </p:cNvSpPr>
          <p:nvPr>
            <p:ph idx="1"/>
          </p:nvPr>
        </p:nvSpPr>
        <p:spPr>
          <a:xfrm>
            <a:off x="336176" y="1250577"/>
            <a:ext cx="11430000" cy="5349874"/>
          </a:xfrm>
        </p:spPr>
        <p:txBody>
          <a:bodyPr>
            <a:noAutofit/>
          </a:bodyPr>
          <a:lstStyle/>
          <a:p>
            <a:pPr marL="0" indent="0">
              <a:buNone/>
            </a:pPr>
            <a:r>
              <a:rPr lang="tr-TR" sz="3200" dirty="0"/>
              <a:t>  Taşıma ağı tasarımında, </a:t>
            </a:r>
            <a:r>
              <a:rPr lang="tr-TR" sz="3200" dirty="0">
                <a:solidFill>
                  <a:srgbClr val="00B0F0"/>
                </a:solidFill>
              </a:rPr>
              <a:t>taşıma işinin hangi kanalların </a:t>
            </a:r>
            <a:r>
              <a:rPr lang="tr-TR" sz="3200" dirty="0"/>
              <a:t>kullanılarak yapılması gerektiği belirlenmeye çalışılır</a:t>
            </a:r>
            <a:r>
              <a:rPr lang="tr-TR" sz="3200" dirty="0" smtClean="0"/>
              <a:t>.</a:t>
            </a:r>
          </a:p>
          <a:p>
            <a:pPr marL="0" indent="0">
              <a:buNone/>
            </a:pPr>
            <a:r>
              <a:rPr lang="tr-TR" sz="3200" dirty="0" smtClean="0"/>
              <a:t> </a:t>
            </a:r>
            <a:r>
              <a:rPr lang="tr-TR" sz="3200" dirty="0"/>
              <a:t>Ayrıca </a:t>
            </a:r>
            <a:r>
              <a:rPr lang="tr-TR" sz="3200" dirty="0">
                <a:solidFill>
                  <a:srgbClr val="00B0F0"/>
                </a:solidFill>
              </a:rPr>
              <a:t>kullanılacak depo türlerine </a:t>
            </a:r>
            <a:r>
              <a:rPr lang="tr-TR" sz="3200" dirty="0"/>
              <a:t>de karar verilir</a:t>
            </a:r>
            <a:r>
              <a:rPr lang="tr-TR" sz="3200" dirty="0" smtClean="0"/>
              <a:t>.</a:t>
            </a:r>
          </a:p>
          <a:p>
            <a:pPr marL="0" indent="0">
              <a:buNone/>
            </a:pPr>
            <a:r>
              <a:rPr lang="tr-TR" sz="3200" dirty="0" smtClean="0"/>
              <a:t> </a:t>
            </a:r>
            <a:r>
              <a:rPr lang="tr-TR" sz="3200" dirty="0"/>
              <a:t>Bunun yanı sıra gerekiyorsa taşıma verimliliğinin önemli ölçüde etkileyecek </a:t>
            </a:r>
            <a:r>
              <a:rPr lang="tr-TR" sz="3200" dirty="0">
                <a:solidFill>
                  <a:srgbClr val="00B0F0"/>
                </a:solidFill>
              </a:rPr>
              <a:t>yük birleştirme kararları </a:t>
            </a:r>
            <a:r>
              <a:rPr lang="tr-TR" sz="3200" dirty="0"/>
              <a:t>da bu aşamada verilir.</a:t>
            </a:r>
          </a:p>
          <a:p>
            <a:endParaRPr lang="tr-TR" sz="3200" dirty="0"/>
          </a:p>
        </p:txBody>
      </p:sp>
      <p:sp>
        <p:nvSpPr>
          <p:cNvPr id="4" name="Veri Yer Tutucusu 3"/>
          <p:cNvSpPr>
            <a:spLocks noGrp="1"/>
          </p:cNvSpPr>
          <p:nvPr>
            <p:ph type="dt" sz="half" idx="10"/>
          </p:nvPr>
        </p:nvSpPr>
        <p:spPr/>
        <p:txBody>
          <a:bodyPr/>
          <a:lstStyle/>
          <a:p>
            <a:fld id="{AB9674E0-4A12-4607-A29B-0EDAE342AAC4}"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56</a:t>
            </a:fld>
            <a:endParaRPr lang="tr-TR"/>
          </a:p>
        </p:txBody>
      </p:sp>
    </p:spTree>
    <p:extLst>
      <p:ext uri="{BB962C8B-B14F-4D97-AF65-F5344CB8AC3E}">
        <p14:creationId xmlns:p14="http://schemas.microsoft.com/office/powerpoint/2010/main" val="36122929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7E41767-4950-4BE2-96C0-03856489000A}"/>
              </a:ext>
            </a:extLst>
          </p:cNvPr>
          <p:cNvSpPr>
            <a:spLocks noGrp="1"/>
          </p:cNvSpPr>
          <p:nvPr>
            <p:ph idx="1"/>
          </p:nvPr>
        </p:nvSpPr>
        <p:spPr>
          <a:xfrm>
            <a:off x="336176" y="1250577"/>
            <a:ext cx="11430000" cy="5349874"/>
          </a:xfrm>
        </p:spPr>
        <p:txBody>
          <a:bodyPr>
            <a:noAutofit/>
          </a:bodyPr>
          <a:lstStyle/>
          <a:p>
            <a:pPr marL="0" indent="0">
              <a:buNone/>
            </a:pPr>
            <a:r>
              <a:rPr lang="tr-TR" sz="3200" b="1" dirty="0" smtClean="0">
                <a:solidFill>
                  <a:srgbClr val="FF0000"/>
                </a:solidFill>
              </a:rPr>
              <a:t>Ürün </a:t>
            </a:r>
            <a:r>
              <a:rPr lang="tr-TR" sz="3200" b="1" dirty="0">
                <a:solidFill>
                  <a:srgbClr val="FF0000"/>
                </a:solidFill>
              </a:rPr>
              <a:t>dağıtım kanalları genel olarak dört sınıfta </a:t>
            </a:r>
            <a:r>
              <a:rPr lang="tr-TR" sz="3200" b="1" dirty="0" smtClean="0">
                <a:solidFill>
                  <a:srgbClr val="FF0000"/>
                </a:solidFill>
              </a:rPr>
              <a:t>toplanır</a:t>
            </a:r>
            <a:r>
              <a:rPr lang="tr-TR" sz="3200" dirty="0" smtClean="0"/>
              <a:t>:</a:t>
            </a:r>
          </a:p>
          <a:p>
            <a:pPr marL="0" indent="0">
              <a:buNone/>
            </a:pPr>
            <a:r>
              <a:rPr lang="tr-TR" sz="3200" dirty="0" smtClean="0"/>
              <a:t> </a:t>
            </a:r>
            <a:r>
              <a:rPr lang="tr-TR" sz="3200" dirty="0"/>
              <a:t>Bunlar:</a:t>
            </a:r>
          </a:p>
          <a:p>
            <a:r>
              <a:rPr lang="tr-TR" sz="3200" dirty="0">
                <a:solidFill>
                  <a:srgbClr val="00B050"/>
                </a:solidFill>
              </a:rPr>
              <a:t>Doğrudan</a:t>
            </a:r>
            <a:r>
              <a:rPr lang="tr-TR" sz="3200" dirty="0"/>
              <a:t> Ulaştırma</a:t>
            </a:r>
          </a:p>
          <a:p>
            <a:r>
              <a:rPr lang="tr-TR" sz="3200" dirty="0">
                <a:solidFill>
                  <a:srgbClr val="00B050"/>
                </a:solidFill>
              </a:rPr>
              <a:t>Perakendecinin</a:t>
            </a:r>
            <a:r>
              <a:rPr lang="tr-TR" sz="3200" dirty="0"/>
              <a:t> Olduğu Ulaştırma</a:t>
            </a:r>
          </a:p>
          <a:p>
            <a:r>
              <a:rPr lang="tr-TR" sz="3200" dirty="0">
                <a:solidFill>
                  <a:srgbClr val="00B050"/>
                </a:solidFill>
              </a:rPr>
              <a:t>Toptancının</a:t>
            </a:r>
            <a:r>
              <a:rPr lang="tr-TR" sz="3200" dirty="0"/>
              <a:t> Olduğu Ulaştırma</a:t>
            </a:r>
          </a:p>
          <a:p>
            <a:r>
              <a:rPr lang="tr-TR" sz="3200" dirty="0">
                <a:solidFill>
                  <a:srgbClr val="00B050"/>
                </a:solidFill>
              </a:rPr>
              <a:t>Temsilcinin</a:t>
            </a:r>
            <a:r>
              <a:rPr lang="tr-TR" sz="3200" dirty="0"/>
              <a:t> Olduğu Ulaştırma</a:t>
            </a:r>
          </a:p>
          <a:p>
            <a:endParaRPr lang="tr-TR" sz="3200" dirty="0"/>
          </a:p>
        </p:txBody>
      </p:sp>
      <p:sp>
        <p:nvSpPr>
          <p:cNvPr id="4" name="Veri Yer Tutucusu 3"/>
          <p:cNvSpPr>
            <a:spLocks noGrp="1"/>
          </p:cNvSpPr>
          <p:nvPr>
            <p:ph type="dt" sz="half" idx="10"/>
          </p:nvPr>
        </p:nvSpPr>
        <p:spPr/>
        <p:txBody>
          <a:bodyPr/>
          <a:lstStyle/>
          <a:p>
            <a:fld id="{CFD1AEC2-5035-42FF-9644-6A79A1641E91}"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57</a:t>
            </a:fld>
            <a:endParaRPr lang="tr-TR"/>
          </a:p>
        </p:txBody>
      </p:sp>
    </p:spTree>
    <p:extLst>
      <p:ext uri="{BB962C8B-B14F-4D97-AF65-F5344CB8AC3E}">
        <p14:creationId xmlns:p14="http://schemas.microsoft.com/office/powerpoint/2010/main" val="11654172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A18C6A1-7D31-4FB2-9877-38F199519340}"/>
              </a:ext>
            </a:extLst>
          </p:cNvPr>
          <p:cNvSpPr>
            <a:spLocks noGrp="1"/>
          </p:cNvSpPr>
          <p:nvPr>
            <p:ph idx="1"/>
          </p:nvPr>
        </p:nvSpPr>
        <p:spPr>
          <a:xfrm>
            <a:off x="838200" y="927848"/>
            <a:ext cx="10515600" cy="4666128"/>
          </a:xfrm>
        </p:spPr>
        <p:txBody>
          <a:bodyPr>
            <a:normAutofit/>
          </a:bodyPr>
          <a:lstStyle/>
          <a:p>
            <a:pPr algn="ctr"/>
            <a:r>
              <a:rPr lang="tr-TR" sz="3200" b="1" dirty="0" smtClean="0">
                <a:solidFill>
                  <a:srgbClr val="FF0000"/>
                </a:solidFill>
              </a:rPr>
              <a:t>1.Doğrudan </a:t>
            </a:r>
            <a:r>
              <a:rPr lang="tr-TR" sz="3200" b="1" dirty="0">
                <a:solidFill>
                  <a:srgbClr val="FF0000"/>
                </a:solidFill>
              </a:rPr>
              <a:t>Ulaştırma</a:t>
            </a:r>
            <a:r>
              <a:rPr lang="tr-TR" sz="3200" b="1" dirty="0" smtClean="0"/>
              <a:t>:</a:t>
            </a:r>
          </a:p>
          <a:p>
            <a:r>
              <a:rPr lang="tr-TR" sz="3200" b="1" dirty="0" smtClean="0"/>
              <a:t> </a:t>
            </a:r>
            <a:r>
              <a:rPr lang="tr-TR" sz="3200" dirty="0"/>
              <a:t>Ürünün firmadan müşteriye doğrudan taşınmasıdır</a:t>
            </a:r>
            <a:r>
              <a:rPr lang="tr-TR" sz="3200" dirty="0" smtClean="0"/>
              <a:t>.</a:t>
            </a:r>
          </a:p>
          <a:p>
            <a:r>
              <a:rPr lang="tr-TR" sz="3200" dirty="0" smtClean="0"/>
              <a:t> </a:t>
            </a:r>
            <a:r>
              <a:rPr lang="tr-TR" sz="3200" dirty="0"/>
              <a:t>Örneğin </a:t>
            </a:r>
            <a:r>
              <a:rPr lang="tr-TR" sz="3200" dirty="0">
                <a:solidFill>
                  <a:srgbClr val="00B050"/>
                </a:solidFill>
              </a:rPr>
              <a:t>kapıya gelerek ansiklopedi veya kozmetik ürünü pazarlama işi</a:t>
            </a:r>
            <a:r>
              <a:rPr lang="tr-TR" sz="3200" dirty="0"/>
              <a:t> bu gruba girer. </a:t>
            </a:r>
            <a:endParaRPr lang="tr-TR" sz="3200" b="1" dirty="0"/>
          </a:p>
        </p:txBody>
      </p:sp>
      <p:sp>
        <p:nvSpPr>
          <p:cNvPr id="2" name="Veri Yer Tutucusu 1"/>
          <p:cNvSpPr>
            <a:spLocks noGrp="1"/>
          </p:cNvSpPr>
          <p:nvPr>
            <p:ph type="dt" sz="half" idx="10"/>
          </p:nvPr>
        </p:nvSpPr>
        <p:spPr/>
        <p:txBody>
          <a:bodyPr/>
          <a:lstStyle/>
          <a:p>
            <a:fld id="{D06BD80D-D40C-4B54-9DF5-C2B9BF438358}"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58</a:t>
            </a:fld>
            <a:endParaRPr lang="tr-TR"/>
          </a:p>
        </p:txBody>
      </p:sp>
    </p:spTree>
    <p:extLst>
      <p:ext uri="{BB962C8B-B14F-4D97-AF65-F5344CB8AC3E}">
        <p14:creationId xmlns:p14="http://schemas.microsoft.com/office/powerpoint/2010/main" val="42316668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5DEEDD8-537D-4DC9-A08C-D3E0DA3DDABB}"/>
              </a:ext>
            </a:extLst>
          </p:cNvPr>
          <p:cNvSpPr>
            <a:spLocks noGrp="1"/>
          </p:cNvSpPr>
          <p:nvPr>
            <p:ph idx="1"/>
          </p:nvPr>
        </p:nvSpPr>
        <p:spPr>
          <a:xfrm>
            <a:off x="838200" y="1116106"/>
            <a:ext cx="10515600" cy="4800599"/>
          </a:xfrm>
        </p:spPr>
        <p:txBody>
          <a:bodyPr>
            <a:normAutofit/>
          </a:bodyPr>
          <a:lstStyle/>
          <a:p>
            <a:pPr algn="ctr"/>
            <a:r>
              <a:rPr lang="tr-TR" sz="3200" b="1" dirty="0" smtClean="0">
                <a:solidFill>
                  <a:srgbClr val="FF0000"/>
                </a:solidFill>
              </a:rPr>
              <a:t>2.Perakendecinin </a:t>
            </a:r>
            <a:r>
              <a:rPr lang="tr-TR" sz="3200" b="1" dirty="0">
                <a:solidFill>
                  <a:srgbClr val="FF0000"/>
                </a:solidFill>
              </a:rPr>
              <a:t>Olduğu Ulaştırma</a:t>
            </a:r>
            <a:r>
              <a:rPr lang="tr-TR" sz="3200" b="1" dirty="0" smtClean="0"/>
              <a:t>:</a:t>
            </a:r>
          </a:p>
          <a:p>
            <a:r>
              <a:rPr lang="tr-TR" sz="3200" b="1" dirty="0" smtClean="0"/>
              <a:t> </a:t>
            </a:r>
            <a:r>
              <a:rPr lang="tr-TR" sz="3200" dirty="0"/>
              <a:t>Ürünün firmadan önce perakendeciye ve sonra müşteriye ulaştırılması halidir</a:t>
            </a:r>
            <a:r>
              <a:rPr lang="tr-TR" sz="3200" dirty="0" smtClean="0"/>
              <a:t>.</a:t>
            </a:r>
          </a:p>
          <a:p>
            <a:r>
              <a:rPr lang="tr-TR" sz="3200" dirty="0" smtClean="0"/>
              <a:t> </a:t>
            </a:r>
            <a:r>
              <a:rPr lang="tr-TR" sz="3200" dirty="0"/>
              <a:t>Bayi sistemi bu gruba girer. </a:t>
            </a:r>
            <a:endParaRPr lang="tr-TR" sz="3200" b="1" dirty="0"/>
          </a:p>
        </p:txBody>
      </p:sp>
      <p:sp>
        <p:nvSpPr>
          <p:cNvPr id="2" name="Veri Yer Tutucusu 1"/>
          <p:cNvSpPr>
            <a:spLocks noGrp="1"/>
          </p:cNvSpPr>
          <p:nvPr>
            <p:ph type="dt" sz="half" idx="10"/>
          </p:nvPr>
        </p:nvSpPr>
        <p:spPr/>
        <p:txBody>
          <a:bodyPr/>
          <a:lstStyle/>
          <a:p>
            <a:fld id="{1E80F1DB-25F5-4C0A-AE36-6B15F684064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59</a:t>
            </a:fld>
            <a:endParaRPr lang="tr-TR"/>
          </a:p>
        </p:txBody>
      </p:sp>
    </p:spTree>
    <p:extLst>
      <p:ext uri="{BB962C8B-B14F-4D97-AF65-F5344CB8AC3E}">
        <p14:creationId xmlns:p14="http://schemas.microsoft.com/office/powerpoint/2010/main" val="2596091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0D4DA7-E9F3-4BC7-A240-2B1AA552290D}"/>
              </a:ext>
            </a:extLst>
          </p:cNvPr>
          <p:cNvSpPr>
            <a:spLocks noGrp="1"/>
          </p:cNvSpPr>
          <p:nvPr>
            <p:ph idx="1"/>
          </p:nvPr>
        </p:nvSpPr>
        <p:spPr>
          <a:xfrm>
            <a:off x="322729" y="537883"/>
            <a:ext cx="11031071" cy="5873676"/>
          </a:xfrm>
        </p:spPr>
        <p:txBody>
          <a:bodyPr>
            <a:normAutofit/>
          </a:bodyPr>
          <a:lstStyle/>
          <a:p>
            <a:pPr algn="ctr"/>
            <a:r>
              <a:rPr lang="tr-TR" sz="3200" dirty="0" smtClean="0">
                <a:solidFill>
                  <a:srgbClr val="00B050"/>
                </a:solidFill>
              </a:rPr>
              <a:t>A.1.5. </a:t>
            </a:r>
            <a:r>
              <a:rPr lang="tr-TR" sz="3200" dirty="0" err="1" smtClean="0">
                <a:solidFill>
                  <a:srgbClr val="7030A0"/>
                </a:solidFill>
              </a:rPr>
              <a:t>Elleçlenebilirliği</a:t>
            </a:r>
            <a:r>
              <a:rPr lang="tr-TR" sz="3200" dirty="0" smtClean="0">
                <a:solidFill>
                  <a:srgbClr val="7030A0"/>
                </a:solidFill>
              </a:rPr>
              <a:t>:</a:t>
            </a:r>
            <a:r>
              <a:rPr lang="tr-TR" sz="2400" dirty="0">
                <a:solidFill>
                  <a:prstClr val="black"/>
                </a:solidFill>
              </a:rPr>
              <a:t> (</a:t>
            </a:r>
            <a:r>
              <a:rPr lang="tr-TR" sz="2400" dirty="0" err="1">
                <a:solidFill>
                  <a:prstClr val="black"/>
                </a:solidFill>
              </a:rPr>
              <a:t>A.Yükün</a:t>
            </a:r>
            <a:r>
              <a:rPr lang="tr-TR" sz="2400" dirty="0">
                <a:solidFill>
                  <a:prstClr val="black"/>
                </a:solidFill>
              </a:rPr>
              <a:t> özellikleri) </a:t>
            </a:r>
            <a:endParaRPr lang="tr-TR" sz="3200" dirty="0" smtClean="0">
              <a:solidFill>
                <a:srgbClr val="7030A0"/>
              </a:solidFill>
            </a:endParaRPr>
          </a:p>
          <a:p>
            <a:r>
              <a:rPr lang="tr-TR" sz="3200" dirty="0" smtClean="0"/>
              <a:t> Bazı yüklerin hareket etmesini kolaylaştıracak tutamaçları vardır. Bazı yüklerde ise bu durum söz konusu değildir, ya da özel bir teçhizatın kullanılması gerekir. </a:t>
            </a:r>
          </a:p>
          <a:p>
            <a:r>
              <a:rPr lang="tr-TR" sz="3200" dirty="0" smtClean="0">
                <a:solidFill>
                  <a:srgbClr val="0070C0"/>
                </a:solidFill>
              </a:rPr>
              <a:t>Örneğin ,Canlı </a:t>
            </a:r>
            <a:r>
              <a:rPr lang="tr-TR" sz="3200" dirty="0">
                <a:solidFill>
                  <a:srgbClr val="0070C0"/>
                </a:solidFill>
              </a:rPr>
              <a:t>hayvanların hareket ettirilmesi çok güç olduğundan elleçlenebilir yükler kategorisinde değildirler. Oysaki konteyner yükleri özel teçhizatlar bulunduğu şartlar altında kolaylıkla </a:t>
            </a:r>
            <a:r>
              <a:rPr lang="tr-TR" sz="3200" dirty="0" err="1">
                <a:solidFill>
                  <a:srgbClr val="0070C0"/>
                </a:solidFill>
              </a:rPr>
              <a:t>elleçlenebilirler</a:t>
            </a:r>
            <a:r>
              <a:rPr lang="tr-TR" sz="3200" dirty="0" smtClean="0"/>
              <a:t>.</a:t>
            </a:r>
          </a:p>
          <a:p>
            <a:r>
              <a:rPr lang="tr-TR" sz="3200" dirty="0" smtClean="0"/>
              <a:t> </a:t>
            </a:r>
            <a:r>
              <a:rPr lang="tr-TR" sz="3200" dirty="0"/>
              <a:t>Dondurulmuş yüklerin elleçlenme süreci özeldir ve dikkatli sürdürülmesi gerekir.</a:t>
            </a:r>
          </a:p>
        </p:txBody>
      </p:sp>
      <p:sp>
        <p:nvSpPr>
          <p:cNvPr id="4" name="Veri Yer Tutucusu 3"/>
          <p:cNvSpPr>
            <a:spLocks noGrp="1"/>
          </p:cNvSpPr>
          <p:nvPr>
            <p:ph type="dt" sz="half" idx="10"/>
          </p:nvPr>
        </p:nvSpPr>
        <p:spPr/>
        <p:txBody>
          <a:bodyPr/>
          <a:lstStyle/>
          <a:p>
            <a:fld id="{2CE06122-1142-4EED-BC3D-4BFCDF73DF5A}"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6</a:t>
            </a:fld>
            <a:endParaRPr lang="tr-TR"/>
          </a:p>
        </p:txBody>
      </p:sp>
    </p:spTree>
    <p:extLst>
      <p:ext uri="{BB962C8B-B14F-4D97-AF65-F5344CB8AC3E}">
        <p14:creationId xmlns:p14="http://schemas.microsoft.com/office/powerpoint/2010/main" val="27944551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3200" b="1" dirty="0" smtClean="0">
                <a:solidFill>
                  <a:srgbClr val="FF0000"/>
                </a:solidFill>
              </a:rPr>
              <a:t>3.toptancının olduğu ulaştırma:</a:t>
            </a:r>
          </a:p>
          <a:p>
            <a:r>
              <a:rPr lang="tr-TR" sz="3200" dirty="0" smtClean="0"/>
              <a:t>Ürünün önce toptancıya, sonra perakendeciye ve en son müşteriye ulaştırıldığı yapıdır.</a:t>
            </a:r>
          </a:p>
          <a:p>
            <a:r>
              <a:rPr lang="tr-TR" sz="3200" dirty="0" smtClean="0"/>
              <a:t>Genellikle gıda ürünlerinin dağıtımında karşılaşılır.</a:t>
            </a:r>
            <a:endParaRPr lang="tr-TR" sz="3200" dirty="0"/>
          </a:p>
        </p:txBody>
      </p:sp>
      <p:sp>
        <p:nvSpPr>
          <p:cNvPr id="4" name="Veri Yer Tutucusu 3"/>
          <p:cNvSpPr>
            <a:spLocks noGrp="1"/>
          </p:cNvSpPr>
          <p:nvPr>
            <p:ph type="dt" sz="half" idx="10"/>
          </p:nvPr>
        </p:nvSpPr>
        <p:spPr/>
        <p:txBody>
          <a:bodyPr/>
          <a:lstStyle/>
          <a:p>
            <a:fld id="{466E9C27-E3DB-428A-8498-9F10FE6783C5}"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60</a:t>
            </a:fld>
            <a:endParaRPr lang="tr-TR"/>
          </a:p>
        </p:txBody>
      </p:sp>
    </p:spTree>
    <p:extLst>
      <p:ext uri="{BB962C8B-B14F-4D97-AF65-F5344CB8AC3E}">
        <p14:creationId xmlns:p14="http://schemas.microsoft.com/office/powerpoint/2010/main" val="42162452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C474AEA-BC44-48F2-972D-52952EC5CB32}"/>
              </a:ext>
            </a:extLst>
          </p:cNvPr>
          <p:cNvSpPr>
            <a:spLocks noGrp="1"/>
          </p:cNvSpPr>
          <p:nvPr>
            <p:ph idx="1"/>
          </p:nvPr>
        </p:nvSpPr>
        <p:spPr>
          <a:xfrm>
            <a:off x="838200" y="793376"/>
            <a:ext cx="10515600" cy="3821622"/>
          </a:xfrm>
        </p:spPr>
        <p:txBody>
          <a:bodyPr>
            <a:normAutofit/>
          </a:bodyPr>
          <a:lstStyle/>
          <a:p>
            <a:pPr algn="ctr"/>
            <a:r>
              <a:rPr lang="tr-TR" sz="3200" b="1" dirty="0" smtClean="0">
                <a:solidFill>
                  <a:srgbClr val="FF0000"/>
                </a:solidFill>
              </a:rPr>
              <a:t>4.Temsilcinin </a:t>
            </a:r>
            <a:r>
              <a:rPr lang="tr-TR" sz="3200" b="1" dirty="0">
                <a:solidFill>
                  <a:srgbClr val="FF0000"/>
                </a:solidFill>
              </a:rPr>
              <a:t>Olduğu Ulaştırma</a:t>
            </a:r>
            <a:r>
              <a:rPr lang="tr-TR" sz="3200" b="1" dirty="0" smtClean="0"/>
              <a:t>:</a:t>
            </a:r>
          </a:p>
          <a:p>
            <a:r>
              <a:rPr lang="tr-TR" sz="3200" b="1" dirty="0" smtClean="0"/>
              <a:t> </a:t>
            </a:r>
            <a:r>
              <a:rPr lang="tr-TR" sz="3200" dirty="0"/>
              <a:t>Bu yapı yurt dışında üretilen bir ürünün ülkede pazarlanması aşamasında kullanılır.</a:t>
            </a:r>
            <a:endParaRPr lang="tr-TR" sz="3200" b="1" dirty="0"/>
          </a:p>
        </p:txBody>
      </p:sp>
      <p:sp>
        <p:nvSpPr>
          <p:cNvPr id="2" name="Veri Yer Tutucusu 1"/>
          <p:cNvSpPr>
            <a:spLocks noGrp="1"/>
          </p:cNvSpPr>
          <p:nvPr>
            <p:ph type="dt" sz="half" idx="10"/>
          </p:nvPr>
        </p:nvSpPr>
        <p:spPr/>
        <p:txBody>
          <a:bodyPr/>
          <a:lstStyle/>
          <a:p>
            <a:fld id="{0066198B-AF73-49FC-A4B1-66470FA1459B}"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61</a:t>
            </a:fld>
            <a:endParaRPr lang="tr-TR"/>
          </a:p>
        </p:txBody>
      </p:sp>
    </p:spTree>
    <p:extLst>
      <p:ext uri="{BB962C8B-B14F-4D97-AF65-F5344CB8AC3E}">
        <p14:creationId xmlns:p14="http://schemas.microsoft.com/office/powerpoint/2010/main" val="23280636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r>
              <a:rPr lang="tr-TR" sz="11500" dirty="0" smtClean="0">
                <a:solidFill>
                  <a:srgbClr val="7030A0"/>
                </a:solidFill>
              </a:rPr>
              <a:t>DEPOLAMA</a:t>
            </a:r>
            <a:endParaRPr lang="tr-TR" sz="11500" dirty="0">
              <a:solidFill>
                <a:srgbClr val="7030A0"/>
              </a:solidFill>
            </a:endParaRPr>
          </a:p>
        </p:txBody>
      </p:sp>
      <p:sp>
        <p:nvSpPr>
          <p:cNvPr id="4" name="Veri Yer Tutucusu 3"/>
          <p:cNvSpPr>
            <a:spLocks noGrp="1"/>
          </p:cNvSpPr>
          <p:nvPr>
            <p:ph type="dt" sz="half" idx="10"/>
          </p:nvPr>
        </p:nvSpPr>
        <p:spPr/>
        <p:txBody>
          <a:bodyPr/>
          <a:lstStyle/>
          <a:p>
            <a:fld id="{14094171-5A8E-4098-9F19-AC6124D83E49}"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62</a:t>
            </a:fld>
            <a:endParaRPr lang="tr-TR"/>
          </a:p>
        </p:txBody>
      </p:sp>
    </p:spTree>
    <p:extLst>
      <p:ext uri="{BB962C8B-B14F-4D97-AF65-F5344CB8AC3E}">
        <p14:creationId xmlns:p14="http://schemas.microsoft.com/office/powerpoint/2010/main" val="189414432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4EF7B4-DF57-487B-B67B-2426D681147A}"/>
              </a:ext>
            </a:extLst>
          </p:cNvPr>
          <p:cNvSpPr>
            <a:spLocks noGrp="1"/>
          </p:cNvSpPr>
          <p:nvPr>
            <p:ph type="title"/>
          </p:nvPr>
        </p:nvSpPr>
        <p:spPr/>
        <p:txBody>
          <a:bodyPr/>
          <a:lstStyle/>
          <a:p>
            <a:pPr algn="ctr"/>
            <a:r>
              <a:rPr lang="tr-TR" b="1" dirty="0" smtClean="0">
                <a:solidFill>
                  <a:srgbClr val="0070C0"/>
                </a:solidFill>
                <a:latin typeface="Arial" panose="020B0604020202020204" pitchFamily="34" charset="0"/>
                <a:cs typeface="Arial" panose="020B0604020202020204" pitchFamily="34" charset="0"/>
              </a:rPr>
              <a:t>DEPOLAMA STRATEJİLERİ</a:t>
            </a:r>
            <a:endParaRPr lang="tr-TR" b="1"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358C2C18-1A5F-4094-A70E-76EE421CDD2E}"/>
              </a:ext>
            </a:extLst>
          </p:cNvPr>
          <p:cNvSpPr>
            <a:spLocks noGrp="1"/>
          </p:cNvSpPr>
          <p:nvPr>
            <p:ph idx="1"/>
          </p:nvPr>
        </p:nvSpPr>
        <p:spPr>
          <a:xfrm>
            <a:off x="389965" y="1492624"/>
            <a:ext cx="11349317" cy="5029200"/>
          </a:xfrm>
        </p:spPr>
        <p:txBody>
          <a:bodyPr>
            <a:normAutofit/>
          </a:bodyPr>
          <a:lstStyle/>
          <a:p>
            <a:pPr marL="457200" lvl="1" indent="0">
              <a:buNone/>
            </a:pPr>
            <a:r>
              <a:rPr lang="tr-TR" sz="3200" dirty="0"/>
              <a:t>	Depolamanın da nasıl yapılacağının belirlenmesi gerekir</a:t>
            </a:r>
            <a:r>
              <a:rPr lang="tr-TR" sz="3200" dirty="0" smtClean="0"/>
              <a:t>.</a:t>
            </a:r>
          </a:p>
          <a:p>
            <a:pPr marL="457200" lvl="1" indent="0">
              <a:buNone/>
            </a:pPr>
            <a:r>
              <a:rPr lang="tr-TR" sz="3200" dirty="0" smtClean="0"/>
              <a:t> </a:t>
            </a:r>
            <a:r>
              <a:rPr lang="tr-TR" sz="3200" dirty="0"/>
              <a:t>Depo yerlerinin belirlenmesi genellikle tesis yeri seçimi (Facility Layout) problemleri başlığında incelenir</a:t>
            </a:r>
            <a:r>
              <a:rPr lang="tr-TR" sz="3200" dirty="0" smtClean="0"/>
              <a:t>.</a:t>
            </a:r>
          </a:p>
          <a:p>
            <a:pPr marL="457200" lvl="1" indent="0">
              <a:buNone/>
            </a:pPr>
            <a:r>
              <a:rPr lang="tr-TR" sz="3200" dirty="0" smtClean="0"/>
              <a:t> </a:t>
            </a:r>
            <a:r>
              <a:rPr lang="tr-TR" sz="3200" dirty="0"/>
              <a:t>Burada amaç bir tesis olarak </a:t>
            </a:r>
            <a:r>
              <a:rPr lang="tr-TR" sz="3200" dirty="0">
                <a:solidFill>
                  <a:srgbClr val="FF0000"/>
                </a:solidFill>
              </a:rPr>
              <a:t>depoların coğrafik konumlarının belirlenmesidir. </a:t>
            </a:r>
          </a:p>
          <a:p>
            <a:pPr marL="457200" lvl="1" indent="0">
              <a:buNone/>
            </a:pPr>
            <a:endParaRPr lang="tr-TR" sz="3200" dirty="0"/>
          </a:p>
          <a:p>
            <a:pPr lvl="1"/>
            <a:endParaRPr lang="tr-TR" sz="3200" dirty="0"/>
          </a:p>
        </p:txBody>
      </p:sp>
      <p:sp>
        <p:nvSpPr>
          <p:cNvPr id="4" name="Veri Yer Tutucusu 3"/>
          <p:cNvSpPr>
            <a:spLocks noGrp="1"/>
          </p:cNvSpPr>
          <p:nvPr>
            <p:ph type="dt" sz="half" idx="10"/>
          </p:nvPr>
        </p:nvSpPr>
        <p:spPr/>
        <p:txBody>
          <a:bodyPr/>
          <a:lstStyle/>
          <a:p>
            <a:fld id="{70EA9778-4384-4BE5-8987-E328D1218CC7}"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63</a:t>
            </a:fld>
            <a:endParaRPr lang="tr-TR"/>
          </a:p>
        </p:txBody>
      </p:sp>
    </p:spTree>
    <p:extLst>
      <p:ext uri="{BB962C8B-B14F-4D97-AF65-F5344CB8AC3E}">
        <p14:creationId xmlns:p14="http://schemas.microsoft.com/office/powerpoint/2010/main" val="44198984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8C2C18-1A5F-4094-A70E-76EE421CDD2E}"/>
              </a:ext>
            </a:extLst>
          </p:cNvPr>
          <p:cNvSpPr>
            <a:spLocks noGrp="1"/>
          </p:cNvSpPr>
          <p:nvPr>
            <p:ph idx="1"/>
          </p:nvPr>
        </p:nvSpPr>
        <p:spPr>
          <a:xfrm>
            <a:off x="389965" y="874059"/>
            <a:ext cx="11349317" cy="5647765"/>
          </a:xfrm>
        </p:spPr>
        <p:txBody>
          <a:bodyPr>
            <a:normAutofit/>
          </a:bodyPr>
          <a:lstStyle/>
          <a:p>
            <a:pPr marL="457200" lvl="1" indent="0">
              <a:buNone/>
            </a:pPr>
            <a:r>
              <a:rPr lang="tr-TR" sz="3200" dirty="0"/>
              <a:t>	</a:t>
            </a:r>
            <a:r>
              <a:rPr lang="tr-TR" sz="3600" b="1" dirty="0" smtClean="0">
                <a:solidFill>
                  <a:srgbClr val="FF0000"/>
                </a:solidFill>
              </a:rPr>
              <a:t>Depolama </a:t>
            </a:r>
            <a:r>
              <a:rPr lang="tr-TR" sz="3600" b="1" dirty="0">
                <a:solidFill>
                  <a:srgbClr val="FF0000"/>
                </a:solidFill>
              </a:rPr>
              <a:t>stratejileri dört başlıkta </a:t>
            </a:r>
            <a:r>
              <a:rPr lang="tr-TR" sz="3600" b="1" dirty="0" smtClean="0">
                <a:solidFill>
                  <a:srgbClr val="FF0000"/>
                </a:solidFill>
              </a:rPr>
              <a:t>verilmektedir</a:t>
            </a:r>
            <a:r>
              <a:rPr lang="tr-TR" sz="3200" dirty="0" smtClean="0"/>
              <a:t>:</a:t>
            </a:r>
          </a:p>
          <a:p>
            <a:pPr marL="457200" lvl="1" indent="0">
              <a:buNone/>
            </a:pPr>
            <a:r>
              <a:rPr lang="tr-TR" sz="3200" dirty="0" smtClean="0"/>
              <a:t> </a:t>
            </a:r>
          </a:p>
          <a:p>
            <a:pPr marL="457200" lvl="1" indent="0">
              <a:buNone/>
            </a:pPr>
            <a:r>
              <a:rPr lang="tr-TR" sz="3200" dirty="0" smtClean="0"/>
              <a:t>Bunlar:</a:t>
            </a:r>
          </a:p>
          <a:p>
            <a:pPr marL="457200" lvl="1" indent="0">
              <a:buNone/>
            </a:pPr>
            <a:endParaRPr lang="tr-TR" sz="3200" dirty="0"/>
          </a:p>
          <a:p>
            <a:pPr lvl="1"/>
            <a:r>
              <a:rPr lang="tr-TR" sz="3200" dirty="0" smtClean="0"/>
              <a:t>1.Depolama </a:t>
            </a:r>
            <a:r>
              <a:rPr lang="tr-TR" sz="3200" dirty="0"/>
              <a:t>Yok (Direct Shipment)</a:t>
            </a:r>
          </a:p>
          <a:p>
            <a:pPr lvl="1"/>
            <a:r>
              <a:rPr lang="tr-TR" sz="3200" dirty="0" smtClean="0"/>
              <a:t>2.Geleneksel </a:t>
            </a:r>
            <a:r>
              <a:rPr lang="tr-TR" sz="3200" dirty="0"/>
              <a:t>Depolama (Warehousing)</a:t>
            </a:r>
          </a:p>
          <a:p>
            <a:pPr lvl="1"/>
            <a:r>
              <a:rPr lang="tr-TR" sz="3200" dirty="0" smtClean="0"/>
              <a:t>3.Çapraz </a:t>
            </a:r>
            <a:r>
              <a:rPr lang="tr-TR" sz="3200" dirty="0"/>
              <a:t>Yüklemeli Depo (Cross Docking)</a:t>
            </a:r>
          </a:p>
          <a:p>
            <a:pPr lvl="1"/>
            <a:r>
              <a:rPr lang="tr-TR" sz="3200" dirty="0" smtClean="0"/>
              <a:t>4.Sanal </a:t>
            </a:r>
            <a:r>
              <a:rPr lang="tr-TR" sz="3200" dirty="0"/>
              <a:t>Depo (Virtual Warehouse and Popitt)</a:t>
            </a:r>
          </a:p>
          <a:p>
            <a:pPr lvl="1"/>
            <a:endParaRPr lang="tr-TR" sz="3200" dirty="0"/>
          </a:p>
          <a:p>
            <a:pPr marL="457200" lvl="1" indent="0">
              <a:buNone/>
            </a:pPr>
            <a:endParaRPr lang="tr-TR" sz="3200" dirty="0"/>
          </a:p>
          <a:p>
            <a:pPr lvl="1"/>
            <a:endParaRPr lang="tr-TR" sz="3200" dirty="0"/>
          </a:p>
        </p:txBody>
      </p:sp>
      <p:sp>
        <p:nvSpPr>
          <p:cNvPr id="4" name="Veri Yer Tutucusu 3"/>
          <p:cNvSpPr>
            <a:spLocks noGrp="1"/>
          </p:cNvSpPr>
          <p:nvPr>
            <p:ph type="dt" sz="half" idx="10"/>
          </p:nvPr>
        </p:nvSpPr>
        <p:spPr/>
        <p:txBody>
          <a:bodyPr/>
          <a:lstStyle/>
          <a:p>
            <a:fld id="{26984E8D-B59E-4766-B3F9-85C0162047D9}"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64</a:t>
            </a:fld>
            <a:endParaRPr lang="tr-TR"/>
          </a:p>
        </p:txBody>
      </p:sp>
    </p:spTree>
    <p:extLst>
      <p:ext uri="{BB962C8B-B14F-4D97-AF65-F5344CB8AC3E}">
        <p14:creationId xmlns:p14="http://schemas.microsoft.com/office/powerpoint/2010/main" val="42693998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60B6984-2911-4197-9DE5-D48D2FBF4B70}"/>
              </a:ext>
            </a:extLst>
          </p:cNvPr>
          <p:cNvSpPr>
            <a:spLocks noGrp="1"/>
          </p:cNvSpPr>
          <p:nvPr>
            <p:ph idx="1"/>
          </p:nvPr>
        </p:nvSpPr>
        <p:spPr>
          <a:xfrm>
            <a:off x="362607" y="614855"/>
            <a:ext cx="11430000" cy="5597685"/>
          </a:xfrm>
        </p:spPr>
        <p:txBody>
          <a:bodyPr>
            <a:normAutofit/>
          </a:bodyPr>
          <a:lstStyle/>
          <a:p>
            <a:r>
              <a:rPr lang="tr-TR" sz="3200" b="1" dirty="0" smtClean="0">
                <a:solidFill>
                  <a:srgbClr val="FF0000"/>
                </a:solidFill>
              </a:rPr>
              <a:t>1.Depolama </a:t>
            </a:r>
            <a:r>
              <a:rPr lang="tr-TR" sz="3200" b="1" dirty="0">
                <a:solidFill>
                  <a:srgbClr val="FF0000"/>
                </a:solidFill>
              </a:rPr>
              <a:t>Yok (Direct </a:t>
            </a:r>
            <a:r>
              <a:rPr lang="tr-TR" sz="3200" b="1" dirty="0" err="1">
                <a:solidFill>
                  <a:srgbClr val="FF0000"/>
                </a:solidFill>
              </a:rPr>
              <a:t>Shipment</a:t>
            </a:r>
            <a:r>
              <a:rPr lang="tr-TR" sz="3200" b="1" dirty="0" smtClean="0">
                <a:solidFill>
                  <a:srgbClr val="FF0000"/>
                </a:solidFill>
              </a:rPr>
              <a:t>):</a:t>
            </a:r>
          </a:p>
          <a:p>
            <a:endParaRPr lang="tr-TR" sz="3200" b="1" dirty="0" smtClean="0">
              <a:solidFill>
                <a:srgbClr val="FF0000"/>
              </a:solidFill>
            </a:endParaRPr>
          </a:p>
          <a:p>
            <a:r>
              <a:rPr lang="tr-TR" sz="3200" b="1" dirty="0" smtClean="0">
                <a:solidFill>
                  <a:srgbClr val="FF0000"/>
                </a:solidFill>
              </a:rPr>
              <a:t> </a:t>
            </a:r>
            <a:r>
              <a:rPr lang="tr-TR" sz="3200" u="sng" dirty="0">
                <a:solidFill>
                  <a:srgbClr val="00B050"/>
                </a:solidFill>
              </a:rPr>
              <a:t>Ürünün fabrikadan son kullanıcıya doğrudan taşınmasıdır</a:t>
            </a:r>
            <a:r>
              <a:rPr lang="tr-TR" sz="3200" dirty="0"/>
              <a:t>. </a:t>
            </a:r>
            <a:endParaRPr lang="tr-TR" sz="3200" dirty="0" smtClean="0"/>
          </a:p>
          <a:p>
            <a:r>
              <a:rPr lang="tr-TR" sz="3200" dirty="0" smtClean="0"/>
              <a:t>Ürün </a:t>
            </a:r>
            <a:r>
              <a:rPr lang="tr-TR" sz="3200" dirty="0"/>
              <a:t>teslim zamanları azalır, hizmet kalitesi artar fakat araçların hangi yolu izleyerek taşıma yapması gerektiğinin belirlenmesi gerekir. Makul olan, aracın mümkün olan en kısa yolu izleyerek gitmesidir. Bu nedenle bu probleme literatürde en kısa yol problemi (Shortest Path Problem) denir. </a:t>
            </a:r>
            <a:endParaRPr lang="tr-TR" sz="3200" b="1" dirty="0"/>
          </a:p>
        </p:txBody>
      </p:sp>
      <p:sp>
        <p:nvSpPr>
          <p:cNvPr id="2" name="Veri Yer Tutucusu 1"/>
          <p:cNvSpPr>
            <a:spLocks noGrp="1"/>
          </p:cNvSpPr>
          <p:nvPr>
            <p:ph type="dt" sz="half" idx="10"/>
          </p:nvPr>
        </p:nvSpPr>
        <p:spPr/>
        <p:txBody>
          <a:bodyPr/>
          <a:lstStyle/>
          <a:p>
            <a:fld id="{6F3B420A-BD83-45FB-9868-36BD6D058A45}"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65</a:t>
            </a:fld>
            <a:endParaRPr lang="tr-TR"/>
          </a:p>
        </p:txBody>
      </p:sp>
    </p:spTree>
    <p:extLst>
      <p:ext uri="{BB962C8B-B14F-4D97-AF65-F5344CB8AC3E}">
        <p14:creationId xmlns:p14="http://schemas.microsoft.com/office/powerpoint/2010/main" val="30090378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E32EE2D-E52F-43F2-94EF-ED578C4C56EB}"/>
              </a:ext>
            </a:extLst>
          </p:cNvPr>
          <p:cNvSpPr>
            <a:spLocks noGrp="1"/>
          </p:cNvSpPr>
          <p:nvPr>
            <p:ph idx="1"/>
          </p:nvPr>
        </p:nvSpPr>
        <p:spPr>
          <a:xfrm>
            <a:off x="389965" y="551329"/>
            <a:ext cx="10963835" cy="6064624"/>
          </a:xfrm>
        </p:spPr>
        <p:txBody>
          <a:bodyPr>
            <a:normAutofit/>
          </a:bodyPr>
          <a:lstStyle/>
          <a:p>
            <a:pPr algn="ctr"/>
            <a:r>
              <a:rPr lang="tr-TR" sz="3200" b="1" dirty="0" smtClean="0">
                <a:solidFill>
                  <a:srgbClr val="FF0000"/>
                </a:solidFill>
              </a:rPr>
              <a:t>2.Geleneksel </a:t>
            </a:r>
            <a:r>
              <a:rPr lang="tr-TR" sz="3200" b="1" dirty="0">
                <a:solidFill>
                  <a:srgbClr val="FF0000"/>
                </a:solidFill>
              </a:rPr>
              <a:t>Depolama(</a:t>
            </a:r>
            <a:r>
              <a:rPr lang="tr-TR" sz="3200" b="1" dirty="0" err="1">
                <a:solidFill>
                  <a:srgbClr val="FF0000"/>
                </a:solidFill>
              </a:rPr>
              <a:t>Warehousing</a:t>
            </a:r>
            <a:r>
              <a:rPr lang="tr-TR" sz="3200" b="1" dirty="0" smtClean="0">
                <a:solidFill>
                  <a:srgbClr val="FF0000"/>
                </a:solidFill>
              </a:rPr>
              <a:t>):</a:t>
            </a:r>
          </a:p>
          <a:p>
            <a:r>
              <a:rPr lang="tr-TR" sz="3200" b="1" dirty="0" smtClean="0">
                <a:solidFill>
                  <a:srgbClr val="FF0000"/>
                </a:solidFill>
              </a:rPr>
              <a:t> </a:t>
            </a:r>
            <a:r>
              <a:rPr lang="tr-TR" sz="3200" dirty="0"/>
              <a:t>Bilinen depolama biçimidir ve genellikle klasik üretim sistemi olarak </a:t>
            </a:r>
            <a:r>
              <a:rPr lang="tr-TR" sz="3200" dirty="0">
                <a:solidFill>
                  <a:srgbClr val="00B050"/>
                </a:solidFill>
              </a:rPr>
              <a:t>bilinen itme sistemlerinde kullanılır</a:t>
            </a:r>
            <a:r>
              <a:rPr lang="tr-TR" sz="3200" dirty="0" smtClean="0"/>
              <a:t>.</a:t>
            </a:r>
          </a:p>
          <a:p>
            <a:r>
              <a:rPr lang="tr-TR" sz="3200" dirty="0" smtClean="0"/>
              <a:t> </a:t>
            </a:r>
            <a:r>
              <a:rPr lang="tr-TR" sz="3200" b="1" dirty="0">
                <a:solidFill>
                  <a:srgbClr val="0070C0"/>
                </a:solidFill>
              </a:rPr>
              <a:t>İtme sistemi</a:t>
            </a:r>
            <a:r>
              <a:rPr lang="tr-TR" sz="3200" dirty="0"/>
              <a:t>, </a:t>
            </a:r>
            <a:r>
              <a:rPr lang="tr-TR" sz="3200" dirty="0">
                <a:solidFill>
                  <a:srgbClr val="00B050"/>
                </a:solidFill>
              </a:rPr>
              <a:t>ürünün talep tahmini sonuçlarına göre belli miktarda üretilerek bayiler aracılığıyla müşteriye sunulması şeklindedir</a:t>
            </a:r>
            <a:r>
              <a:rPr lang="tr-TR" sz="3200" dirty="0" smtClean="0">
                <a:solidFill>
                  <a:srgbClr val="00B050"/>
                </a:solidFill>
              </a:rPr>
              <a:t>.</a:t>
            </a:r>
          </a:p>
          <a:p>
            <a:r>
              <a:rPr lang="tr-TR" sz="3200" dirty="0" smtClean="0"/>
              <a:t> </a:t>
            </a:r>
            <a:r>
              <a:rPr lang="tr-TR" sz="3200" dirty="0">
                <a:solidFill>
                  <a:srgbClr val="FFC000"/>
                </a:solidFill>
              </a:rPr>
              <a:t>Ürünün üretimi için müşterinin talebi beklenmez</a:t>
            </a:r>
            <a:r>
              <a:rPr lang="tr-TR" sz="3200" dirty="0" smtClean="0"/>
              <a:t>.</a:t>
            </a:r>
          </a:p>
          <a:p>
            <a:r>
              <a:rPr lang="tr-TR" sz="3200" dirty="0" smtClean="0"/>
              <a:t> </a:t>
            </a:r>
            <a:r>
              <a:rPr lang="tr-TR" sz="3200" dirty="0">
                <a:solidFill>
                  <a:srgbClr val="7030A0"/>
                </a:solidFill>
              </a:rPr>
              <a:t>Önceden tahmin edilerek üretim gerçekleştirilir ve üretilmiş ürünlerin bekletilmesi için de depolar kullanılır</a:t>
            </a:r>
            <a:r>
              <a:rPr lang="tr-TR" sz="3200" dirty="0" smtClean="0"/>
              <a:t>.</a:t>
            </a:r>
          </a:p>
          <a:p>
            <a:r>
              <a:rPr lang="tr-TR" sz="3200" dirty="0" smtClean="0"/>
              <a:t> </a:t>
            </a:r>
            <a:r>
              <a:rPr lang="tr-TR" sz="3200" dirty="0"/>
              <a:t>Ürün önce depoya gelir ve oradan sipariş geldikçe müşteriye ulaştırılır.</a:t>
            </a:r>
            <a:endParaRPr lang="tr-TR" sz="3200" b="1" dirty="0"/>
          </a:p>
        </p:txBody>
      </p:sp>
      <p:sp>
        <p:nvSpPr>
          <p:cNvPr id="2" name="Veri Yer Tutucusu 1"/>
          <p:cNvSpPr>
            <a:spLocks noGrp="1"/>
          </p:cNvSpPr>
          <p:nvPr>
            <p:ph type="dt" sz="half" idx="10"/>
          </p:nvPr>
        </p:nvSpPr>
        <p:spPr/>
        <p:txBody>
          <a:bodyPr/>
          <a:lstStyle/>
          <a:p>
            <a:fld id="{6B887E11-9E30-48CF-A0B4-D80E9AEFC9AB}"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66</a:t>
            </a:fld>
            <a:endParaRPr lang="tr-TR"/>
          </a:p>
        </p:txBody>
      </p:sp>
    </p:spTree>
    <p:extLst>
      <p:ext uri="{BB962C8B-B14F-4D97-AF65-F5344CB8AC3E}">
        <p14:creationId xmlns:p14="http://schemas.microsoft.com/office/powerpoint/2010/main" val="9880673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5A5B49D-9B52-4DE2-AB1B-3C529B6E9C82}"/>
              </a:ext>
            </a:extLst>
          </p:cNvPr>
          <p:cNvSpPr>
            <a:spLocks noGrp="1"/>
          </p:cNvSpPr>
          <p:nvPr>
            <p:ph idx="1"/>
          </p:nvPr>
        </p:nvSpPr>
        <p:spPr>
          <a:xfrm>
            <a:off x="268941" y="309282"/>
            <a:ext cx="11497235" cy="6145306"/>
          </a:xfrm>
        </p:spPr>
        <p:txBody>
          <a:bodyPr>
            <a:noAutofit/>
          </a:bodyPr>
          <a:lstStyle/>
          <a:p>
            <a:pPr algn="ctr"/>
            <a:r>
              <a:rPr lang="tr-TR" sz="3200" b="1" dirty="0" smtClean="0">
                <a:solidFill>
                  <a:srgbClr val="FF0000"/>
                </a:solidFill>
              </a:rPr>
              <a:t>3.Çapraz </a:t>
            </a:r>
            <a:r>
              <a:rPr lang="tr-TR" sz="3200" b="1" dirty="0">
                <a:solidFill>
                  <a:srgbClr val="FF0000"/>
                </a:solidFill>
              </a:rPr>
              <a:t>Yüklemeli Depo (Cross </a:t>
            </a:r>
            <a:r>
              <a:rPr lang="tr-TR" sz="3200" b="1" dirty="0" err="1">
                <a:solidFill>
                  <a:srgbClr val="FF0000"/>
                </a:solidFill>
              </a:rPr>
              <a:t>Docking</a:t>
            </a:r>
            <a:r>
              <a:rPr lang="tr-TR" sz="3200" b="1" dirty="0" smtClean="0">
                <a:solidFill>
                  <a:srgbClr val="FF0000"/>
                </a:solidFill>
              </a:rPr>
              <a:t>):</a:t>
            </a:r>
          </a:p>
          <a:p>
            <a:r>
              <a:rPr lang="tr-TR" sz="3200" b="1" dirty="0" smtClean="0">
                <a:solidFill>
                  <a:srgbClr val="FF0000"/>
                </a:solidFill>
              </a:rPr>
              <a:t> </a:t>
            </a:r>
            <a:r>
              <a:rPr lang="tr-TR" sz="3200" dirty="0"/>
              <a:t>Bu depo türü ise </a:t>
            </a:r>
            <a:r>
              <a:rPr lang="tr-TR" sz="3200" dirty="0">
                <a:solidFill>
                  <a:srgbClr val="7030A0"/>
                </a:solidFill>
              </a:rPr>
              <a:t>günümüzde yaygınlaşan ve </a:t>
            </a:r>
            <a:r>
              <a:rPr lang="tr-TR" sz="3600" b="1" dirty="0">
                <a:solidFill>
                  <a:srgbClr val="00B050"/>
                </a:solidFill>
              </a:rPr>
              <a:t>çekme sistemi </a:t>
            </a:r>
            <a:r>
              <a:rPr lang="tr-TR" sz="3200" dirty="0">
                <a:solidFill>
                  <a:srgbClr val="7030A0"/>
                </a:solidFill>
              </a:rPr>
              <a:t>olarak da isimlendirilen tam zamanında üretim felsefesine uygundur</a:t>
            </a:r>
            <a:r>
              <a:rPr lang="tr-TR" sz="3200" dirty="0" smtClean="0"/>
              <a:t>.</a:t>
            </a:r>
          </a:p>
          <a:p>
            <a:r>
              <a:rPr lang="tr-TR" sz="3200" dirty="0" smtClean="0"/>
              <a:t> </a:t>
            </a:r>
            <a:r>
              <a:rPr lang="tr-TR" sz="3200" b="1" dirty="0">
                <a:solidFill>
                  <a:srgbClr val="00B050"/>
                </a:solidFill>
              </a:rPr>
              <a:t>Çekme sisteminde </a:t>
            </a:r>
            <a:r>
              <a:rPr lang="tr-TR" sz="3200" b="1" dirty="0" smtClean="0">
                <a:solidFill>
                  <a:srgbClr val="00B050"/>
                </a:solidFill>
              </a:rPr>
              <a:t>;</a:t>
            </a:r>
            <a:r>
              <a:rPr lang="tr-TR" sz="3200" dirty="0" smtClean="0">
                <a:solidFill>
                  <a:srgbClr val="FFC000"/>
                </a:solidFill>
              </a:rPr>
              <a:t>üretim</a:t>
            </a:r>
            <a:r>
              <a:rPr lang="tr-TR" sz="3200" dirty="0">
                <a:solidFill>
                  <a:srgbClr val="FFC000"/>
                </a:solidFill>
              </a:rPr>
              <a:t>, müşteriden talep geldikçe yapılır</a:t>
            </a:r>
            <a:r>
              <a:rPr lang="tr-TR" sz="3200" dirty="0" smtClean="0"/>
              <a:t>.</a:t>
            </a:r>
          </a:p>
          <a:p>
            <a:r>
              <a:rPr lang="tr-TR" sz="3200" dirty="0" smtClean="0"/>
              <a:t> </a:t>
            </a:r>
            <a:r>
              <a:rPr lang="tr-TR" sz="3200" dirty="0"/>
              <a:t>Bu nedenle üretimin tam gerektiği zamanda yapılması istenir. Çapraz yüklemeli depo bu felsefeye uygun bir yapı olduğu için tam zamanında dağıtım diye de isimlendirilir. </a:t>
            </a:r>
            <a:r>
              <a:rPr lang="tr-TR" sz="3200" dirty="0">
                <a:solidFill>
                  <a:srgbClr val="FF0000"/>
                </a:solidFill>
              </a:rPr>
              <a:t>Burada amaç depoda bekletmek değil, bir an önce ambalajlayıp, etiketleyerek müşteriye ulaştırmaktır</a:t>
            </a:r>
            <a:r>
              <a:rPr lang="tr-TR" sz="3200" dirty="0" smtClean="0">
                <a:solidFill>
                  <a:srgbClr val="FF0000"/>
                </a:solidFill>
              </a:rPr>
              <a:t>.</a:t>
            </a:r>
          </a:p>
          <a:p>
            <a:r>
              <a:rPr lang="tr-TR" sz="3200" dirty="0" smtClean="0">
                <a:solidFill>
                  <a:srgbClr val="FF0000"/>
                </a:solidFill>
              </a:rPr>
              <a:t> </a:t>
            </a:r>
            <a:r>
              <a:rPr lang="tr-TR" sz="3200" dirty="0"/>
              <a:t>Ürünler aktarma noktasında sıralanır, sınıflandırılır, ambalajlanır, etiketlendirilir ve müşteriye gönderilir.</a:t>
            </a:r>
          </a:p>
        </p:txBody>
      </p:sp>
      <p:sp>
        <p:nvSpPr>
          <p:cNvPr id="2" name="Veri Yer Tutucusu 1"/>
          <p:cNvSpPr>
            <a:spLocks noGrp="1"/>
          </p:cNvSpPr>
          <p:nvPr>
            <p:ph type="dt" sz="half" idx="10"/>
          </p:nvPr>
        </p:nvSpPr>
        <p:spPr/>
        <p:txBody>
          <a:bodyPr/>
          <a:lstStyle/>
          <a:p>
            <a:fld id="{FFECC62F-7987-454C-AAF6-5ED7EEFA4CC3}"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67</a:t>
            </a:fld>
            <a:endParaRPr lang="tr-TR"/>
          </a:p>
        </p:txBody>
      </p:sp>
    </p:spTree>
    <p:extLst>
      <p:ext uri="{BB962C8B-B14F-4D97-AF65-F5344CB8AC3E}">
        <p14:creationId xmlns:p14="http://schemas.microsoft.com/office/powerpoint/2010/main" val="20804718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58E44B8-6CAE-4AFE-80A1-DB6DCFE26DD6}"/>
              </a:ext>
            </a:extLst>
          </p:cNvPr>
          <p:cNvSpPr>
            <a:spLocks noGrp="1"/>
          </p:cNvSpPr>
          <p:nvPr>
            <p:ph idx="1"/>
          </p:nvPr>
        </p:nvSpPr>
        <p:spPr>
          <a:xfrm>
            <a:off x="282388" y="430306"/>
            <a:ext cx="11524130" cy="5926044"/>
          </a:xfrm>
        </p:spPr>
        <p:txBody>
          <a:bodyPr>
            <a:normAutofit/>
          </a:bodyPr>
          <a:lstStyle/>
          <a:p>
            <a:pPr algn="ctr"/>
            <a:r>
              <a:rPr lang="tr-TR" sz="3200" b="1" dirty="0" smtClean="0">
                <a:solidFill>
                  <a:srgbClr val="FF0000"/>
                </a:solidFill>
              </a:rPr>
              <a:t>4.Sanal </a:t>
            </a:r>
            <a:r>
              <a:rPr lang="tr-TR" sz="3200" b="1" dirty="0">
                <a:solidFill>
                  <a:srgbClr val="FF0000"/>
                </a:solidFill>
              </a:rPr>
              <a:t>Depo (Virtual Warehousing and </a:t>
            </a:r>
            <a:r>
              <a:rPr lang="tr-TR" sz="3200" b="1" dirty="0" err="1">
                <a:solidFill>
                  <a:srgbClr val="FF0000"/>
                </a:solidFill>
              </a:rPr>
              <a:t>Popitt</a:t>
            </a:r>
            <a:r>
              <a:rPr lang="tr-TR" sz="3200" b="1" dirty="0" smtClean="0">
                <a:solidFill>
                  <a:srgbClr val="FF0000"/>
                </a:solidFill>
              </a:rPr>
              <a:t>):</a:t>
            </a:r>
          </a:p>
          <a:p>
            <a:r>
              <a:rPr lang="tr-TR" sz="3200" b="1" dirty="0" smtClean="0">
                <a:solidFill>
                  <a:srgbClr val="FF0000"/>
                </a:solidFill>
              </a:rPr>
              <a:t> </a:t>
            </a:r>
            <a:r>
              <a:rPr lang="tr-TR" sz="3200" dirty="0"/>
              <a:t>Günümüzde bilişim teknolojilerinin gelişmesiyle ortaya çıkan yeni bir türdür</a:t>
            </a:r>
            <a:r>
              <a:rPr lang="tr-TR" sz="3200" dirty="0" smtClean="0"/>
              <a:t>.</a:t>
            </a:r>
          </a:p>
          <a:p>
            <a:r>
              <a:rPr lang="tr-TR" sz="3200" dirty="0" smtClean="0"/>
              <a:t> </a:t>
            </a:r>
            <a:r>
              <a:rPr lang="tr-TR" sz="3200" dirty="0">
                <a:solidFill>
                  <a:srgbClr val="00B050"/>
                </a:solidFill>
              </a:rPr>
              <a:t>Aslında ortada gerçek anlamda bir depo yoktur </a:t>
            </a:r>
            <a:r>
              <a:rPr lang="tr-TR" sz="3200" dirty="0"/>
              <a:t>fakat depo adıyla kullanılan ve ürünlerin yalnızca aktarımının sağlandığı basit bir stok alanı vardır</a:t>
            </a:r>
            <a:r>
              <a:rPr lang="tr-TR" sz="3200" dirty="0" smtClean="0"/>
              <a:t>.</a:t>
            </a:r>
          </a:p>
          <a:p>
            <a:r>
              <a:rPr lang="tr-TR" sz="3200" dirty="0" smtClean="0"/>
              <a:t> </a:t>
            </a:r>
            <a:r>
              <a:rPr lang="tr-TR" sz="3200" dirty="0"/>
              <a:t>Bu kavram günümüzde gelişen e-ticaret (e-business) sonrasında ortaya çıkmıştır</a:t>
            </a:r>
            <a:r>
              <a:rPr lang="tr-TR" sz="3200" dirty="0" smtClean="0"/>
              <a:t>.</a:t>
            </a:r>
          </a:p>
          <a:p>
            <a:r>
              <a:rPr lang="tr-TR" sz="3200" dirty="0" smtClean="0"/>
              <a:t> </a:t>
            </a:r>
            <a:r>
              <a:rPr lang="tr-TR" sz="3200" dirty="0"/>
              <a:t>İnternet üstünden ürün pazarlayan </a:t>
            </a:r>
            <a:r>
              <a:rPr lang="tr-TR" sz="3200" b="1" u="sng" dirty="0">
                <a:solidFill>
                  <a:srgbClr val="00B050"/>
                </a:solidFill>
              </a:rPr>
              <a:t>aracı firmalar </a:t>
            </a:r>
            <a:r>
              <a:rPr lang="tr-TR" sz="3200" u="sng" dirty="0">
                <a:solidFill>
                  <a:srgbClr val="00B050"/>
                </a:solidFill>
              </a:rPr>
              <a:t>müşteriden sipariş geldikçe ürünü esas üreticiden temin etmekte ve kendisi paketleyerek müşteriye ulaştırmaktadır. </a:t>
            </a:r>
            <a:endParaRPr lang="tr-TR" sz="3200" b="1" u="sng" dirty="0">
              <a:solidFill>
                <a:srgbClr val="00B050"/>
              </a:solidFill>
            </a:endParaRPr>
          </a:p>
        </p:txBody>
      </p:sp>
      <p:sp>
        <p:nvSpPr>
          <p:cNvPr id="2" name="Veri Yer Tutucusu 1"/>
          <p:cNvSpPr>
            <a:spLocks noGrp="1"/>
          </p:cNvSpPr>
          <p:nvPr>
            <p:ph type="dt" sz="half" idx="10"/>
          </p:nvPr>
        </p:nvSpPr>
        <p:spPr/>
        <p:txBody>
          <a:bodyPr/>
          <a:lstStyle/>
          <a:p>
            <a:fld id="{D4A51470-7DA0-4764-8778-4125BD58278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68</a:t>
            </a:fld>
            <a:endParaRPr lang="tr-TR"/>
          </a:p>
        </p:txBody>
      </p:sp>
    </p:spTree>
    <p:extLst>
      <p:ext uri="{BB962C8B-B14F-4D97-AF65-F5344CB8AC3E}">
        <p14:creationId xmlns:p14="http://schemas.microsoft.com/office/powerpoint/2010/main" val="115972885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5EE7740-B631-4FDB-8D5C-BA6C18E0F2C6}"/>
              </a:ext>
            </a:extLst>
          </p:cNvPr>
          <p:cNvSpPr>
            <a:spLocks noGrp="1"/>
          </p:cNvSpPr>
          <p:nvPr>
            <p:ph idx="1"/>
          </p:nvPr>
        </p:nvSpPr>
        <p:spPr>
          <a:xfrm>
            <a:off x="282388" y="484094"/>
            <a:ext cx="11071412" cy="5120575"/>
          </a:xfrm>
        </p:spPr>
        <p:txBody>
          <a:bodyPr>
            <a:normAutofit/>
          </a:bodyPr>
          <a:lstStyle/>
          <a:p>
            <a:pPr marL="0" indent="0">
              <a:buNone/>
            </a:pPr>
            <a:r>
              <a:rPr lang="tr-TR" sz="3200" dirty="0"/>
              <a:t>Bunu sağlamak için </a:t>
            </a:r>
            <a:r>
              <a:rPr lang="tr-TR" sz="3200" dirty="0">
                <a:solidFill>
                  <a:srgbClr val="00B050"/>
                </a:solidFill>
              </a:rPr>
              <a:t>üretici firmanın kendi ürünlerini beklettiği ve sadece e-ticaret şirketlerine hizmet vermekte kullandığı (</a:t>
            </a:r>
            <a:r>
              <a:rPr lang="tr-TR" sz="3200" dirty="0">
                <a:solidFill>
                  <a:srgbClr val="FF0000"/>
                </a:solidFill>
              </a:rPr>
              <a:t>doğrudan kendi müşterisi için kullanmadığı</a:t>
            </a:r>
            <a:r>
              <a:rPr lang="tr-TR" sz="3200" dirty="0">
                <a:solidFill>
                  <a:srgbClr val="00B050"/>
                </a:solidFill>
              </a:rPr>
              <a:t>) depoya sanal depo denmektedir.</a:t>
            </a:r>
          </a:p>
          <a:p>
            <a:pPr marL="0" indent="0">
              <a:buNone/>
            </a:pPr>
            <a:r>
              <a:rPr lang="tr-TR" sz="3600" b="1" dirty="0" smtClean="0"/>
              <a:t>POPİTT</a:t>
            </a:r>
            <a:r>
              <a:rPr lang="tr-TR" sz="3200" b="1" dirty="0" smtClean="0"/>
              <a:t> </a:t>
            </a:r>
            <a:r>
              <a:rPr lang="tr-TR" sz="3200" b="1" dirty="0"/>
              <a:t>(Points of  Presence in </a:t>
            </a:r>
            <a:r>
              <a:rPr lang="tr-TR" sz="3200" b="1" dirty="0" err="1"/>
              <a:t>the</a:t>
            </a:r>
            <a:r>
              <a:rPr lang="tr-TR" sz="3200" b="1" dirty="0"/>
              <a:t> </a:t>
            </a:r>
            <a:r>
              <a:rPr lang="tr-TR" sz="3200" b="1" dirty="0" err="1" smtClean="0"/>
              <a:t>Territory</a:t>
            </a:r>
            <a:r>
              <a:rPr lang="tr-TR" sz="3200" b="1" dirty="0"/>
              <a:t> (Bölgede Varlık </a:t>
            </a:r>
            <a:r>
              <a:rPr lang="tr-TR" sz="3200" b="1" dirty="0" smtClean="0"/>
              <a:t>Noktaları)) </a:t>
            </a:r>
            <a:r>
              <a:rPr lang="tr-TR" sz="3200" dirty="0"/>
              <a:t>ise yine firmanın sahip olduğu bir depodur</a:t>
            </a:r>
            <a:r>
              <a:rPr lang="tr-TR" sz="3200" dirty="0" smtClean="0"/>
              <a:t>.</a:t>
            </a:r>
          </a:p>
          <a:p>
            <a:pPr marL="0" indent="0">
              <a:buNone/>
            </a:pPr>
            <a:r>
              <a:rPr lang="tr-TR" sz="3200" dirty="0" smtClean="0"/>
              <a:t> </a:t>
            </a:r>
            <a:r>
              <a:rPr lang="tr-TR" sz="3200" dirty="0">
                <a:solidFill>
                  <a:srgbClr val="FF0000"/>
                </a:solidFill>
              </a:rPr>
              <a:t>Burada internet üzerinden zaten satılmış olan ürünler bekletilerek müşteri gelince ona teslim edilir </a:t>
            </a:r>
            <a:r>
              <a:rPr lang="tr-TR" sz="3200" dirty="0"/>
              <a:t>veya müşteriden geri gelen kusurlu ürünler üreticiye geri gönderilmek üzere burada bekletilir.</a:t>
            </a:r>
          </a:p>
        </p:txBody>
      </p:sp>
      <p:sp>
        <p:nvSpPr>
          <p:cNvPr id="2" name="Veri Yer Tutucusu 1"/>
          <p:cNvSpPr>
            <a:spLocks noGrp="1"/>
          </p:cNvSpPr>
          <p:nvPr>
            <p:ph type="dt" sz="half" idx="10"/>
          </p:nvPr>
        </p:nvSpPr>
        <p:spPr/>
        <p:txBody>
          <a:bodyPr/>
          <a:lstStyle/>
          <a:p>
            <a:fld id="{37BA79F1-46DC-47F3-A46B-F189F74762D2}"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69</a:t>
            </a:fld>
            <a:endParaRPr lang="tr-TR"/>
          </a:p>
        </p:txBody>
      </p:sp>
    </p:spTree>
    <p:extLst>
      <p:ext uri="{BB962C8B-B14F-4D97-AF65-F5344CB8AC3E}">
        <p14:creationId xmlns:p14="http://schemas.microsoft.com/office/powerpoint/2010/main" val="3777830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5172A67-9AF8-49D1-83AF-2CDE06752D3A}"/>
              </a:ext>
            </a:extLst>
          </p:cNvPr>
          <p:cNvSpPr>
            <a:spLocks noGrp="1"/>
          </p:cNvSpPr>
          <p:nvPr>
            <p:ph idx="1"/>
          </p:nvPr>
        </p:nvSpPr>
        <p:spPr>
          <a:xfrm>
            <a:off x="389965" y="349624"/>
            <a:ext cx="10963835" cy="6006726"/>
          </a:xfrm>
        </p:spPr>
        <p:txBody>
          <a:bodyPr/>
          <a:lstStyle/>
          <a:p>
            <a:pPr marL="0" indent="0">
              <a:buNone/>
            </a:pPr>
            <a:r>
              <a:rPr lang="tr-TR" dirty="0"/>
              <a:t> </a:t>
            </a:r>
          </a:p>
          <a:p>
            <a:pPr algn="ctr"/>
            <a:r>
              <a:rPr lang="tr-TR" sz="3200" dirty="0" smtClean="0">
                <a:solidFill>
                  <a:srgbClr val="00B050"/>
                </a:solidFill>
              </a:rPr>
              <a:t>A.1.6. </a:t>
            </a:r>
            <a:r>
              <a:rPr lang="tr-TR" sz="3200" dirty="0" smtClean="0">
                <a:solidFill>
                  <a:srgbClr val="7030A0"/>
                </a:solidFill>
              </a:rPr>
              <a:t>Zarar/Ziyan Olasılığı</a:t>
            </a:r>
            <a:r>
              <a:rPr lang="tr-TR" sz="3200" dirty="0" smtClean="0"/>
              <a:t>:</a:t>
            </a:r>
            <a:r>
              <a:rPr lang="tr-TR" sz="2400" dirty="0">
                <a:solidFill>
                  <a:prstClr val="black"/>
                </a:solidFill>
              </a:rPr>
              <a:t> (</a:t>
            </a:r>
            <a:r>
              <a:rPr lang="tr-TR" sz="2400" dirty="0" err="1">
                <a:solidFill>
                  <a:prstClr val="black"/>
                </a:solidFill>
              </a:rPr>
              <a:t>A.Yükün</a:t>
            </a:r>
            <a:r>
              <a:rPr lang="tr-TR" sz="2400" dirty="0">
                <a:solidFill>
                  <a:prstClr val="black"/>
                </a:solidFill>
              </a:rPr>
              <a:t> özellikleri) </a:t>
            </a:r>
            <a:endParaRPr lang="tr-TR" sz="3200" dirty="0" smtClean="0"/>
          </a:p>
          <a:p>
            <a:r>
              <a:rPr lang="tr-TR" sz="3200" dirty="0" smtClean="0"/>
              <a:t> Yükün zarar görme ya da kaybolma olasılığı ve bunlara bağlı mali zararlar ile ilgilidir. Bazı yüklerin çalınma ya da çeşitli şekillerde zarar görme olasılığı daha </a:t>
            </a:r>
            <a:r>
              <a:rPr lang="tr-TR" sz="3200" dirty="0"/>
              <a:t>yüksektir</a:t>
            </a:r>
            <a:r>
              <a:rPr lang="tr-TR" sz="3200" dirty="0" smtClean="0"/>
              <a:t>.</a:t>
            </a:r>
          </a:p>
          <a:p>
            <a:r>
              <a:rPr lang="tr-TR" sz="3200" dirty="0" smtClean="0"/>
              <a:t> </a:t>
            </a:r>
            <a:r>
              <a:rPr lang="tr-TR" sz="3200" dirty="0">
                <a:solidFill>
                  <a:srgbClr val="0070C0"/>
                </a:solidFill>
              </a:rPr>
              <a:t>Örneğin elektronik </a:t>
            </a:r>
            <a:r>
              <a:rPr lang="tr-TR" sz="3200" dirty="0" smtClean="0">
                <a:solidFill>
                  <a:srgbClr val="0070C0"/>
                </a:solidFill>
              </a:rPr>
              <a:t>ürünlerin çalınma olasılığı daha yüksek iken taze sebze ve meyvenin de zarar görme olasılığı vardır.</a:t>
            </a:r>
            <a:endParaRPr lang="tr-TR" sz="3200" dirty="0">
              <a:solidFill>
                <a:srgbClr val="0070C0"/>
              </a:solidFill>
            </a:endParaRPr>
          </a:p>
          <a:p>
            <a:r>
              <a:rPr lang="tr-TR" sz="3200" dirty="0" smtClean="0"/>
              <a:t> </a:t>
            </a:r>
            <a:r>
              <a:rPr lang="tr-TR" sz="3200" dirty="0">
                <a:solidFill>
                  <a:srgbClr val="00B050"/>
                </a:solidFill>
              </a:rPr>
              <a:t>Tehlikeli Ürünler ve Özel İhtiyaçlar</a:t>
            </a:r>
            <a:r>
              <a:rPr lang="tr-TR" sz="3200" dirty="0"/>
              <a:t>: Kimyasal ve biyolojik tehlikeye yol açabilecek, çevreye ve canlılara doğrudan ya da dolaylı bir şekilde zarar verebilecek ürünlerdir</a:t>
            </a:r>
            <a:r>
              <a:rPr lang="tr-TR" sz="3200" dirty="0" smtClean="0"/>
              <a:t>. </a:t>
            </a:r>
            <a:endParaRPr lang="tr-TR" sz="3200" dirty="0"/>
          </a:p>
        </p:txBody>
      </p:sp>
      <p:sp>
        <p:nvSpPr>
          <p:cNvPr id="2" name="Veri Yer Tutucusu 1"/>
          <p:cNvSpPr>
            <a:spLocks noGrp="1"/>
          </p:cNvSpPr>
          <p:nvPr>
            <p:ph type="dt" sz="half" idx="10"/>
          </p:nvPr>
        </p:nvSpPr>
        <p:spPr/>
        <p:txBody>
          <a:bodyPr/>
          <a:lstStyle/>
          <a:p>
            <a:fld id="{A7814EF0-38B4-4EE3-A59B-8F1AAC177217}"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a:t>
            </a:fld>
            <a:endParaRPr lang="tr-TR"/>
          </a:p>
        </p:txBody>
      </p:sp>
    </p:spTree>
    <p:extLst>
      <p:ext uri="{BB962C8B-B14F-4D97-AF65-F5344CB8AC3E}">
        <p14:creationId xmlns:p14="http://schemas.microsoft.com/office/powerpoint/2010/main" val="155199001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9DCC58-C417-49DE-8185-47F2F94B0F4F}"/>
              </a:ext>
            </a:extLst>
          </p:cNvPr>
          <p:cNvSpPr>
            <a:spLocks noGrp="1"/>
          </p:cNvSpPr>
          <p:nvPr>
            <p:ph idx="1"/>
          </p:nvPr>
        </p:nvSpPr>
        <p:spPr>
          <a:xfrm>
            <a:off x="121025" y="699246"/>
            <a:ext cx="11672046" cy="5657103"/>
          </a:xfrm>
        </p:spPr>
        <p:txBody>
          <a:bodyPr>
            <a:noAutofit/>
          </a:bodyPr>
          <a:lstStyle/>
          <a:p>
            <a:pPr marL="0" indent="0">
              <a:buNone/>
            </a:pPr>
            <a:r>
              <a:rPr lang="tr-TR" sz="3200" dirty="0"/>
              <a:t>	Bahsedilen depolama stratejileri arasında özellikle çapraz yüklemeli depoda karşılaşılan temel sorun, yüklerin bir kamyon dolduracak şekilde birleştirilmesi gerekliliğidir</a:t>
            </a:r>
            <a:r>
              <a:rPr lang="tr-TR" sz="3200" dirty="0" smtClean="0"/>
              <a:t>.</a:t>
            </a:r>
          </a:p>
          <a:p>
            <a:pPr marL="0" indent="0">
              <a:buNone/>
            </a:pPr>
            <a:r>
              <a:rPr lang="tr-TR" sz="3200" dirty="0" smtClean="0"/>
              <a:t> </a:t>
            </a:r>
            <a:r>
              <a:rPr lang="tr-TR" sz="3200" dirty="0"/>
              <a:t>Eldeki </a:t>
            </a:r>
            <a:r>
              <a:rPr lang="tr-TR" sz="3200" dirty="0">
                <a:solidFill>
                  <a:srgbClr val="00B050"/>
                </a:solidFill>
              </a:rPr>
              <a:t>yükün kamyonu tam olarak doldurmasıyla yapılan gönderme şekline </a:t>
            </a:r>
            <a:r>
              <a:rPr lang="tr-TR" sz="3200" b="1" dirty="0">
                <a:solidFill>
                  <a:srgbClr val="FF0000"/>
                </a:solidFill>
              </a:rPr>
              <a:t>TL (Truck Load) </a:t>
            </a:r>
            <a:r>
              <a:rPr lang="tr-TR" sz="3200" dirty="0">
                <a:solidFill>
                  <a:srgbClr val="00B050"/>
                </a:solidFill>
              </a:rPr>
              <a:t>tipi taşıma denir</a:t>
            </a:r>
            <a:r>
              <a:rPr lang="tr-TR" sz="3200" dirty="0" smtClean="0"/>
              <a:t>.</a:t>
            </a:r>
          </a:p>
          <a:p>
            <a:pPr marL="0" indent="0">
              <a:buNone/>
            </a:pPr>
            <a:r>
              <a:rPr lang="tr-TR" sz="3200" dirty="0" smtClean="0"/>
              <a:t> </a:t>
            </a:r>
            <a:r>
              <a:rPr lang="tr-TR" sz="3200" dirty="0"/>
              <a:t>Bu durum tam da istenen haldir</a:t>
            </a:r>
            <a:r>
              <a:rPr lang="tr-TR" sz="3200" dirty="0" smtClean="0"/>
              <a:t>.</a:t>
            </a:r>
          </a:p>
          <a:p>
            <a:pPr marL="0" indent="0">
              <a:buNone/>
            </a:pPr>
            <a:r>
              <a:rPr lang="tr-TR" sz="3200" dirty="0" smtClean="0"/>
              <a:t> </a:t>
            </a:r>
            <a:r>
              <a:rPr lang="tr-TR" sz="3200" dirty="0"/>
              <a:t>Fakat genellikle taşınacak </a:t>
            </a:r>
            <a:r>
              <a:rPr lang="tr-TR" sz="3200" dirty="0">
                <a:solidFill>
                  <a:srgbClr val="00B050"/>
                </a:solidFill>
              </a:rPr>
              <a:t>yükleri kamyonu tam olarak doldurmaz. Buna </a:t>
            </a:r>
            <a:r>
              <a:rPr lang="tr-TR" sz="3200" b="1" dirty="0">
                <a:solidFill>
                  <a:srgbClr val="FF0000"/>
                </a:solidFill>
              </a:rPr>
              <a:t>LTL (Less than Truck Load) </a:t>
            </a:r>
            <a:r>
              <a:rPr lang="tr-TR" sz="3200" dirty="0">
                <a:solidFill>
                  <a:srgbClr val="00B050"/>
                </a:solidFill>
              </a:rPr>
              <a:t>tipi taşıma denmektedir</a:t>
            </a:r>
            <a:r>
              <a:rPr lang="tr-TR" sz="3200" dirty="0" smtClean="0">
                <a:solidFill>
                  <a:srgbClr val="00B050"/>
                </a:solidFill>
              </a:rPr>
              <a:t>.</a:t>
            </a:r>
          </a:p>
          <a:p>
            <a:pPr marL="0" indent="0">
              <a:buNone/>
            </a:pPr>
            <a:r>
              <a:rPr lang="tr-TR" sz="3200" dirty="0" smtClean="0"/>
              <a:t> </a:t>
            </a:r>
            <a:r>
              <a:rPr lang="tr-TR" sz="3200" dirty="0"/>
              <a:t>Maliyet açısından elbette ki kamyon kapasitesinin tam olarak kullanılması istenir. Bu nedenle mümkün olduğunca yüklerin birleştirilmesine çalışılır. </a:t>
            </a:r>
          </a:p>
        </p:txBody>
      </p:sp>
      <p:sp>
        <p:nvSpPr>
          <p:cNvPr id="2" name="Veri Yer Tutucusu 1"/>
          <p:cNvSpPr>
            <a:spLocks noGrp="1"/>
          </p:cNvSpPr>
          <p:nvPr>
            <p:ph type="dt" sz="half" idx="10"/>
          </p:nvPr>
        </p:nvSpPr>
        <p:spPr/>
        <p:txBody>
          <a:bodyPr/>
          <a:lstStyle/>
          <a:p>
            <a:fld id="{FD4020CB-2948-402F-8ED3-E3FEC9B1F9E1}"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70</a:t>
            </a:fld>
            <a:endParaRPr lang="tr-TR"/>
          </a:p>
        </p:txBody>
      </p:sp>
    </p:spTree>
    <p:extLst>
      <p:ext uri="{BB962C8B-B14F-4D97-AF65-F5344CB8AC3E}">
        <p14:creationId xmlns:p14="http://schemas.microsoft.com/office/powerpoint/2010/main" val="58452793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624FD01-EEF6-4366-931D-D63925D0219B}"/>
              </a:ext>
            </a:extLst>
          </p:cNvPr>
          <p:cNvSpPr>
            <a:spLocks noGrp="1"/>
          </p:cNvSpPr>
          <p:nvPr>
            <p:ph idx="1"/>
          </p:nvPr>
        </p:nvSpPr>
        <p:spPr>
          <a:xfrm>
            <a:off x="470647" y="578224"/>
            <a:ext cx="10883153" cy="4580035"/>
          </a:xfrm>
        </p:spPr>
        <p:txBody>
          <a:bodyPr>
            <a:normAutofit/>
          </a:bodyPr>
          <a:lstStyle/>
          <a:p>
            <a:pPr marL="0" indent="0" algn="ctr">
              <a:buNone/>
            </a:pPr>
            <a:r>
              <a:rPr lang="tr-TR" sz="3600" b="1" dirty="0">
                <a:solidFill>
                  <a:srgbClr val="FF0000"/>
                </a:solidFill>
              </a:rPr>
              <a:t>Yük birleştirme üç şekilde yapılabilir</a:t>
            </a:r>
            <a:r>
              <a:rPr lang="tr-TR" sz="3200" dirty="0" smtClean="0"/>
              <a:t>.</a:t>
            </a:r>
          </a:p>
          <a:p>
            <a:pPr marL="0" indent="0">
              <a:buNone/>
            </a:pPr>
            <a:r>
              <a:rPr lang="tr-TR" sz="3200" dirty="0" smtClean="0"/>
              <a:t> </a:t>
            </a:r>
            <a:r>
              <a:rPr lang="tr-TR" sz="3200" dirty="0"/>
              <a:t>Bunlar:</a:t>
            </a:r>
          </a:p>
          <a:p>
            <a:r>
              <a:rPr lang="tr-TR" sz="3200" dirty="0" smtClean="0"/>
              <a:t>1.Mesafe </a:t>
            </a:r>
            <a:r>
              <a:rPr lang="tr-TR" sz="3200" dirty="0"/>
              <a:t>Temelli Birleştirme (Facility Consolidation)</a:t>
            </a:r>
          </a:p>
          <a:p>
            <a:r>
              <a:rPr lang="tr-TR" sz="3200" dirty="0" smtClean="0"/>
              <a:t>2.Zaman </a:t>
            </a:r>
            <a:r>
              <a:rPr lang="tr-TR" sz="3200" dirty="0"/>
              <a:t>Temelli Birleştirme (Temporal Consolidation)</a:t>
            </a:r>
          </a:p>
          <a:p>
            <a:r>
              <a:rPr lang="tr-TR" sz="3200" dirty="0" smtClean="0"/>
              <a:t>3.Çok </a:t>
            </a:r>
            <a:r>
              <a:rPr lang="tr-TR" sz="3200" dirty="0"/>
              <a:t>Duraklı Birleştirme (Multi Stop Consolidation)</a:t>
            </a:r>
          </a:p>
        </p:txBody>
      </p:sp>
      <p:sp>
        <p:nvSpPr>
          <p:cNvPr id="2" name="Veri Yer Tutucusu 1"/>
          <p:cNvSpPr>
            <a:spLocks noGrp="1"/>
          </p:cNvSpPr>
          <p:nvPr>
            <p:ph type="dt" sz="half" idx="10"/>
          </p:nvPr>
        </p:nvSpPr>
        <p:spPr/>
        <p:txBody>
          <a:bodyPr/>
          <a:lstStyle/>
          <a:p>
            <a:fld id="{D4CD9829-81EF-4327-B265-DD013B096CE9}"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71</a:t>
            </a:fld>
            <a:endParaRPr lang="tr-TR"/>
          </a:p>
        </p:txBody>
      </p:sp>
    </p:spTree>
    <p:extLst>
      <p:ext uri="{BB962C8B-B14F-4D97-AF65-F5344CB8AC3E}">
        <p14:creationId xmlns:p14="http://schemas.microsoft.com/office/powerpoint/2010/main" val="37365895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BA78E13-6716-4E38-AD41-702E86E10AE2}"/>
              </a:ext>
            </a:extLst>
          </p:cNvPr>
          <p:cNvSpPr>
            <a:spLocks noGrp="1"/>
          </p:cNvSpPr>
          <p:nvPr>
            <p:ph idx="1"/>
          </p:nvPr>
        </p:nvSpPr>
        <p:spPr>
          <a:xfrm>
            <a:off x="838200" y="564777"/>
            <a:ext cx="10515600" cy="5123330"/>
          </a:xfrm>
        </p:spPr>
        <p:txBody>
          <a:bodyPr>
            <a:normAutofit/>
          </a:bodyPr>
          <a:lstStyle/>
          <a:p>
            <a:r>
              <a:rPr lang="tr-TR" sz="3200" b="1" dirty="0" smtClean="0">
                <a:solidFill>
                  <a:srgbClr val="FF0000"/>
                </a:solidFill>
              </a:rPr>
              <a:t>1.Mesafe </a:t>
            </a:r>
            <a:r>
              <a:rPr lang="tr-TR" sz="3200" b="1" dirty="0">
                <a:solidFill>
                  <a:srgbClr val="FF0000"/>
                </a:solidFill>
              </a:rPr>
              <a:t>Temelli Birleştirme (Facility </a:t>
            </a:r>
            <a:r>
              <a:rPr lang="tr-TR" sz="3200" b="1" dirty="0" err="1">
                <a:solidFill>
                  <a:srgbClr val="FF0000"/>
                </a:solidFill>
              </a:rPr>
              <a:t>Consolidation</a:t>
            </a:r>
            <a:r>
              <a:rPr lang="tr-TR" sz="3200" b="1" dirty="0" smtClean="0">
                <a:solidFill>
                  <a:srgbClr val="FF0000"/>
                </a:solidFill>
              </a:rPr>
              <a:t>):</a:t>
            </a:r>
          </a:p>
          <a:p>
            <a:r>
              <a:rPr lang="tr-TR" sz="3200" b="1" dirty="0" smtClean="0">
                <a:solidFill>
                  <a:srgbClr val="FF0000"/>
                </a:solidFill>
              </a:rPr>
              <a:t> </a:t>
            </a:r>
            <a:r>
              <a:rPr lang="tr-TR" sz="3200" dirty="0"/>
              <a:t>Kısa mesafe gidecek yüklerin kendi içinde, uzun mesafe gidecek yüklerin de kendi içinde bir araya getirilerek birleştirilmesidir</a:t>
            </a:r>
            <a:r>
              <a:rPr lang="tr-TR" sz="3200" dirty="0" smtClean="0"/>
              <a:t>.</a:t>
            </a:r>
          </a:p>
          <a:p>
            <a:r>
              <a:rPr lang="tr-TR" sz="3200" dirty="0" smtClean="0"/>
              <a:t> </a:t>
            </a:r>
            <a:r>
              <a:rPr lang="tr-TR" sz="3200" dirty="0"/>
              <a:t>Çoğunlukla uzun mesafe gidecek büyük miktarlı yükler aynı araca konacak şekilde birleştirilmeye çalışılır.</a:t>
            </a:r>
            <a:endParaRPr lang="tr-TR" sz="3200" b="1" dirty="0"/>
          </a:p>
        </p:txBody>
      </p:sp>
      <p:sp>
        <p:nvSpPr>
          <p:cNvPr id="2" name="Veri Yer Tutucusu 1"/>
          <p:cNvSpPr>
            <a:spLocks noGrp="1"/>
          </p:cNvSpPr>
          <p:nvPr>
            <p:ph type="dt" sz="half" idx="10"/>
          </p:nvPr>
        </p:nvSpPr>
        <p:spPr/>
        <p:txBody>
          <a:bodyPr/>
          <a:lstStyle/>
          <a:p>
            <a:fld id="{169414EF-3BEB-48B2-9712-CA9662BBF18F}"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72</a:t>
            </a:fld>
            <a:endParaRPr lang="tr-TR"/>
          </a:p>
        </p:txBody>
      </p:sp>
    </p:spTree>
    <p:extLst>
      <p:ext uri="{BB962C8B-B14F-4D97-AF65-F5344CB8AC3E}">
        <p14:creationId xmlns:p14="http://schemas.microsoft.com/office/powerpoint/2010/main" val="14443705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CFA732A-1AB6-4B40-BEE5-591D20426A24}"/>
              </a:ext>
            </a:extLst>
          </p:cNvPr>
          <p:cNvSpPr>
            <a:spLocks noGrp="1"/>
          </p:cNvSpPr>
          <p:nvPr>
            <p:ph idx="1"/>
          </p:nvPr>
        </p:nvSpPr>
        <p:spPr>
          <a:xfrm>
            <a:off x="336176" y="537882"/>
            <a:ext cx="11017624" cy="5580530"/>
          </a:xfrm>
        </p:spPr>
        <p:txBody>
          <a:bodyPr>
            <a:normAutofit/>
          </a:bodyPr>
          <a:lstStyle/>
          <a:p>
            <a:r>
              <a:rPr lang="tr-TR" sz="3200" b="1" dirty="0" smtClean="0">
                <a:solidFill>
                  <a:srgbClr val="FF0000"/>
                </a:solidFill>
              </a:rPr>
              <a:t>2.Zaman </a:t>
            </a:r>
            <a:r>
              <a:rPr lang="tr-TR" sz="3200" b="1" dirty="0">
                <a:solidFill>
                  <a:srgbClr val="FF0000"/>
                </a:solidFill>
              </a:rPr>
              <a:t>Temelli Birleştirme (Temporal </a:t>
            </a:r>
            <a:r>
              <a:rPr lang="tr-TR" sz="3200" b="1" dirty="0" err="1">
                <a:solidFill>
                  <a:srgbClr val="FF0000"/>
                </a:solidFill>
              </a:rPr>
              <a:t>Consolidation</a:t>
            </a:r>
            <a:r>
              <a:rPr lang="tr-TR" sz="3200" b="1" dirty="0" smtClean="0">
                <a:solidFill>
                  <a:srgbClr val="FF0000"/>
                </a:solidFill>
              </a:rPr>
              <a:t>):</a:t>
            </a:r>
          </a:p>
          <a:p>
            <a:r>
              <a:rPr lang="tr-TR" sz="3200" b="1" dirty="0" smtClean="0">
                <a:solidFill>
                  <a:srgbClr val="FF0000"/>
                </a:solidFill>
              </a:rPr>
              <a:t> </a:t>
            </a:r>
            <a:r>
              <a:rPr lang="tr-TR" sz="3200" dirty="0"/>
              <a:t>Aynı bölgeye farklı zamanlarda gitmesi gereken yüklerin bazılarını biraz bekleterek bazılarını da öne alarak aynı zaman dilimi içine denk getirmek ve birleştirilerek göndermedir. Bu yapının uygulanabilmesi için yüklerin bir zaman aralığı içinde bekleyebilir olması gerekir.</a:t>
            </a:r>
            <a:endParaRPr lang="tr-TR" sz="3200" b="1" dirty="0"/>
          </a:p>
        </p:txBody>
      </p:sp>
      <p:sp>
        <p:nvSpPr>
          <p:cNvPr id="2" name="Veri Yer Tutucusu 1"/>
          <p:cNvSpPr>
            <a:spLocks noGrp="1"/>
          </p:cNvSpPr>
          <p:nvPr>
            <p:ph type="dt" sz="half" idx="10"/>
          </p:nvPr>
        </p:nvSpPr>
        <p:spPr/>
        <p:txBody>
          <a:bodyPr/>
          <a:lstStyle/>
          <a:p>
            <a:fld id="{9CDD4E2E-AEF7-4A1A-8F5C-F3012B345AE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73</a:t>
            </a:fld>
            <a:endParaRPr lang="tr-TR"/>
          </a:p>
        </p:txBody>
      </p:sp>
    </p:spTree>
    <p:extLst>
      <p:ext uri="{BB962C8B-B14F-4D97-AF65-F5344CB8AC3E}">
        <p14:creationId xmlns:p14="http://schemas.microsoft.com/office/powerpoint/2010/main" val="414112399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D3B5ADE-A2F0-4D29-BFAB-1980F30EA3F5}"/>
              </a:ext>
            </a:extLst>
          </p:cNvPr>
          <p:cNvSpPr>
            <a:spLocks noGrp="1"/>
          </p:cNvSpPr>
          <p:nvPr>
            <p:ph idx="1"/>
          </p:nvPr>
        </p:nvSpPr>
        <p:spPr>
          <a:xfrm>
            <a:off x="838200" y="1780423"/>
            <a:ext cx="10515600" cy="3297154"/>
          </a:xfrm>
        </p:spPr>
        <p:txBody>
          <a:bodyPr>
            <a:normAutofit/>
          </a:bodyPr>
          <a:lstStyle/>
          <a:p>
            <a:r>
              <a:rPr lang="tr-TR" sz="3200" b="1" dirty="0" smtClean="0">
                <a:solidFill>
                  <a:srgbClr val="FF0000"/>
                </a:solidFill>
              </a:rPr>
              <a:t>3.Çok </a:t>
            </a:r>
            <a:r>
              <a:rPr lang="tr-TR" sz="3200" b="1" dirty="0">
                <a:solidFill>
                  <a:srgbClr val="FF0000"/>
                </a:solidFill>
              </a:rPr>
              <a:t>Duraklı Birleştirme (Multi Stop </a:t>
            </a:r>
            <a:r>
              <a:rPr lang="tr-TR" sz="3200" b="1" dirty="0" err="1">
                <a:solidFill>
                  <a:srgbClr val="FF0000"/>
                </a:solidFill>
              </a:rPr>
              <a:t>Consolidation</a:t>
            </a:r>
            <a:r>
              <a:rPr lang="tr-TR" sz="3200" b="1" smtClean="0">
                <a:solidFill>
                  <a:srgbClr val="FF0000"/>
                </a:solidFill>
              </a:rPr>
              <a:t>):</a:t>
            </a:r>
          </a:p>
          <a:p>
            <a:r>
              <a:rPr lang="tr-TR" sz="3200" b="1" smtClean="0">
                <a:solidFill>
                  <a:srgbClr val="FF0000"/>
                </a:solidFill>
              </a:rPr>
              <a:t> </a:t>
            </a:r>
            <a:r>
              <a:rPr lang="tr-TR" sz="3200" dirty="0"/>
              <a:t>Bir aracın tamamını doldurmaya yetmeyecek kadar az olan yüklerin bir araya getirilerek aynı araca yüklenmesidir. Bu aşamada aracın hangi rotayı izlemesi gerektiğinin de belirlenmesi gerekir. Bu problem araç rotalama problemi olarak literatürde yer alır ve oldukça kritiktir.</a:t>
            </a:r>
            <a:endParaRPr lang="tr-TR" sz="3200" b="1" dirty="0"/>
          </a:p>
        </p:txBody>
      </p:sp>
      <p:sp>
        <p:nvSpPr>
          <p:cNvPr id="2" name="Veri Yer Tutucusu 1"/>
          <p:cNvSpPr>
            <a:spLocks noGrp="1"/>
          </p:cNvSpPr>
          <p:nvPr>
            <p:ph type="dt" sz="half" idx="10"/>
          </p:nvPr>
        </p:nvSpPr>
        <p:spPr/>
        <p:txBody>
          <a:bodyPr/>
          <a:lstStyle/>
          <a:p>
            <a:fld id="{22CDC033-5632-4265-828A-B34DFC4EF180}"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74</a:t>
            </a:fld>
            <a:endParaRPr lang="tr-TR"/>
          </a:p>
        </p:txBody>
      </p:sp>
    </p:spTree>
    <p:extLst>
      <p:ext uri="{BB962C8B-B14F-4D97-AF65-F5344CB8AC3E}">
        <p14:creationId xmlns:p14="http://schemas.microsoft.com/office/powerpoint/2010/main" val="236686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4B64B3-69AB-454D-9CE3-F6A41250A55D}"/>
              </a:ext>
            </a:extLst>
          </p:cNvPr>
          <p:cNvSpPr>
            <a:spLocks noGrp="1"/>
          </p:cNvSpPr>
          <p:nvPr>
            <p:ph type="title"/>
          </p:nvPr>
        </p:nvSpPr>
        <p:spPr>
          <a:xfrm>
            <a:off x="838200" y="365126"/>
            <a:ext cx="10515600" cy="791322"/>
          </a:xfrm>
          <a:solidFill>
            <a:srgbClr val="F7FDBB"/>
          </a:solidFill>
        </p:spPr>
        <p:txBody>
          <a:bodyPr>
            <a:normAutofit fontScale="90000"/>
          </a:bodyPr>
          <a:lstStyle/>
          <a:p>
            <a:pPr algn="ctr"/>
            <a:r>
              <a:rPr lang="tr-TR" b="1" dirty="0" smtClean="0">
                <a:solidFill>
                  <a:srgbClr val="7030A0"/>
                </a:solidFill>
                <a:latin typeface="Algerian" panose="04020705040A02060702" pitchFamily="82" charset="0"/>
              </a:rPr>
              <a:t>A.2.Taşıma </a:t>
            </a:r>
            <a:r>
              <a:rPr lang="tr-TR" b="1" dirty="0">
                <a:solidFill>
                  <a:srgbClr val="7030A0"/>
                </a:solidFill>
                <a:latin typeface="Algerian" panose="04020705040A02060702" pitchFamily="82" charset="0"/>
              </a:rPr>
              <a:t>Türüne Kolay </a:t>
            </a:r>
            <a:r>
              <a:rPr lang="tr-TR" b="1" dirty="0" smtClean="0">
                <a:solidFill>
                  <a:srgbClr val="7030A0"/>
                </a:solidFill>
                <a:latin typeface="Algerian" panose="04020705040A02060702" pitchFamily="82" charset="0"/>
              </a:rPr>
              <a:t>Erişim </a:t>
            </a:r>
            <a:r>
              <a:rPr lang="tr-TR" sz="1800" b="1" dirty="0" smtClean="0">
                <a:solidFill>
                  <a:srgbClr val="FF0000"/>
                </a:solidFill>
              </a:rPr>
              <a:t>(taşıma türü seçimi)</a:t>
            </a:r>
            <a:endParaRPr lang="tr-TR" sz="1800" b="1" dirty="0">
              <a:solidFill>
                <a:srgbClr val="FF0000"/>
              </a:solidFill>
            </a:endParaRPr>
          </a:p>
        </p:txBody>
      </p:sp>
      <p:sp>
        <p:nvSpPr>
          <p:cNvPr id="3" name="Content Placeholder 2">
            <a:extLst>
              <a:ext uri="{FF2B5EF4-FFF2-40B4-BE49-F238E27FC236}">
                <a16:creationId xmlns="" xmlns:a16="http://schemas.microsoft.com/office/drawing/2014/main" id="{1F6A06CF-2CDC-4401-A564-5C5BFCCFCE5F}"/>
              </a:ext>
            </a:extLst>
          </p:cNvPr>
          <p:cNvSpPr>
            <a:spLocks noGrp="1"/>
          </p:cNvSpPr>
          <p:nvPr>
            <p:ph idx="1"/>
          </p:nvPr>
        </p:nvSpPr>
        <p:spPr>
          <a:xfrm>
            <a:off x="282388" y="1264024"/>
            <a:ext cx="11322424" cy="5092326"/>
          </a:xfrm>
        </p:spPr>
        <p:txBody>
          <a:bodyPr>
            <a:normAutofit/>
          </a:bodyPr>
          <a:lstStyle/>
          <a:p>
            <a:pPr marL="0" indent="0">
              <a:buNone/>
            </a:pPr>
            <a:r>
              <a:rPr lang="tr-TR" dirty="0"/>
              <a:t>   </a:t>
            </a:r>
            <a:r>
              <a:rPr lang="tr-TR" sz="3200" dirty="0">
                <a:solidFill>
                  <a:srgbClr val="00B050"/>
                </a:solidFill>
              </a:rPr>
              <a:t>Göndericiler ve alıcıları her türlü taşıma türüne kolaylıkla erişemeyebilirler</a:t>
            </a:r>
            <a:r>
              <a:rPr lang="tr-TR" sz="3200" dirty="0"/>
              <a:t>. Örneğin, </a:t>
            </a:r>
            <a:r>
              <a:rPr lang="tr-TR" sz="3200" b="1" u="sng" dirty="0"/>
              <a:t>tomruk taşımacılığı ve maden taşımacılığı </a:t>
            </a:r>
            <a:r>
              <a:rPr lang="tr-TR" sz="3200" dirty="0"/>
              <a:t>için ekonomik açıdan </a:t>
            </a:r>
            <a:r>
              <a:rPr lang="tr-TR" sz="3200" dirty="0">
                <a:solidFill>
                  <a:srgbClr val="00B050"/>
                </a:solidFill>
              </a:rPr>
              <a:t>en uygun seçim su kanalları ya da su yolu taşımacılığı olmasına rağmen tomruk üretiminin yapıldığı tesisler ya da maden çıkarılan tesisler su yollarına ve havzalarına yakın olmayabilirler.</a:t>
            </a:r>
            <a:r>
              <a:rPr lang="tr-TR" sz="3200" dirty="0"/>
              <a:t> Bu nedenle, karayolu ya da demiryolu seçeneğini kullanmak zorunda kalabilirler. </a:t>
            </a:r>
          </a:p>
          <a:p>
            <a:pPr marL="0" indent="0">
              <a:buNone/>
            </a:pPr>
            <a:r>
              <a:rPr lang="tr-TR" dirty="0"/>
              <a:t>   </a:t>
            </a:r>
            <a:r>
              <a:rPr lang="tr-TR" sz="3200" dirty="0">
                <a:solidFill>
                  <a:srgbClr val="FF0000"/>
                </a:solidFill>
              </a:rPr>
              <a:t>Çeşitli taşıma türleri arasında erişimi en kolay olan çoğunlukla   karayolu taşımacılığıdır.</a:t>
            </a:r>
            <a:r>
              <a:rPr lang="tr-TR" sz="3200" dirty="0"/>
              <a:t> </a:t>
            </a:r>
            <a:r>
              <a:rPr lang="tr-TR" sz="3200" dirty="0">
                <a:solidFill>
                  <a:srgbClr val="00B0F0"/>
                </a:solidFill>
              </a:rPr>
              <a:t>Demiryolları ve havayollarını erişilebilir hale getirmek büyük ölçekli altyapı maliyetleri ortaya çıkarır.</a:t>
            </a:r>
            <a:endParaRPr lang="tr-TR" dirty="0">
              <a:solidFill>
                <a:srgbClr val="00B0F0"/>
              </a:solidFill>
            </a:endParaRPr>
          </a:p>
        </p:txBody>
      </p:sp>
      <p:sp>
        <p:nvSpPr>
          <p:cNvPr id="4" name="Veri Yer Tutucusu 3"/>
          <p:cNvSpPr>
            <a:spLocks noGrp="1"/>
          </p:cNvSpPr>
          <p:nvPr>
            <p:ph type="dt" sz="half" idx="10"/>
          </p:nvPr>
        </p:nvSpPr>
        <p:spPr/>
        <p:txBody>
          <a:bodyPr/>
          <a:lstStyle/>
          <a:p>
            <a:fld id="{057E0841-1166-4457-B792-8FD02441F6E0}" type="datetime1">
              <a:rPr lang="tr-TR" smtClean="0"/>
              <a:t>20.12.2019</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CFF5DDB3-73C5-4974-BB1E-663C35F78E01}" type="slidenum">
              <a:rPr lang="tr-TR" smtClean="0"/>
              <a:t>8</a:t>
            </a:fld>
            <a:endParaRPr lang="tr-TR"/>
          </a:p>
        </p:txBody>
      </p:sp>
    </p:spTree>
    <p:extLst>
      <p:ext uri="{BB962C8B-B14F-4D97-AF65-F5344CB8AC3E}">
        <p14:creationId xmlns:p14="http://schemas.microsoft.com/office/powerpoint/2010/main" val="1186070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838200" y="365125"/>
            <a:ext cx="10515600" cy="831663"/>
          </a:xfrm>
          <a:solidFill>
            <a:srgbClr val="F7FDBB"/>
          </a:solidFill>
        </p:spPr>
        <p:txBody>
          <a:bodyPr>
            <a:normAutofit fontScale="90000"/>
          </a:bodyPr>
          <a:lstStyle/>
          <a:p>
            <a:pPr algn="ctr"/>
            <a:r>
              <a:rPr lang="tr-TR" dirty="0" smtClean="0">
                <a:solidFill>
                  <a:srgbClr val="FF0000"/>
                </a:solidFill>
              </a:rPr>
              <a:t/>
            </a:r>
            <a:br>
              <a:rPr lang="tr-TR" dirty="0" smtClean="0">
                <a:solidFill>
                  <a:srgbClr val="FF0000"/>
                </a:solidFill>
              </a:rPr>
            </a:br>
            <a:r>
              <a:rPr lang="tr-TR" b="1" dirty="0" smtClean="0">
                <a:solidFill>
                  <a:srgbClr val="7030A0"/>
                </a:solidFill>
                <a:latin typeface="Algerian" panose="04020705040A02060702" pitchFamily="82" charset="0"/>
              </a:rPr>
              <a:t>A.3.Taşıma Süresi   </a:t>
            </a:r>
            <a:r>
              <a:rPr lang="tr-TR" sz="1800" b="1" dirty="0" smtClean="0">
                <a:solidFill>
                  <a:srgbClr val="FF0000"/>
                </a:solidFill>
              </a:rPr>
              <a:t>(</a:t>
            </a:r>
            <a:r>
              <a:rPr lang="tr-TR" sz="1800" b="1" dirty="0">
                <a:solidFill>
                  <a:srgbClr val="FF0000"/>
                </a:solidFill>
              </a:rPr>
              <a:t>taşıma türü seçimi)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Content Placeholder 2">
            <a:extLst>
              <a:ext uri="{FF2B5EF4-FFF2-40B4-BE49-F238E27FC236}">
                <a16:creationId xmlns="" xmlns:a16="http://schemas.microsoft.com/office/drawing/2014/main" id="{E3A99A69-21A2-4E21-B728-03C6A67C1CA8}"/>
              </a:ext>
            </a:extLst>
          </p:cNvPr>
          <p:cNvSpPr>
            <a:spLocks noGrp="1"/>
          </p:cNvSpPr>
          <p:nvPr>
            <p:ph idx="1"/>
          </p:nvPr>
        </p:nvSpPr>
        <p:spPr>
          <a:xfrm>
            <a:off x="268941" y="1196788"/>
            <a:ext cx="11551024" cy="5159562"/>
          </a:xfrm>
        </p:spPr>
        <p:txBody>
          <a:bodyPr>
            <a:normAutofit/>
          </a:bodyPr>
          <a:lstStyle/>
          <a:p>
            <a:r>
              <a:rPr lang="tr-TR" sz="3200" dirty="0" smtClean="0"/>
              <a:t>Bir ürünün sipariş edildiği andan temin edildiği ana kadar geçen süre içerisindeki en önemli bileşenlerden bir tanesi taşıma süresidir.</a:t>
            </a:r>
          </a:p>
          <a:p>
            <a:r>
              <a:rPr lang="tr-TR" sz="3200" dirty="0" smtClean="0">
                <a:solidFill>
                  <a:srgbClr val="0070C0"/>
                </a:solidFill>
              </a:rPr>
              <a:t>Yükler, genellikle çıkış noktasıyla varış noktası arasında durmaksızın hareket etmezler</a:t>
            </a:r>
            <a:r>
              <a:rPr lang="tr-TR" sz="3200" dirty="0" smtClean="0"/>
              <a:t>. Bazen bekleme anına geçerler. Taşıma türü seçimi taşıma süresini belirleyen en önemli etmenlerden bir tanesidir. </a:t>
            </a:r>
            <a:r>
              <a:rPr lang="tr-TR" sz="3200" dirty="0" smtClean="0">
                <a:solidFill>
                  <a:srgbClr val="0070C0"/>
                </a:solidFill>
              </a:rPr>
              <a:t>Örneğin, demiryolu taşımacılığının kullanıldığı bir sistemde taşıma süresinin önemli bir kısmı ara istasyonlardaki bekleme süreleridir</a:t>
            </a:r>
            <a:r>
              <a:rPr lang="tr-TR" sz="3200" dirty="0" smtClean="0"/>
              <a:t>.</a:t>
            </a:r>
          </a:p>
          <a:p>
            <a:r>
              <a:rPr lang="tr-TR" sz="3200" dirty="0" smtClean="0"/>
              <a:t>Dolayısıyla taşama süresi oldukça uzun olacaktır.</a:t>
            </a:r>
          </a:p>
          <a:p>
            <a:r>
              <a:rPr lang="tr-TR" sz="3200" dirty="0" smtClean="0"/>
              <a:t> </a:t>
            </a:r>
            <a:r>
              <a:rPr lang="tr-TR" sz="3200" dirty="0" smtClean="0">
                <a:solidFill>
                  <a:srgbClr val="0070C0"/>
                </a:solidFill>
              </a:rPr>
              <a:t>Havayolu kullanılan sistemlerde ise  hem yolculuk süresi oldukça kısadır hem de ara beklemeler yoktur.</a:t>
            </a:r>
            <a:endParaRPr lang="tr-TR" sz="3200" dirty="0">
              <a:solidFill>
                <a:srgbClr val="0070C0"/>
              </a:solidFill>
            </a:endParaRPr>
          </a:p>
        </p:txBody>
      </p:sp>
      <p:sp>
        <p:nvSpPr>
          <p:cNvPr id="2" name="Veri Yer Tutucusu 1"/>
          <p:cNvSpPr>
            <a:spLocks noGrp="1"/>
          </p:cNvSpPr>
          <p:nvPr>
            <p:ph type="dt" sz="half" idx="10"/>
          </p:nvPr>
        </p:nvSpPr>
        <p:spPr/>
        <p:txBody>
          <a:bodyPr/>
          <a:lstStyle/>
          <a:p>
            <a:fld id="{5E575A77-C9A8-4CC0-A0BA-279C9076C146}" type="datetime1">
              <a:rPr lang="tr-TR" smtClean="0"/>
              <a:t>20.12.2019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FF5DDB3-73C5-4974-BB1E-663C35F78E01}" type="slidenum">
              <a:rPr lang="tr-TR" smtClean="0"/>
              <a:t>9</a:t>
            </a:fld>
            <a:endParaRPr lang="tr-TR"/>
          </a:p>
        </p:txBody>
      </p:sp>
    </p:spTree>
    <p:extLst>
      <p:ext uri="{BB962C8B-B14F-4D97-AF65-F5344CB8AC3E}">
        <p14:creationId xmlns:p14="http://schemas.microsoft.com/office/powerpoint/2010/main" val="3448582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3892</Words>
  <Application>Microsoft Office PowerPoint</Application>
  <PresentationFormat>Geniş ekran</PresentationFormat>
  <Paragraphs>554</Paragraphs>
  <Slides>74</Slides>
  <Notes>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74</vt:i4>
      </vt:variant>
    </vt:vector>
  </HeadingPairs>
  <TitlesOfParts>
    <vt:vector size="81" baseType="lpstr">
      <vt:lpstr>Algerian</vt:lpstr>
      <vt:lpstr>Arial</vt:lpstr>
      <vt:lpstr>Arial Black</vt:lpstr>
      <vt:lpstr>Bahnschrift SemiBold</vt:lpstr>
      <vt:lpstr>Calibri</vt:lpstr>
      <vt:lpstr>Calibri Light</vt:lpstr>
      <vt:lpstr>Office Theme</vt:lpstr>
      <vt:lpstr>PowerPoint Sunusu</vt:lpstr>
      <vt:lpstr>TAŞIMA TÜRÜ SEÇİMİ</vt:lpstr>
      <vt:lpstr>PowerPoint Sunusu</vt:lpstr>
      <vt:lpstr>A.1. Yükün (karakteristik) Özellikleri</vt:lpstr>
      <vt:lpstr>PowerPoint Sunusu</vt:lpstr>
      <vt:lpstr>PowerPoint Sunusu</vt:lpstr>
      <vt:lpstr>PowerPoint Sunusu</vt:lpstr>
      <vt:lpstr>A.2.Taşıma Türüne Kolay Erişim (taşıma türü seçimi)</vt:lpstr>
      <vt:lpstr> A.3.Taşıma Süresi   (taşıma türü seçimi) </vt:lpstr>
      <vt:lpstr> A.4.Bedel ve Tarifeler (taşıma türü seçimi) </vt:lpstr>
      <vt:lpstr> A.5. Güvenlik (taşıma türü seçimi) </vt:lpstr>
      <vt:lpstr>PowerPoint Sunusu</vt:lpstr>
      <vt:lpstr> A.6.Yasal Mevzuat ve Düzenlemeler (taşıma türü seçimi) </vt:lpstr>
      <vt:lpstr>PowerPoint Sunusu</vt:lpstr>
      <vt:lpstr>TAŞIMA TÜRLERİNE LOJİSTİK BAKIŞ AÇISI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ULAŞTIRMA EKONOMİSİ</vt:lpstr>
      <vt:lpstr>PowerPoint Sunusu</vt:lpstr>
      <vt:lpstr>PowerPoint Sunusu</vt:lpstr>
      <vt:lpstr>PowerPoint Sunusu</vt:lpstr>
      <vt:lpstr>PowerPoint Sunusu</vt:lpstr>
      <vt:lpstr>Taşıma Yönetimi</vt:lpstr>
      <vt:lpstr>1.Taşınacak Ürün </vt:lpstr>
      <vt:lpstr>2.Taşıma Araçları</vt:lpstr>
      <vt:lpstr>LSS açısından taşıma filosuyla ilgili olarak izlenilebilecek üç strateji        vardır.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Taşıma Ağı</vt:lpstr>
      <vt:lpstr>PowerPoint Sunusu</vt:lpstr>
      <vt:lpstr>PowerPoint Sunusu</vt:lpstr>
      <vt:lpstr>PowerPoint Sunusu</vt:lpstr>
      <vt:lpstr>PowerPoint Sunusu</vt:lpstr>
      <vt:lpstr>PowerPoint Sunusu</vt:lpstr>
      <vt:lpstr>PowerPoint Sunusu</vt:lpstr>
      <vt:lpstr>DEPOLAMA STRATEJİLERİ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Taşıma Türü Seçimi</dc:title>
  <dc:creator>Burak Şenses</dc:creator>
  <cp:lastModifiedBy>Orhan</cp:lastModifiedBy>
  <cp:revision>84</cp:revision>
  <dcterms:created xsi:type="dcterms:W3CDTF">2018-07-17T09:01:27Z</dcterms:created>
  <dcterms:modified xsi:type="dcterms:W3CDTF">2019-12-20T08:02:39Z</dcterms:modified>
</cp:coreProperties>
</file>