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6" r:id="rId3"/>
    <p:sldId id="295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8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94660"/>
  </p:normalViewPr>
  <p:slideViewPr>
    <p:cSldViewPr snapToGrid="0">
      <p:cViewPr varScale="1">
        <p:scale>
          <a:sx n="67" d="100"/>
          <a:sy n="67" d="100"/>
        </p:scale>
        <p:origin x="6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A7A69-7D6E-417C-8E3A-FA018AA8D8BB}" type="datetimeFigureOut">
              <a:rPr lang="tr-TR" smtClean="0"/>
              <a:t>5.08.2019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AD5B6-24C9-4B2A-9417-7B248E7166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7520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AD5B6-24C9-4B2A-9417-7B248E716660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2285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mtClean="0"/>
              <a:t>23122016</a:t>
            </a:r>
            <a:r>
              <a:rPr lang="tr-TR" baseline="0" smtClean="0"/>
              <a:t> bitti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AD5B6-24C9-4B2A-9417-7B248E716660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542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A8FF-9B76-49D4-9A6A-8F4B081E9BF0}" type="datetime1">
              <a:rPr lang="tr-TR" smtClean="0"/>
              <a:t>5.08.2019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osenses@trabzon.edu.tr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BB75-AC6D-4089-9449-40313FEF0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2490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D612-022C-4B2D-9BC0-F76EDE8B3330}" type="datetime1">
              <a:rPr lang="tr-TR" smtClean="0"/>
              <a:t>5.08.2019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osenses@trabzon.edu.tr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BB75-AC6D-4089-9449-40313FEF0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0633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8E5B-F2D3-4A60-8E92-88974EE89FBD}" type="datetime1">
              <a:rPr lang="tr-TR" smtClean="0"/>
              <a:t>5.08.2019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osenses@trabzon.edu.tr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BB75-AC6D-4089-9449-40313FEF0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2354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952EA-0FA3-4469-BABF-BAEDE8A44A09}" type="datetime1">
              <a:rPr lang="tr-TR" smtClean="0"/>
              <a:t>5.08.2019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osenses@trabzon.edu.tr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BB75-AC6D-4089-9449-40313FEF0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5381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3D8E-E3E6-46A8-A1D4-74957DC48CE1}" type="datetime1">
              <a:rPr lang="tr-TR" smtClean="0"/>
              <a:t>5.08.2019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osenses@trabzon.edu.tr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BB75-AC6D-4089-9449-40313FEF0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2969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FA-EB4A-4FD9-90CE-CF50C9FD316D}" type="datetime1">
              <a:rPr lang="tr-TR" smtClean="0"/>
              <a:t>5.08.2019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osenses@trabzon.edu.tr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BB75-AC6D-4089-9449-40313FEF0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297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14DA-88F1-450B-9A9E-449642BA3E9C}" type="datetime1">
              <a:rPr lang="tr-TR" smtClean="0"/>
              <a:t>5.08.2019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osenses@trabzon.edu.tr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BB75-AC6D-4089-9449-40313FEF0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4958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23BF-F9F1-4586-BC87-EBCB7FC7A8A7}" type="datetime1">
              <a:rPr lang="tr-TR" smtClean="0"/>
              <a:t>5.08.2019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osenses@trabzon.edu.tr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BB75-AC6D-4089-9449-40313FEF0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6365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9F07-EC98-4CE1-993E-6E42DF0B10B3}" type="datetime1">
              <a:rPr lang="tr-TR" smtClean="0"/>
              <a:t>5.08.2019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osenses@trabzon.edu.tr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BB75-AC6D-4089-9449-40313FEF0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194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0CFD-7E2D-4C42-ACC2-19C489BB0232}" type="datetime1">
              <a:rPr lang="tr-TR" smtClean="0"/>
              <a:t>5.08.2019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osenses@trabzon.edu.tr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BB75-AC6D-4089-9449-40313FEF0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1988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2EC3F-11F3-4B9A-A342-AC36FC0D318D}" type="datetime1">
              <a:rPr lang="tr-TR" smtClean="0"/>
              <a:t>5.08.2019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osenses@trabzon.edu.tr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BB75-AC6D-4089-9449-40313FEF0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8893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6435B-A3AD-4A75-8C21-82B559A00173}" type="datetime1">
              <a:rPr lang="tr-TR" smtClean="0"/>
              <a:t>5.08.2019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osenses@trabzon.edu.tr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BBB75-AC6D-4089-9449-40313FEF0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700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Word_Belgesi1.doc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631065" y="334851"/>
            <a:ext cx="10036935" cy="1872640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TEHLİKELİ MADDE TAŞIMACILIĞI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LOJİSTİĞİ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2669309"/>
            <a:ext cx="9144000" cy="3879273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26B7E-240B-4F21-AF1D-6FDE5DC5E7CE}" type="datetime1">
              <a:rPr lang="tr-TR" smtClean="0"/>
              <a:t>5.08.2019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osenses@trabzon.edu.tr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BB75-AC6D-4089-9449-40313FEF0A8C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142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3183" y="734096"/>
            <a:ext cx="11771290" cy="5442867"/>
          </a:xfrm>
        </p:spPr>
        <p:txBody>
          <a:bodyPr>
            <a:normAutofit/>
          </a:bodyPr>
          <a:lstStyle/>
          <a:p>
            <a:r>
              <a:rPr lang="tr-TR" sz="3200" dirty="0"/>
              <a:t>•  </a:t>
            </a:r>
            <a:r>
              <a:rPr lang="tr-TR" sz="3200" dirty="0" smtClean="0"/>
              <a:t>Sıvılaştırılmış </a:t>
            </a:r>
            <a:r>
              <a:rPr lang="tr-TR" sz="3200" dirty="0"/>
              <a:t>Petrol Gazları (LPG)-</a:t>
            </a:r>
            <a:r>
              <a:rPr lang="tr-TR" dirty="0"/>
              <a:t>Taşıma Kuralları ( TS 1445)</a:t>
            </a:r>
            <a:endParaRPr lang="tr-TR" sz="3200" dirty="0"/>
          </a:p>
          <a:p>
            <a:r>
              <a:rPr lang="tr-TR" sz="3200" dirty="0" smtClean="0"/>
              <a:t>•  Sıvılaştırılmış </a:t>
            </a:r>
            <a:r>
              <a:rPr lang="tr-TR" sz="3200" dirty="0"/>
              <a:t>Petrol Gazları (LPG)-Doldurma ve Boşaltma Kuralları  </a:t>
            </a:r>
            <a:r>
              <a:rPr lang="tr-TR" dirty="0"/>
              <a:t>(TS 449)</a:t>
            </a:r>
          </a:p>
          <a:p>
            <a:r>
              <a:rPr lang="tr-TR" sz="3200" dirty="0" smtClean="0"/>
              <a:t>•  </a:t>
            </a:r>
            <a:r>
              <a:rPr lang="tr-TR" sz="3200" dirty="0"/>
              <a:t>Tehlikeli Kimyasallar Yönetmeliği</a:t>
            </a:r>
          </a:p>
          <a:p>
            <a:r>
              <a:rPr lang="tr-TR" sz="3200" dirty="0" smtClean="0"/>
              <a:t>•  Tehlikeli </a:t>
            </a:r>
            <a:r>
              <a:rPr lang="tr-TR" sz="3200" dirty="0"/>
              <a:t>Atıkların Kontrolü Yönetmeliği</a:t>
            </a:r>
          </a:p>
          <a:p>
            <a:r>
              <a:rPr lang="tr-TR" sz="3200" dirty="0" smtClean="0"/>
              <a:t>•  Tehlikeli </a:t>
            </a:r>
            <a:r>
              <a:rPr lang="tr-TR" sz="3200" dirty="0"/>
              <a:t>Maddelerin Karayoluyla Taşınması Hakkında Yönetmelik</a:t>
            </a:r>
          </a:p>
          <a:p>
            <a:endParaRPr lang="tr-TR" dirty="0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3F9F-13AB-4953-A982-AB792667743D}" type="datetime1">
              <a:rPr lang="tr-TR" smtClean="0"/>
              <a:t>5.08.2019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osenses@trabzon.edu.tr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BB75-AC6D-4089-9449-40313FEF0A8C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786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70456" y="365126"/>
            <a:ext cx="11083344" cy="678064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dirty="0" smtClean="0">
                <a:solidFill>
                  <a:srgbClr val="FF0000"/>
                </a:solidFill>
              </a:rPr>
              <a:t/>
            </a:r>
            <a:br>
              <a:rPr lang="tr-TR" sz="3600" dirty="0" smtClean="0">
                <a:solidFill>
                  <a:srgbClr val="FF0000"/>
                </a:solidFill>
              </a:rPr>
            </a:br>
            <a:r>
              <a:rPr lang="tr-TR" sz="3600" dirty="0" smtClean="0">
                <a:solidFill>
                  <a:srgbClr val="FF0000"/>
                </a:solidFill>
              </a:rPr>
              <a:t>Tehlikeli </a:t>
            </a:r>
            <a:r>
              <a:rPr lang="tr-TR" sz="3600" dirty="0">
                <a:solidFill>
                  <a:srgbClr val="FF0000"/>
                </a:solidFill>
              </a:rPr>
              <a:t>madde lojistiğinde ele alınması gereken önemli lojistik fonksiyonları;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518" y="1365160"/>
            <a:ext cx="11475076" cy="5306095"/>
          </a:xfrm>
        </p:spPr>
        <p:txBody>
          <a:bodyPr>
            <a:normAutofit/>
          </a:bodyPr>
          <a:lstStyle/>
          <a:p>
            <a:r>
              <a:rPr lang="tr-TR" sz="3200" dirty="0" smtClean="0"/>
              <a:t>•         </a:t>
            </a:r>
            <a:r>
              <a:rPr lang="tr-TR" sz="3200" dirty="0"/>
              <a:t>Ambalajlama ve İşaretleme</a:t>
            </a:r>
          </a:p>
          <a:p>
            <a:r>
              <a:rPr lang="tr-TR" sz="3200" dirty="0" smtClean="0"/>
              <a:t>•         </a:t>
            </a:r>
            <a:r>
              <a:rPr lang="tr-TR" sz="3200" dirty="0" err="1"/>
              <a:t>Elleçleme</a:t>
            </a:r>
            <a:r>
              <a:rPr lang="tr-TR" sz="3200" dirty="0"/>
              <a:t> ve Taşıma</a:t>
            </a:r>
          </a:p>
          <a:p>
            <a:r>
              <a:rPr lang="tr-TR" sz="3200" dirty="0" smtClean="0"/>
              <a:t>•         </a:t>
            </a:r>
            <a:r>
              <a:rPr lang="tr-TR" sz="3200" dirty="0"/>
              <a:t>Depolama</a:t>
            </a:r>
          </a:p>
          <a:p>
            <a:r>
              <a:rPr lang="tr-TR" sz="3200" dirty="0" smtClean="0"/>
              <a:t>şeklinde </a:t>
            </a:r>
            <a:r>
              <a:rPr lang="tr-TR" sz="3200" dirty="0"/>
              <a:t>sıralayabiliriz</a:t>
            </a:r>
            <a:r>
              <a:rPr lang="tr-TR" sz="3200" dirty="0" smtClean="0"/>
              <a:t>.</a:t>
            </a:r>
          </a:p>
          <a:p>
            <a:r>
              <a:rPr lang="tr-TR" sz="3200" dirty="0" smtClean="0"/>
              <a:t> </a:t>
            </a:r>
            <a:r>
              <a:rPr lang="tr-TR" sz="3200" dirty="0"/>
              <a:t>Bu lojistik fonksiyonlar içerisindeki uygulamalar yukarıda bahsedilen konvansiyonlara göre </a:t>
            </a:r>
            <a:r>
              <a:rPr lang="tr-TR" sz="3200" dirty="0" err="1"/>
              <a:t>faklılık</a:t>
            </a:r>
            <a:r>
              <a:rPr lang="tr-TR" sz="3200" dirty="0"/>
              <a:t> gösterebilmektedir. Örneğin karayolu taşımacılığında uygulanan ADR konvansiyonuna göre tehlikeli maddelerin sınıflandırılması ve ambalajlamada kullanılan işaretler denizyolu taşımacılığında uygulanan IMDG-CODE konvansiyonuna göre faklıdır.</a:t>
            </a:r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5786-5011-48D5-A2C8-364405744F9E}" type="datetime1">
              <a:rPr lang="tr-TR" smtClean="0"/>
              <a:t>5.08.2019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osenses@trabzon.edu.tr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BB75-AC6D-4089-9449-40313FEF0A8C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722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1668" y="365125"/>
            <a:ext cx="11861442" cy="690943"/>
          </a:xfrm>
        </p:spPr>
        <p:txBody>
          <a:bodyPr>
            <a:normAutofit fontScale="90000"/>
          </a:bodyPr>
          <a:lstStyle/>
          <a:p>
            <a:r>
              <a:rPr lang="tr-TR" sz="3100" dirty="0" smtClean="0"/>
              <a:t/>
            </a:r>
            <a:br>
              <a:rPr lang="tr-TR" sz="3100" dirty="0" smtClean="0"/>
            </a:br>
            <a:r>
              <a:rPr lang="tr-TR" sz="3100" dirty="0" smtClean="0"/>
              <a:t>Karayolu </a:t>
            </a:r>
            <a:r>
              <a:rPr lang="tr-TR" sz="3100" dirty="0"/>
              <a:t>taşımacılığında </a:t>
            </a:r>
            <a:r>
              <a:rPr lang="tr-TR" sz="3100" dirty="0" err="1"/>
              <a:t>ADR’ye</a:t>
            </a:r>
            <a:r>
              <a:rPr lang="tr-TR" sz="3100" dirty="0"/>
              <a:t> göre sınıf 1 tehlikeli maddesi ve işaretleme etiketleri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8344" y="1236372"/>
            <a:ext cx="8590208" cy="5434883"/>
          </a:xfrm>
          <a:prstGeom prst="rect">
            <a:avLst/>
          </a:prstGeom>
        </p:spPr>
      </p:pic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6CC7-37A4-4EA7-91B6-57D7486AAC84}" type="datetime1">
              <a:rPr lang="tr-TR" smtClean="0"/>
              <a:t>5.08.2019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osenses@trabzon.edu.tr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BB75-AC6D-4089-9449-40313FEF0A8C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597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8941" y="365126"/>
            <a:ext cx="11134859" cy="678064"/>
          </a:xfrm>
        </p:spPr>
        <p:txBody>
          <a:bodyPr>
            <a:noAutofit/>
          </a:bodyPr>
          <a:lstStyle/>
          <a:p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>Havayolu </a:t>
            </a:r>
            <a:r>
              <a:rPr lang="tr-TR" sz="3200" dirty="0"/>
              <a:t>taşımacılığında kullanılan tehlikeli madde etiketleri</a:t>
            </a:r>
            <a:br>
              <a:rPr lang="tr-TR" sz="3200" dirty="0"/>
            </a:br>
            <a:endParaRPr lang="tr-TR" sz="32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0614" y="1403797"/>
            <a:ext cx="9620518" cy="5190186"/>
          </a:xfrm>
          <a:prstGeom prst="rect">
            <a:avLst/>
          </a:prstGeom>
        </p:spPr>
      </p:pic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B0840-5AD5-46F5-8CAC-2007C74D2B05}" type="datetime1">
              <a:rPr lang="tr-TR" smtClean="0"/>
              <a:t>5.08.2019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osenses@trabzon.edu.tr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BB75-AC6D-4089-9449-40313FEF0A8C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735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5155" y="373487"/>
            <a:ext cx="10838645" cy="5803476"/>
          </a:xfrm>
        </p:spPr>
        <p:txBody>
          <a:bodyPr>
            <a:normAutofit/>
          </a:bodyPr>
          <a:lstStyle/>
          <a:p>
            <a:r>
              <a:rPr lang="tr-TR" sz="3200" dirty="0"/>
              <a:t>Tehlikeli maddelerin normal depolama ve taşıma şartlarında, sızma, kaçak,  dökülme, bulaşma ve benzeri yollarla ambalaj dışına çıkmaları önlenecek şekilde ambalajlanmaları gerekmektedir</a:t>
            </a:r>
            <a:r>
              <a:rPr lang="tr-TR" sz="3200" dirty="0" smtClean="0"/>
              <a:t>.</a:t>
            </a:r>
          </a:p>
          <a:p>
            <a:r>
              <a:rPr lang="tr-TR" sz="3200" dirty="0" smtClean="0"/>
              <a:t> </a:t>
            </a:r>
            <a:r>
              <a:rPr lang="tr-TR" sz="3200" dirty="0"/>
              <a:t>Ambalajlamada kullanılan ürünlerin de (kutu, kasa, tüp, şişe, tank vb.) içlerine konulacak maddelerin fiziksel, kimyasal vb. özelliklerine uygun maddelerden üretilmiş olmaları gerekmektedir.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DF101-7D88-4CF3-ABC3-9053748426CA}" type="datetime1">
              <a:rPr lang="tr-TR" smtClean="0"/>
              <a:t>5.08.2019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osenses@trabzon.edu.tr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BB75-AC6D-4089-9449-40313FEF0A8C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122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0761" y="502276"/>
            <a:ext cx="10903039" cy="5674687"/>
          </a:xfrm>
        </p:spPr>
        <p:txBody>
          <a:bodyPr>
            <a:normAutofit/>
          </a:bodyPr>
          <a:lstStyle/>
          <a:p>
            <a:r>
              <a:rPr lang="tr-TR" sz="3200" dirty="0"/>
              <a:t>Tehlikeli maddelerin depolanmasında maddenin özelliğine göre depolama yerinin ve taşıma aracının özellikleri önem arz etmektedir</a:t>
            </a:r>
            <a:r>
              <a:rPr lang="tr-TR" sz="3200" dirty="0" smtClean="0"/>
              <a:t>.</a:t>
            </a:r>
          </a:p>
          <a:p>
            <a:r>
              <a:rPr lang="tr-TR" sz="3200" dirty="0" smtClean="0"/>
              <a:t> </a:t>
            </a:r>
            <a:r>
              <a:rPr lang="tr-TR" sz="3200" dirty="0"/>
              <a:t>Maddelerin çevre ve insan sağlığına zarar vermeyecek uygun sistem ve araçlarla taşınması ve depolanmasına özen gösterilmelidir</a:t>
            </a:r>
            <a:r>
              <a:rPr lang="tr-TR" sz="3200" dirty="0" smtClean="0"/>
              <a:t>.</a:t>
            </a:r>
          </a:p>
          <a:p>
            <a:r>
              <a:rPr lang="tr-TR" sz="3200" dirty="0" smtClean="0"/>
              <a:t> </a:t>
            </a:r>
            <a:r>
              <a:rPr lang="tr-TR" sz="3200" dirty="0"/>
              <a:t>Araç ve depo yerinin kapalı sistem olması durumlarında ambalajsız depolama ve taşıma söz konusu olabilecektir.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B30B-DD2A-4794-B6A5-E91B8B31BA41}" type="datetime1">
              <a:rPr lang="tr-TR" smtClean="0"/>
              <a:t>5.08.2019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osenses@trabzon.edu.tr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BB75-AC6D-4089-9449-40313FEF0A8C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472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2276" y="515155"/>
            <a:ext cx="10851524" cy="5661808"/>
          </a:xfrm>
        </p:spPr>
        <p:txBody>
          <a:bodyPr/>
          <a:lstStyle/>
          <a:p>
            <a:r>
              <a:rPr lang="tr-TR" sz="3200" dirty="0"/>
              <a:t>Görüldüğü üzere tehlikeli madde lojistiği lojistiğin çok özellikli bir alt sahasıdır ve dolayısıyla alanında uzmanlaşmış, malzeme, sistem ve personele gerekli yatırımları yapmış işletmeler tarafından gerçekleştirilmesi gerekmektedir.</a:t>
            </a:r>
          </a:p>
          <a:p>
            <a:endParaRPr lang="tr-TR" dirty="0"/>
          </a:p>
          <a:p>
            <a:r>
              <a:rPr lang="tr-TR" dirty="0"/>
              <a:t>http://lojistikvetzy.blogspot.com.tr/2012/04/tehlikeli-madde-lojistigi.html</a:t>
            </a:r>
          </a:p>
          <a:p>
            <a:endParaRPr lang="tr-TR" dirty="0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7864-4F6B-4C1F-9242-59B40DED78FE}" type="datetime1">
              <a:rPr lang="tr-TR" smtClean="0"/>
              <a:t>5.08.2019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osenses@trabzon.edu.tr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BB75-AC6D-4089-9449-40313FEF0A8C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616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81200" y="548681"/>
            <a:ext cx="8229600" cy="5577483"/>
          </a:xfrm>
        </p:spPr>
        <p:txBody>
          <a:bodyPr>
            <a:normAutofit/>
          </a:bodyPr>
          <a:lstStyle/>
          <a:p>
            <a:r>
              <a:rPr lang="tr-TR" sz="4800" dirty="0">
                <a:solidFill>
                  <a:srgbClr val="FF0000"/>
                </a:solidFill>
              </a:rPr>
              <a:t>ÖĞR. GÖR. ORHAN ŞENSES</a:t>
            </a:r>
          </a:p>
          <a:p>
            <a:r>
              <a:rPr lang="tr-TR" sz="4800" dirty="0">
                <a:solidFill>
                  <a:srgbClr val="FF0000"/>
                </a:solidFill>
              </a:rPr>
              <a:t>o.senses@trabzon.edu.tr</a:t>
            </a:r>
            <a:endParaRPr lang="tr-TR" sz="4800" dirty="0">
              <a:solidFill>
                <a:srgbClr val="FF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0212-0502-41E2-BA18-DFA2745AE7F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5.08.2019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osenses@trabzon.edu.tr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FEBB-4577-44E9-B2CF-F440606F567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559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3487" y="631065"/>
            <a:ext cx="10980313" cy="5545898"/>
          </a:xfrm>
        </p:spPr>
        <p:txBody>
          <a:bodyPr/>
          <a:lstStyle/>
          <a:p>
            <a:r>
              <a:rPr lang="tr-TR" sz="3200" dirty="0"/>
              <a:t>Günümüzün parlayan yıldızı konumundaki lojistiğin önemi dünyada her geçen gün daha fazla kavranmakta ve lojistik alanda yapılan iyileştirme ve </a:t>
            </a:r>
            <a:r>
              <a:rPr lang="tr-TR" sz="3200" dirty="0" err="1"/>
              <a:t>inovasyon</a:t>
            </a:r>
            <a:r>
              <a:rPr lang="tr-TR" sz="3200" dirty="0"/>
              <a:t> çalışmaları hızla artmaktadır</a:t>
            </a:r>
            <a:r>
              <a:rPr lang="tr-TR" sz="3200" dirty="0" smtClean="0"/>
              <a:t>.</a:t>
            </a:r>
          </a:p>
          <a:p>
            <a:r>
              <a:rPr lang="tr-TR" sz="3200" dirty="0" smtClean="0"/>
              <a:t> </a:t>
            </a:r>
            <a:r>
              <a:rPr lang="tr-TR" sz="3200" dirty="0"/>
              <a:t>Artan çalışmaların paralelinde, kendi içerisinde farklılık gösteren ve kendine özgü önem ve özellikler arz eden maddeler için </a:t>
            </a:r>
            <a:r>
              <a:rPr lang="tr-TR" sz="3200" dirty="0">
                <a:solidFill>
                  <a:srgbClr val="FF0000"/>
                </a:solidFill>
              </a:rPr>
              <a:t>farklı lojistik süreç ve kuralları içeren alt lojistik sahaları ortaya çıkmıştır</a:t>
            </a:r>
            <a:r>
              <a:rPr lang="tr-TR" sz="32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tr-TR" sz="3200" dirty="0" smtClean="0"/>
              <a:t> </a:t>
            </a:r>
            <a:r>
              <a:rPr lang="tr-TR" sz="3200" dirty="0"/>
              <a:t>Tehlikeli maddelerin lojistiği de bu alt sahalardan en önemlisi olarak karşımıza çıkmaktadır.</a:t>
            </a:r>
          </a:p>
          <a:p>
            <a:endParaRPr lang="tr-TR" dirty="0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CB41-813B-43C6-B8E7-EA190FBD5DA8}" type="datetime1">
              <a:rPr lang="tr-TR" smtClean="0"/>
              <a:t>5.08.2019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osenses@trabzon.edu.tr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BB75-AC6D-4089-9449-40313FEF0A8C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252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0608" y="502276"/>
            <a:ext cx="10993192" cy="5674687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rgbClr val="FF0000"/>
                </a:solidFill>
              </a:rPr>
              <a:t>Kendi yapısından, kendi özelliklerinden veya kendi durumlarından </a:t>
            </a:r>
            <a:r>
              <a:rPr lang="tr-TR" sz="3200" dirty="0" smtClean="0">
                <a:solidFill>
                  <a:srgbClr val="FF0000"/>
                </a:solidFill>
              </a:rPr>
              <a:t>dolayı;</a:t>
            </a:r>
          </a:p>
          <a:p>
            <a:r>
              <a:rPr lang="tr-TR" sz="3200" dirty="0" smtClean="0"/>
              <a:t> </a:t>
            </a:r>
            <a:r>
              <a:rPr lang="tr-TR" sz="3200" dirty="0">
                <a:solidFill>
                  <a:srgbClr val="0070C0"/>
                </a:solidFill>
              </a:rPr>
              <a:t>umuma, genel düzene, önemli eşya ve mallara, insanlara, hayvanlara ve çevreye tehlike arz eden madde ve nesnelere tehlikeli madde denir</a:t>
            </a:r>
            <a:r>
              <a:rPr lang="tr-TR" sz="32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tr-TR" sz="3200" dirty="0" smtClean="0"/>
              <a:t> </a:t>
            </a:r>
            <a:r>
              <a:rPr lang="tr-TR" sz="3200" dirty="0"/>
              <a:t>Tehlikeli maddeler sanayinin hemen hemen her kolunda, ürün döngüsü içerisinde (hammadde, üretime yardımcı madde, ürün, atık olarak) karşımıza çıkmaktadır</a:t>
            </a:r>
            <a:r>
              <a:rPr lang="tr-TR" sz="3200" dirty="0" smtClean="0"/>
              <a:t>.</a:t>
            </a:r>
          </a:p>
          <a:p>
            <a:r>
              <a:rPr lang="tr-TR" sz="3200" dirty="0" smtClean="0"/>
              <a:t> </a:t>
            </a:r>
            <a:r>
              <a:rPr lang="tr-TR" sz="3200" dirty="0">
                <a:solidFill>
                  <a:srgbClr val="00B050"/>
                </a:solidFill>
              </a:rPr>
              <a:t>Dolayısıyla tehlikeli maddeler, işletmelerin lojistik süreçlerinde ve tedarik zinciri yapılarında direkt veya dolaylı olarak yer </a:t>
            </a:r>
            <a:r>
              <a:rPr lang="tr-TR" sz="3200" dirty="0" smtClean="0">
                <a:solidFill>
                  <a:srgbClr val="00B050"/>
                </a:solidFill>
              </a:rPr>
              <a:t>bulabilmektedirler.</a:t>
            </a:r>
            <a:endParaRPr lang="tr-TR" sz="3200" dirty="0">
              <a:solidFill>
                <a:srgbClr val="00B050"/>
              </a:solidFill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AAC29-90F3-412C-B637-5CECAA33F8D8}" type="datetime1">
              <a:rPr lang="tr-TR" smtClean="0"/>
              <a:t>5.08.2019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osenses@trabzon.edu.tr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BB75-AC6D-4089-9449-40313FEF0A8C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684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3487" y="283335"/>
            <a:ext cx="10980313" cy="6362164"/>
          </a:xfrm>
        </p:spPr>
        <p:txBody>
          <a:bodyPr>
            <a:normAutofit lnSpcReduction="10000"/>
          </a:bodyPr>
          <a:lstStyle/>
          <a:p>
            <a:r>
              <a:rPr lang="tr-TR" sz="3200" dirty="0">
                <a:solidFill>
                  <a:srgbClr val="FF0000"/>
                </a:solidFill>
              </a:rPr>
              <a:t>Tehlikeli madde lojistiğindeki en önemli unsurlardan </a:t>
            </a:r>
            <a:r>
              <a:rPr lang="tr-TR" sz="3200" dirty="0" smtClean="0">
                <a:solidFill>
                  <a:srgbClr val="FF0000"/>
                </a:solidFill>
              </a:rPr>
              <a:t>biri;</a:t>
            </a:r>
          </a:p>
          <a:p>
            <a:r>
              <a:rPr lang="tr-TR" sz="3200" dirty="0" smtClean="0">
                <a:solidFill>
                  <a:srgbClr val="FF0000"/>
                </a:solidFill>
              </a:rPr>
              <a:t> </a:t>
            </a:r>
            <a:r>
              <a:rPr lang="tr-TR" sz="3200" dirty="0"/>
              <a:t>bu maddelerle ilgili </a:t>
            </a:r>
            <a:r>
              <a:rPr lang="tr-TR" sz="3200" dirty="0" smtClean="0"/>
              <a:t>U.A. Konvansiyonlar </a:t>
            </a:r>
            <a:r>
              <a:rPr lang="tr-TR" sz="1600" dirty="0" smtClean="0"/>
              <a:t>(</a:t>
            </a:r>
            <a:r>
              <a:rPr lang="tr-TR" sz="1600" dirty="0" err="1" smtClean="0"/>
              <a:t>anlaşma,uzlaşma</a:t>
            </a:r>
            <a:r>
              <a:rPr lang="tr-TR" sz="1600" dirty="0" smtClean="0"/>
              <a:t>), </a:t>
            </a:r>
            <a:r>
              <a:rPr lang="tr-TR" sz="3200" dirty="0"/>
              <a:t>ulusal kanun ve yönetmeliklerin vs. mevcut olmasıdır</a:t>
            </a:r>
            <a:r>
              <a:rPr lang="tr-TR" sz="3200" dirty="0" smtClean="0"/>
              <a:t>.</a:t>
            </a:r>
          </a:p>
          <a:p>
            <a:r>
              <a:rPr lang="tr-TR" sz="3200" dirty="0" smtClean="0"/>
              <a:t> </a:t>
            </a:r>
            <a:r>
              <a:rPr lang="tr-TR" sz="3200" dirty="0"/>
              <a:t>Tehlikeli madde lojistik süreçlerinin tümü bu yaptırımlara uygun olarak planlanmalı ve yönetilmelidir</a:t>
            </a:r>
            <a:r>
              <a:rPr lang="tr-TR" sz="3200" dirty="0" smtClean="0"/>
              <a:t>.</a:t>
            </a:r>
          </a:p>
          <a:p>
            <a:pPr algn="ctr"/>
            <a:r>
              <a:rPr lang="tr-TR" sz="3200" dirty="0" smtClean="0"/>
              <a:t> </a:t>
            </a:r>
            <a:r>
              <a:rPr lang="tr-TR" sz="3200" b="1" dirty="0">
                <a:solidFill>
                  <a:srgbClr val="FF0000"/>
                </a:solidFill>
              </a:rPr>
              <a:t>Bu yaptırımlar</a:t>
            </a:r>
            <a:r>
              <a:rPr lang="tr-TR" sz="3200" dirty="0">
                <a:solidFill>
                  <a:srgbClr val="FF0000"/>
                </a:solidFill>
              </a:rPr>
              <a:t>, </a:t>
            </a:r>
            <a:endParaRPr lang="tr-TR" sz="3200" dirty="0" smtClean="0">
              <a:solidFill>
                <a:srgbClr val="FF0000"/>
              </a:solidFill>
            </a:endParaRPr>
          </a:p>
          <a:p>
            <a:r>
              <a:rPr lang="tr-TR" sz="3200" dirty="0" smtClean="0">
                <a:solidFill>
                  <a:srgbClr val="00B050"/>
                </a:solidFill>
              </a:rPr>
              <a:t>tehlikeli </a:t>
            </a:r>
            <a:r>
              <a:rPr lang="tr-TR" sz="3200" dirty="0">
                <a:solidFill>
                  <a:srgbClr val="00B050"/>
                </a:solidFill>
              </a:rPr>
              <a:t>maddelerin ambalajlanması</a:t>
            </a:r>
            <a:r>
              <a:rPr lang="tr-TR" sz="3200" dirty="0" smtClean="0">
                <a:solidFill>
                  <a:srgbClr val="00B050"/>
                </a:solidFill>
              </a:rPr>
              <a:t>,</a:t>
            </a:r>
          </a:p>
          <a:p>
            <a:r>
              <a:rPr lang="tr-TR" sz="3200" dirty="0" smtClean="0">
                <a:solidFill>
                  <a:srgbClr val="00B050"/>
                </a:solidFill>
              </a:rPr>
              <a:t>işaretlenmesi</a:t>
            </a:r>
            <a:r>
              <a:rPr lang="tr-TR" sz="3200" dirty="0">
                <a:solidFill>
                  <a:srgbClr val="00B050"/>
                </a:solidFill>
              </a:rPr>
              <a:t>, </a:t>
            </a:r>
            <a:endParaRPr lang="tr-TR" sz="3200" dirty="0" smtClean="0">
              <a:solidFill>
                <a:srgbClr val="00B050"/>
              </a:solidFill>
            </a:endParaRPr>
          </a:p>
          <a:p>
            <a:r>
              <a:rPr lang="tr-TR" sz="3200" dirty="0" err="1" smtClean="0">
                <a:solidFill>
                  <a:srgbClr val="00B050"/>
                </a:solidFill>
              </a:rPr>
              <a:t>elleçlenmesi</a:t>
            </a:r>
            <a:r>
              <a:rPr lang="tr-TR" sz="3200" dirty="0">
                <a:solidFill>
                  <a:srgbClr val="00B050"/>
                </a:solidFill>
              </a:rPr>
              <a:t>, </a:t>
            </a:r>
            <a:endParaRPr lang="tr-TR" sz="3200" dirty="0" smtClean="0">
              <a:solidFill>
                <a:srgbClr val="00B050"/>
              </a:solidFill>
            </a:endParaRPr>
          </a:p>
          <a:p>
            <a:r>
              <a:rPr lang="tr-TR" sz="3200" dirty="0" smtClean="0">
                <a:solidFill>
                  <a:srgbClr val="00B050"/>
                </a:solidFill>
              </a:rPr>
              <a:t>taşınması</a:t>
            </a:r>
            <a:r>
              <a:rPr lang="tr-TR" sz="3200" dirty="0">
                <a:solidFill>
                  <a:srgbClr val="00B050"/>
                </a:solidFill>
              </a:rPr>
              <a:t>, </a:t>
            </a:r>
            <a:endParaRPr lang="tr-TR" sz="3200" dirty="0" smtClean="0">
              <a:solidFill>
                <a:srgbClr val="00B050"/>
              </a:solidFill>
            </a:endParaRPr>
          </a:p>
          <a:p>
            <a:r>
              <a:rPr lang="tr-TR" sz="3200" dirty="0" smtClean="0">
                <a:solidFill>
                  <a:srgbClr val="00B050"/>
                </a:solidFill>
              </a:rPr>
              <a:t>depolanması </a:t>
            </a:r>
            <a:r>
              <a:rPr lang="tr-TR" sz="3200" dirty="0"/>
              <a:t>gibi süreçlerde maddelerin sınıflarına göre özelleştirilmiş uygulamalar içermektedir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BA71B-29C3-4C13-B12F-CC9FDA35BF2E}" type="datetime1">
              <a:rPr lang="tr-TR" smtClean="0"/>
              <a:t>5.08.2019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osenses@trabzon.edu.tr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BB75-AC6D-4089-9449-40313FEF0A8C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917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7882" y="515155"/>
            <a:ext cx="10915918" cy="5661808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rgbClr val="00B050"/>
                </a:solidFill>
              </a:rPr>
              <a:t>Özellikle taşıma </a:t>
            </a:r>
            <a:r>
              <a:rPr lang="tr-TR" sz="3200" dirty="0" smtClean="0">
                <a:solidFill>
                  <a:srgbClr val="00B050"/>
                </a:solidFill>
              </a:rPr>
              <a:t>sürecinde;</a:t>
            </a:r>
          </a:p>
          <a:p>
            <a:r>
              <a:rPr lang="tr-TR" sz="3200" b="1" u="sng" dirty="0" smtClean="0">
                <a:solidFill>
                  <a:srgbClr val="7030A0"/>
                </a:solidFill>
              </a:rPr>
              <a:t>tehlikeli </a:t>
            </a:r>
            <a:r>
              <a:rPr lang="tr-TR" sz="3200" b="1" u="sng" dirty="0">
                <a:solidFill>
                  <a:srgbClr val="7030A0"/>
                </a:solidFill>
              </a:rPr>
              <a:t>maddelerin </a:t>
            </a:r>
            <a:r>
              <a:rPr lang="tr-TR" sz="3200" dirty="0">
                <a:solidFill>
                  <a:srgbClr val="FF0000"/>
                </a:solidFill>
              </a:rPr>
              <a:t>hangi taşıma </a:t>
            </a:r>
            <a:r>
              <a:rPr lang="tr-TR" sz="3200" dirty="0" err="1">
                <a:solidFill>
                  <a:srgbClr val="FF0000"/>
                </a:solidFill>
              </a:rPr>
              <a:t>modu</a:t>
            </a:r>
            <a:r>
              <a:rPr lang="tr-TR" sz="3200" dirty="0">
                <a:solidFill>
                  <a:srgbClr val="FF0000"/>
                </a:solidFill>
              </a:rPr>
              <a:t>/</a:t>
            </a:r>
            <a:r>
              <a:rPr lang="tr-TR" sz="3200" dirty="0" err="1">
                <a:solidFill>
                  <a:srgbClr val="FF0000"/>
                </a:solidFill>
              </a:rPr>
              <a:t>modlarıyla</a:t>
            </a:r>
            <a:r>
              <a:rPr lang="tr-TR" sz="3200" dirty="0">
                <a:solidFill>
                  <a:srgbClr val="FF0000"/>
                </a:solidFill>
              </a:rPr>
              <a:t> taşınacağı konusu </a:t>
            </a:r>
            <a:r>
              <a:rPr lang="tr-TR" sz="3200" dirty="0">
                <a:solidFill>
                  <a:srgbClr val="00B050"/>
                </a:solidFill>
              </a:rPr>
              <a:t>önemlidir</a:t>
            </a:r>
            <a:r>
              <a:rPr lang="tr-TR" sz="3200" dirty="0" smtClean="0"/>
              <a:t>.</a:t>
            </a:r>
          </a:p>
          <a:p>
            <a:r>
              <a:rPr lang="tr-TR" sz="3200" dirty="0" smtClean="0"/>
              <a:t> </a:t>
            </a:r>
            <a:r>
              <a:rPr lang="tr-TR" sz="3200" dirty="0"/>
              <a:t>Çünkü </a:t>
            </a:r>
            <a:r>
              <a:rPr lang="tr-TR" sz="3200" dirty="0">
                <a:solidFill>
                  <a:srgbClr val="7030A0"/>
                </a:solidFill>
              </a:rPr>
              <a:t>her bir taşıma </a:t>
            </a:r>
            <a:r>
              <a:rPr lang="tr-TR" sz="3200" dirty="0" err="1">
                <a:solidFill>
                  <a:srgbClr val="7030A0"/>
                </a:solidFill>
              </a:rPr>
              <a:t>modu</a:t>
            </a:r>
            <a:r>
              <a:rPr lang="tr-TR" sz="3200" dirty="0">
                <a:solidFill>
                  <a:srgbClr val="7030A0"/>
                </a:solidFill>
              </a:rPr>
              <a:t> için </a:t>
            </a:r>
            <a:r>
              <a:rPr lang="tr-TR" sz="3200" dirty="0"/>
              <a:t>(karayolu, denizyolu, demiryolu, havayolu, iç suyolu) </a:t>
            </a:r>
            <a:r>
              <a:rPr lang="tr-TR" sz="3200" dirty="0">
                <a:solidFill>
                  <a:srgbClr val="7030A0"/>
                </a:solidFill>
              </a:rPr>
              <a:t>farklı uygulamalar içeren konvansiyonlar bulunmaktadır</a:t>
            </a:r>
            <a:r>
              <a:rPr lang="tr-TR" sz="3200" dirty="0" smtClean="0">
                <a:solidFill>
                  <a:srgbClr val="7030A0"/>
                </a:solidFill>
              </a:rPr>
              <a:t>.</a:t>
            </a:r>
          </a:p>
          <a:p>
            <a:endParaRPr lang="tr-TR" sz="3200" dirty="0" smtClean="0">
              <a:solidFill>
                <a:srgbClr val="7030A0"/>
              </a:solidFill>
            </a:endParaRPr>
          </a:p>
          <a:p>
            <a:r>
              <a:rPr lang="tr-TR" sz="3200" dirty="0" smtClean="0"/>
              <a:t> </a:t>
            </a:r>
            <a:r>
              <a:rPr lang="tr-TR" sz="3200" dirty="0"/>
              <a:t>Aşağıda taşıma </a:t>
            </a:r>
            <a:r>
              <a:rPr lang="tr-TR" sz="3200" dirty="0" err="1"/>
              <a:t>modlarına</a:t>
            </a:r>
            <a:r>
              <a:rPr lang="tr-TR" sz="3200" dirty="0"/>
              <a:t> göre sorumlu kuruluşlar ve konvansiyonlar ile taşıma </a:t>
            </a:r>
            <a:r>
              <a:rPr lang="tr-TR" sz="3200" dirty="0" err="1"/>
              <a:t>modlarına</a:t>
            </a:r>
            <a:r>
              <a:rPr lang="tr-TR" sz="3200" dirty="0"/>
              <a:t> göre dünyada tehlikeli madde taşımacılığı oranları gösterilmiştir.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885D-9E7F-4B18-BF5C-0FE0D26B7762}" type="datetime1">
              <a:rPr lang="tr-TR" smtClean="0"/>
              <a:t>5.08.2019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osenses@trabzon.edu.tr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BB75-AC6D-4089-9449-40313FEF0A8C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066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6815" y="431321"/>
            <a:ext cx="10956985" cy="5745642"/>
          </a:xfrm>
        </p:spPr>
        <p:txBody>
          <a:bodyPr/>
          <a:lstStyle/>
          <a:p>
            <a:endParaRPr lang="tr-TR" dirty="0"/>
          </a:p>
        </p:txBody>
      </p:sp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612400"/>
              </p:ext>
            </p:extLst>
          </p:nvPr>
        </p:nvGraphicFramePr>
        <p:xfrm>
          <a:off x="280666" y="540913"/>
          <a:ext cx="11567897" cy="619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Belge" r:id="rId4" imgW="5761150" imgH="3850698" progId="Word.Document.12">
                  <p:embed/>
                </p:oleObj>
              </mc:Choice>
              <mc:Fallback>
                <p:oleObj name="Belge" r:id="rId4" imgW="5761150" imgH="38506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0666" y="540913"/>
                        <a:ext cx="11567897" cy="6194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55C8-EF58-40E6-8D0C-0ED637F23F63}" type="datetime1">
              <a:rPr lang="tr-TR" smtClean="0"/>
              <a:t>5.08.2019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osenses@trabzon.edu.tr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BB75-AC6D-4089-9449-40313FEF0A8C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432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3183" y="0"/>
            <a:ext cx="11160617" cy="69546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>
                <a:solidFill>
                  <a:srgbClr val="0070C0"/>
                </a:solidFill>
              </a:rPr>
              <a:t>Taşıma </a:t>
            </a:r>
            <a:r>
              <a:rPr lang="tr-TR" sz="2800" dirty="0" err="1">
                <a:solidFill>
                  <a:srgbClr val="0070C0"/>
                </a:solidFill>
              </a:rPr>
              <a:t>modlarına</a:t>
            </a:r>
            <a:r>
              <a:rPr lang="tr-TR" sz="2800" dirty="0">
                <a:solidFill>
                  <a:srgbClr val="0070C0"/>
                </a:solidFill>
              </a:rPr>
              <a:t> göre dünyada tehlikeli madde taşımacılığı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5772" y="1287887"/>
            <a:ext cx="9602482" cy="5241702"/>
          </a:xfrm>
          <a:prstGeom prst="rect">
            <a:avLst/>
          </a:prstGeom>
        </p:spPr>
      </p:pic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C626-2CF7-432C-8560-BCD543C2B540}" type="datetime1">
              <a:rPr lang="tr-TR" smtClean="0"/>
              <a:t>5.08.2019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osenses@trabzon.edu.tr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BB75-AC6D-4089-9449-40313FEF0A8C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240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1820" y="244699"/>
            <a:ext cx="11121980" cy="1445989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100" b="1" dirty="0">
                <a:solidFill>
                  <a:srgbClr val="FF0000"/>
                </a:solidFill>
              </a:rPr>
              <a:t>Türkiye’de yürürlükte olan tehlikeli maddelerle ilgili yasal düzenlemelerden bazıları aşağıda gösterilmiştir</a:t>
            </a:r>
            <a:r>
              <a:rPr lang="tr-TR" b="1" dirty="0">
                <a:solidFill>
                  <a:srgbClr val="FF0000"/>
                </a:solidFill>
              </a:rPr>
              <a:t>;</a:t>
            </a:r>
            <a:br>
              <a:rPr lang="tr-TR" b="1" dirty="0">
                <a:solidFill>
                  <a:srgbClr val="FF0000"/>
                </a:solidFill>
              </a:rPr>
            </a:b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517" y="1690688"/>
            <a:ext cx="11372045" cy="4929053"/>
          </a:xfrm>
        </p:spPr>
        <p:txBody>
          <a:bodyPr>
            <a:normAutofit/>
          </a:bodyPr>
          <a:lstStyle/>
          <a:p>
            <a:endParaRPr lang="tr-TR" dirty="0"/>
          </a:p>
          <a:p>
            <a:r>
              <a:rPr lang="tr-TR" sz="3500" dirty="0"/>
              <a:t>•         Tehlikeli Maddelerin Su ve Çevresinde Neden Olduğu Kirliliğin Kontrolü Yönetmeliği</a:t>
            </a:r>
          </a:p>
          <a:p>
            <a:r>
              <a:rPr lang="tr-TR" sz="3500" dirty="0" smtClean="0"/>
              <a:t>•         </a:t>
            </a:r>
            <a:r>
              <a:rPr lang="tr-TR" sz="3500" dirty="0"/>
              <a:t>Radyoaktif Maddelerin Güvenli Taşınması Yönetmeliği</a:t>
            </a:r>
          </a:p>
          <a:p>
            <a:r>
              <a:rPr lang="tr-TR" sz="3500" dirty="0" smtClean="0"/>
              <a:t>•         </a:t>
            </a:r>
            <a:r>
              <a:rPr lang="tr-TR" sz="3500" dirty="0"/>
              <a:t>Tıbbi Atıkların Kontrolü Yönetmeliği</a:t>
            </a:r>
          </a:p>
          <a:p>
            <a:r>
              <a:rPr lang="tr-TR" sz="3500" dirty="0" smtClean="0"/>
              <a:t>•         </a:t>
            </a:r>
            <a:r>
              <a:rPr lang="tr-TR" sz="3500" dirty="0"/>
              <a:t>Karayolunda Tehlikeli Maddelerin Taşınması İçin Tasarlanan Motorlu Araçlar ve Römorkları ile İlgili Tip Onayı Yönetmeliği</a:t>
            </a:r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E0901-0FB4-4864-8375-89DD31DD78BC}" type="datetime1">
              <a:rPr lang="tr-TR" smtClean="0"/>
              <a:t>5.08.2019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osenses@trabzon.edu.tr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BB75-AC6D-4089-9449-40313FEF0A8C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38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618</Words>
  <Application>Microsoft Office PowerPoint</Application>
  <PresentationFormat>Geniş ekran</PresentationFormat>
  <Paragraphs>103</Paragraphs>
  <Slides>16</Slides>
  <Notes>2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Office Teması</vt:lpstr>
      <vt:lpstr>Belge</vt:lpstr>
      <vt:lpstr>TEHLİKELİ MADDE TAŞIMACILIĞI LOJİSTİĞİ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Taşıma modlarına göre dünyada tehlikeli madde taşımacılığı </vt:lpstr>
      <vt:lpstr>Türkiye’de yürürlükte olan tehlikeli maddelerle ilgili yasal düzenlemelerden bazıları aşağıda gösterilmiştir; </vt:lpstr>
      <vt:lpstr>PowerPoint Sunusu</vt:lpstr>
      <vt:lpstr> Tehlikeli madde lojistiğinde ele alınması gereken önemli lojistik fonksiyonları; </vt:lpstr>
      <vt:lpstr> Karayolu taşımacılığında ADR’ye göre sınıf 1 tehlikeli maddesi ve işaretleme etiketleri </vt:lpstr>
      <vt:lpstr> Havayolu taşımacılığında kullanılan tehlikeli madde etiketleri </vt:lpstr>
      <vt:lpstr>PowerPoint Sunusu</vt:lpstr>
      <vt:lpstr>PowerPoint Sunusu</vt:lpstr>
      <vt:lpstr>PowerPoint Sunusu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TEHLİKELİ MADDE TAŞIMACILIĞI LOJİSTİĞİ</dc:title>
  <dc:creator>orhan</dc:creator>
  <cp:lastModifiedBy>Orhan</cp:lastModifiedBy>
  <cp:revision>12</cp:revision>
  <dcterms:created xsi:type="dcterms:W3CDTF">2016-06-27T10:56:59Z</dcterms:created>
  <dcterms:modified xsi:type="dcterms:W3CDTF">2019-08-05T08:34:40Z</dcterms:modified>
</cp:coreProperties>
</file>