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375" r:id="rId2"/>
    <p:sldId id="388" r:id="rId3"/>
    <p:sldId id="390" r:id="rId4"/>
    <p:sldId id="389" r:id="rId5"/>
    <p:sldId id="392" r:id="rId6"/>
    <p:sldId id="393" r:id="rId7"/>
    <p:sldId id="400" r:id="rId8"/>
    <p:sldId id="394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427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431" r:id="rId43"/>
    <p:sldId id="291" r:id="rId44"/>
    <p:sldId id="376" r:id="rId45"/>
    <p:sldId id="292" r:id="rId46"/>
    <p:sldId id="293" r:id="rId47"/>
    <p:sldId id="294" r:id="rId48"/>
    <p:sldId id="295" r:id="rId49"/>
    <p:sldId id="296" r:id="rId50"/>
    <p:sldId id="434" r:id="rId51"/>
    <p:sldId id="432" r:id="rId52"/>
    <p:sldId id="298" r:id="rId53"/>
    <p:sldId id="377" r:id="rId54"/>
    <p:sldId id="299" r:id="rId55"/>
    <p:sldId id="300" r:id="rId56"/>
    <p:sldId id="301" r:id="rId57"/>
    <p:sldId id="302" r:id="rId58"/>
    <p:sldId id="435" r:id="rId59"/>
    <p:sldId id="304" r:id="rId60"/>
    <p:sldId id="378" r:id="rId61"/>
    <p:sldId id="305" r:id="rId62"/>
    <p:sldId id="306" r:id="rId63"/>
    <p:sldId id="307" r:id="rId64"/>
    <p:sldId id="308" r:id="rId65"/>
    <p:sldId id="309" r:id="rId66"/>
    <p:sldId id="436" r:id="rId67"/>
    <p:sldId id="401" r:id="rId68"/>
    <p:sldId id="310" r:id="rId69"/>
    <p:sldId id="429" r:id="rId70"/>
    <p:sldId id="379" r:id="rId71"/>
    <p:sldId id="311" r:id="rId72"/>
    <p:sldId id="313" r:id="rId73"/>
    <p:sldId id="314" r:id="rId74"/>
    <p:sldId id="315" r:id="rId75"/>
    <p:sldId id="316" r:id="rId76"/>
    <p:sldId id="317" r:id="rId77"/>
    <p:sldId id="437" r:id="rId78"/>
    <p:sldId id="318" r:id="rId79"/>
    <p:sldId id="398" r:id="rId80"/>
    <p:sldId id="438" r:id="rId81"/>
    <p:sldId id="326" r:id="rId82"/>
    <p:sldId id="381" r:id="rId83"/>
    <p:sldId id="327" r:id="rId84"/>
    <p:sldId id="328" r:id="rId85"/>
    <p:sldId id="329" r:id="rId86"/>
    <p:sldId id="330" r:id="rId87"/>
    <p:sldId id="331" r:id="rId88"/>
    <p:sldId id="332" r:id="rId89"/>
    <p:sldId id="382" r:id="rId90"/>
    <p:sldId id="333" r:id="rId91"/>
    <p:sldId id="334" r:id="rId92"/>
    <p:sldId id="335" r:id="rId93"/>
    <p:sldId id="336" r:id="rId94"/>
    <p:sldId id="337" r:id="rId95"/>
    <p:sldId id="338" r:id="rId96"/>
    <p:sldId id="439" r:id="rId97"/>
    <p:sldId id="399" r:id="rId98"/>
    <p:sldId id="339" r:id="rId99"/>
    <p:sldId id="383" r:id="rId100"/>
    <p:sldId id="340" r:id="rId101"/>
    <p:sldId id="341" r:id="rId102"/>
    <p:sldId id="342" r:id="rId103"/>
    <p:sldId id="343" r:id="rId104"/>
    <p:sldId id="344" r:id="rId105"/>
    <p:sldId id="345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353" r:id="rId114"/>
    <p:sldId id="384" r:id="rId115"/>
    <p:sldId id="354" r:id="rId116"/>
    <p:sldId id="355" r:id="rId117"/>
    <p:sldId id="356" r:id="rId118"/>
    <p:sldId id="357" r:id="rId119"/>
    <p:sldId id="358" r:id="rId120"/>
    <p:sldId id="359" r:id="rId121"/>
    <p:sldId id="430" r:id="rId122"/>
    <p:sldId id="385" r:id="rId123"/>
    <p:sldId id="360" r:id="rId124"/>
    <p:sldId id="361" r:id="rId125"/>
    <p:sldId id="362" r:id="rId126"/>
    <p:sldId id="363" r:id="rId127"/>
    <p:sldId id="364" r:id="rId128"/>
    <p:sldId id="365" r:id="rId129"/>
    <p:sldId id="366" r:id="rId130"/>
    <p:sldId id="386" r:id="rId131"/>
    <p:sldId id="367" r:id="rId132"/>
    <p:sldId id="368" r:id="rId133"/>
    <p:sldId id="369" r:id="rId134"/>
    <p:sldId id="370" r:id="rId135"/>
    <p:sldId id="371" r:id="rId136"/>
    <p:sldId id="372" r:id="rId137"/>
    <p:sldId id="373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6" r:id="rId148"/>
    <p:sldId id="417" r:id="rId149"/>
    <p:sldId id="418" r:id="rId150"/>
    <p:sldId id="419" r:id="rId151"/>
    <p:sldId id="420" r:id="rId152"/>
    <p:sldId id="421" r:id="rId153"/>
    <p:sldId id="422" r:id="rId154"/>
    <p:sldId id="423" r:id="rId155"/>
    <p:sldId id="411" r:id="rId156"/>
    <p:sldId id="412" r:id="rId157"/>
    <p:sldId id="413" r:id="rId158"/>
    <p:sldId id="414" r:id="rId159"/>
    <p:sldId id="415" r:id="rId160"/>
    <p:sldId id="424" r:id="rId161"/>
    <p:sldId id="425" r:id="rId162"/>
    <p:sldId id="426" r:id="rId16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han" initials="O" lastIdx="1" clrIdx="0">
    <p:extLst>
      <p:ext uri="{19B8F6BF-5375-455C-9EA6-DF929625EA0E}">
        <p15:presenceInfo xmlns:p15="http://schemas.microsoft.com/office/powerpoint/2012/main" userId="Or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F9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9" autoAdjust="0"/>
    <p:restoredTop sz="91562" autoAdjust="0"/>
  </p:normalViewPr>
  <p:slideViewPr>
    <p:cSldViewPr>
      <p:cViewPr varScale="1">
        <p:scale>
          <a:sx n="64" d="100"/>
          <a:sy n="64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6A8D6-56AB-4059-A0F1-F6D0618DBD1B}" type="datetimeFigureOut">
              <a:rPr lang="tr-TR" smtClean="0"/>
              <a:pPr/>
              <a:t>2.01.2022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8083F-F2FE-4E82-AA14-04D9BD39646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486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914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06112018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524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176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31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24122021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95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964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06122019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8083F-F2FE-4E82-AA14-04D9BD396462}" type="slidenum">
              <a:rPr lang="tr-TR" smtClean="0"/>
              <a:pPr/>
              <a:t>137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77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D6C0-93A8-474C-BF80-CE4689B323C4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58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7CC3-E2A6-43A7-B0CC-52A23862B8B0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374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8E49-7A2A-400D-B9AC-82F0E6A19052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06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027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1C13-447E-4C6F-A6FF-1B758881E6C3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84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7D85-EF46-4F88-B334-9AC471B57AEA}" type="datetime1">
              <a:rPr lang="tr-TR" smtClean="0"/>
              <a:t>2.01.2022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727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F2BF-93F7-46CC-A883-ED086DC11036}" type="datetime1">
              <a:rPr lang="tr-TR" smtClean="0"/>
              <a:t>2.01.2022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933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3617-8D25-46C1-8BD1-29E3D7366792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84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3982-F259-446A-B19D-C942E9A8945C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997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3522-83C0-47DA-9938-93959B990235}" type="datetime1">
              <a:rPr lang="tr-TR" smtClean="0"/>
              <a:t>2.01.2022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60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0518-2306-4907-86EB-1912C96DBD60}" type="datetime1">
              <a:rPr lang="tr-TR" smtClean="0"/>
              <a:t>2.01.2022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16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56DFE-0EF9-4A9B-B298-ABDAEEFFD6C4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4CE98-99DB-4B92-BAC7-F160338C389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98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4" Type="http://schemas.openxmlformats.org/officeDocument/2006/relationships/image" Target="../media/image2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4" Type="http://schemas.openxmlformats.org/officeDocument/2006/relationships/image" Target="../media/image2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4" Type="http://schemas.openxmlformats.org/officeDocument/2006/relationships/image" Target="../media/image2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tr.wikipedia.org/wiki/EXW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r.wikipedia.org/wiki/FOB" TargetMode="External"/><Relationship Id="rId2" Type="http://schemas.openxmlformats.org/officeDocument/2006/relationships/hyperlink" Target="http://tr.wikipedia.org/wiki/Free_Carrie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r.wikipedia.org/wiki/Free_Alongside_Shi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r.wikipedia.org/wiki/Cost,_Insurance_and_Freight" TargetMode="External"/><Relationship Id="rId2" Type="http://schemas.openxmlformats.org/officeDocument/2006/relationships/hyperlink" Target="http://tr.wikipedia.org/wiki/Cost_and_Freigh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r.wikipedia.org/wiki/Carriage_and_Insurance_Paid_to" TargetMode="External"/><Relationship Id="rId4" Type="http://schemas.openxmlformats.org/officeDocument/2006/relationships/hyperlink" Target="http://tr.wikipedia.org/wiki/Carriage_Paid_T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r.wikipedia.org/w/index.php?title=Delivered_At_Terminal&amp;action=edit&amp;redlink=1" TargetMode="External"/><Relationship Id="rId2" Type="http://schemas.openxmlformats.org/officeDocument/2006/relationships/hyperlink" Target="http://tr.wikipedia.org/w/index.php?title=Delivered_At_Place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r.wikipedia.org/wiki/Delivered_Duty_Pai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lfsigorta.com.tr/article/tam-ziya-kloz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1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tr-TR" sz="4800" dirty="0" smtClean="0">
                <a:solidFill>
                  <a:srgbClr val="FF0000"/>
                </a:solidFill>
              </a:rPr>
              <a:t>ÖĞR. GÖR. ORHAN ŞENSES</a:t>
            </a:r>
          </a:p>
          <a:p>
            <a:r>
              <a:rPr lang="tr-TR" sz="4800" smtClean="0">
                <a:solidFill>
                  <a:srgbClr val="FF0000"/>
                </a:solidFill>
              </a:rPr>
              <a:t>osenses@trabzon.edu.tr</a:t>
            </a:r>
            <a:endParaRPr lang="tr-TR" sz="4800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44F5A-6023-47B3-AD74-C66204E657D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2.01.2022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osenses@trabzon.edu.tr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FEBB-4577-44E9-B2CF-F440606F567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404664"/>
            <a:ext cx="8856984" cy="6264696"/>
          </a:xfrm>
        </p:spPr>
        <p:txBody>
          <a:bodyPr>
            <a:normAutofit/>
          </a:bodyPr>
          <a:lstStyle/>
          <a:p>
            <a:r>
              <a:rPr lang="tr-TR" sz="3600" dirty="0"/>
              <a:t>Dış </a:t>
            </a:r>
            <a:r>
              <a:rPr lang="tr-TR" sz="3600" dirty="0" smtClean="0"/>
              <a:t>ticaret, </a:t>
            </a:r>
            <a:r>
              <a:rPr lang="tr-TR" sz="3600" b="1" dirty="0" smtClean="0">
                <a:solidFill>
                  <a:srgbClr val="FF0000"/>
                </a:solidFill>
              </a:rPr>
              <a:t>bünyesinde </a:t>
            </a:r>
            <a:r>
              <a:rPr lang="tr-TR" sz="3600" b="1" dirty="0">
                <a:solidFill>
                  <a:srgbClr val="FF0000"/>
                </a:solidFill>
              </a:rPr>
              <a:t>birçok riski barındırmaktadır</a:t>
            </a:r>
            <a:r>
              <a:rPr lang="tr-TR" sz="3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sz="3600" dirty="0" smtClean="0"/>
              <a:t> </a:t>
            </a:r>
            <a:r>
              <a:rPr lang="tr-TR" sz="3600" dirty="0">
                <a:solidFill>
                  <a:srgbClr val="00B050"/>
                </a:solidFill>
              </a:rPr>
              <a:t>Geçen yüzyılın </a:t>
            </a:r>
            <a:r>
              <a:rPr lang="tr-TR" sz="3600" dirty="0" smtClean="0"/>
              <a:t>ilk çeyreğine kadar;</a:t>
            </a:r>
          </a:p>
          <a:p>
            <a:r>
              <a:rPr lang="tr-TR" sz="3600" dirty="0" smtClean="0"/>
              <a:t> </a:t>
            </a:r>
            <a:r>
              <a:rPr lang="tr-TR" sz="3600" u="sng" dirty="0" smtClean="0">
                <a:solidFill>
                  <a:srgbClr val="FF0000"/>
                </a:solidFill>
              </a:rPr>
              <a:t>ülkeler arasındaki ticaret </a:t>
            </a:r>
            <a:r>
              <a:rPr lang="tr-TR" sz="3600" u="sng" dirty="0">
                <a:solidFill>
                  <a:srgbClr val="FF0000"/>
                </a:solidFill>
              </a:rPr>
              <a:t>ile ilgili </a:t>
            </a:r>
            <a:r>
              <a:rPr lang="tr-TR" sz="3600" u="sng" dirty="0">
                <a:solidFill>
                  <a:srgbClr val="00B050"/>
                </a:solidFill>
              </a:rPr>
              <a:t>standart ve yazılı kuralların</a:t>
            </a:r>
            <a:r>
              <a:rPr lang="tr-TR" sz="3600" u="sng" dirty="0">
                <a:solidFill>
                  <a:srgbClr val="FF0000"/>
                </a:solidFill>
              </a:rPr>
              <a:t> olmaması,</a:t>
            </a:r>
            <a:r>
              <a:rPr lang="tr-TR" sz="3600" dirty="0"/>
              <a:t> </a:t>
            </a:r>
            <a:endParaRPr lang="tr-TR" sz="3600" dirty="0" smtClean="0"/>
          </a:p>
          <a:p>
            <a:r>
              <a:rPr lang="tr-TR" sz="3600" dirty="0" smtClean="0"/>
              <a:t>ticaretin </a:t>
            </a:r>
            <a:r>
              <a:rPr lang="tr-TR" sz="3600" dirty="0"/>
              <a:t>yazılı olmayan gelenekler ve alışkanlıklar ile yürütülmesine neden olmuştur</a:t>
            </a:r>
            <a:r>
              <a:rPr lang="tr-TR" dirty="0"/>
              <a:t>. </a:t>
            </a:r>
            <a:endParaRPr 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D3DB-9FB7-4366-BEB6-62E2B0EA24E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14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mavna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99715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Mavna (denizcilik) gemilere ve yakın kıyılara yük taşıyan </a:t>
            </a:r>
            <a:r>
              <a:rPr lang="tr-TR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güvertesiz</a:t>
            </a:r>
            <a:r>
              <a:rPr lang="tr-TR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büyük tekne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Mavna daha çok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korunaklı veya iç suyollarında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yük taşımakta veya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sığ limanlarda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gemilerin yükleme-boşaltma işlemlerinde kullanılan ve 40 ile 60 ton arasında yük alabilen,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güvertesiz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tekne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Römorkör ile çekilerek götürüldükleri gibi motorlu olanları da vardır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5B233-614A-4995-9CB2-B7F949F8427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7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14" y="76815"/>
            <a:ext cx="8746374" cy="5645807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9C07-E58B-426E-8B96-2BEE7FBEC401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2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52" y="-144384"/>
            <a:ext cx="8867020" cy="6813744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6878-029C-4D36-A8C4-3CB01DB53D19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6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264696"/>
          </a:xfrm>
        </p:spPr>
        <p:txBody>
          <a:bodyPr/>
          <a:lstStyle/>
          <a:p>
            <a:r>
              <a:rPr lang="tr-TR" dirty="0"/>
              <a:t>Tesliminden itibaren malların kaybolması veya hasar görmesi gibi rizikolar alıcıya aittir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Bu andan itibaren malla ilgili bütün masraflar ve navlun alıcı tarafından karşılanır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FF0000"/>
                </a:solidFill>
              </a:rPr>
              <a:t>Bu teslim şeklinde ihracat ile ilgili tüm belgeler alıcı tarafından hazırlanır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Gümrük işlemleri de alıcı tarafından yapılır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00B050"/>
                </a:solidFill>
              </a:rPr>
              <a:t>Alıcı firma bu ülkede ihracatçı gibi hareket edebilmesi mümkün değilse bu teslim şekli seçilmemelidir.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D6D3-1B39-45EF-9FCA-0CF4473946F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79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5649491"/>
          </a:xfrm>
        </p:spPr>
        <p:txBody>
          <a:bodyPr>
            <a:normAutofit/>
          </a:bodyPr>
          <a:lstStyle/>
          <a:p>
            <a:r>
              <a:rPr lang="tr-TR" dirty="0"/>
              <a:t>Satıcının Sorumlulukları </a:t>
            </a:r>
            <a:r>
              <a:rPr lang="tr-TR" dirty="0" smtClean="0"/>
              <a:t>:</a:t>
            </a:r>
          </a:p>
          <a:p>
            <a:r>
              <a:rPr lang="tr-TR" dirty="0" smtClean="0"/>
              <a:t> </a:t>
            </a:r>
            <a:r>
              <a:rPr lang="tr-TR" dirty="0"/>
              <a:t>Satıcı sözleşme şartları uyarınca malları hazırlar. Alıcının isteği üzerine tüm masraf ve riskler alıcıya ait olmak üzere; alıcının ülkesinde istenen gerekli belgeleri ve benzeri idari ve ticari belgeleri almasında yardımcı olur. Mallar belirlenen limanda, belirlenen tarihte alıcının daha önce belirlediği geminin yanına getirmekle teslim işlemini </a:t>
            </a:r>
            <a:r>
              <a:rPr lang="tr-TR" dirty="0" smtClean="0"/>
              <a:t>tamamlardı 2020 de gemiye yüklemekle de sorumlu oldu. </a:t>
            </a:r>
            <a:r>
              <a:rPr lang="tr-TR" dirty="0"/>
              <a:t>Bu andan itibaren malla ilgili tüm masraf ve riskler alıcıya geçer.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8538-2F26-48A0-B956-89A4F366011A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85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</a:rPr>
              <a:t>Alıcının isteği üzerine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; </a:t>
            </a:r>
            <a:endParaRPr lang="tr-TR" dirty="0" smtClean="0">
              <a:solidFill>
                <a:srgbClr val="5E5E5E"/>
              </a:solidFill>
              <a:latin typeface="Verdana" panose="020B0604030504040204" pitchFamily="34" charset="0"/>
            </a:endParaRPr>
          </a:p>
          <a:p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satıcı 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masraflar alıcıya ait olmak üzere yükleme belgesinin düzenlenmesini sağlar, varış limanında malları teslim alabilmesi için alıcıya gönderir. Ve gecikmeksizin gerekli bildirimlerde bulunur.</a:t>
            </a: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298C-1F47-4E52-9DA4-1B80FFCF352D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98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264696"/>
          </a:xfrm>
        </p:spPr>
        <p:txBody>
          <a:bodyPr/>
          <a:lstStyle/>
          <a:p>
            <a:r>
              <a:rPr lang="tr-TR" b="1" dirty="0"/>
              <a:t>Alıcının sorumlulukları </a:t>
            </a:r>
            <a:r>
              <a:rPr lang="tr-TR" dirty="0" smtClean="0"/>
              <a:t>:</a:t>
            </a:r>
          </a:p>
          <a:p>
            <a:r>
              <a:rPr lang="tr-TR" dirty="0" smtClean="0"/>
              <a:t> </a:t>
            </a:r>
            <a:r>
              <a:rPr lang="tr-TR" dirty="0"/>
              <a:t>Sözleşme koşullarına uygun olarak mal bedelini öder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İhracat ve ithalat ile ilgili gerekli belgeleri hazırlar, Gümrük masraflarının tümünü öder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Taşıma </a:t>
            </a:r>
            <a:r>
              <a:rPr lang="tr-TR" dirty="0" err="1"/>
              <a:t>acentası</a:t>
            </a:r>
            <a:r>
              <a:rPr lang="tr-TR" dirty="0"/>
              <a:t> ile anlaşma yaparak, geminin yükleme limanına yaklaşık ne zaman varacağını satıcıya bildirir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Yükleme emrine hazır tutulan malları teslim alır. Bu andan itibaren bütün masraflar ve risk alıcıya aittir.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AF7B-A4DE-4599-A838-849E7915159F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6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548680"/>
            <a:ext cx="8712968" cy="5976664"/>
          </a:xfrm>
        </p:spPr>
        <p:txBody>
          <a:bodyPr/>
          <a:lstStyle/>
          <a:p>
            <a:r>
              <a:rPr lang="tr-TR" sz="4000" b="1" dirty="0">
                <a:solidFill>
                  <a:srgbClr val="00B050"/>
                </a:solidFill>
              </a:rPr>
              <a:t>FAS terimi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malların </a:t>
            </a:r>
            <a:r>
              <a:rPr lang="tr-TR" dirty="0">
                <a:solidFill>
                  <a:srgbClr val="FF0000"/>
                </a:solidFill>
              </a:rPr>
              <a:t>ihraç işlemlerinin alıcı tarafından tamamlanmasını öngörür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/>
              <a:t>Alıcının bu tür işlemleri doğrudan doğruya ya da aracı kullanarak dolaylı biçimde tamamlanmasının mümkün olmadığı durumlarda bu terim kullanılmamalıdır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Ayrıca bu terim, yalnızca deniz ya da nehir taşımacılığı çerçevesinde kullanabilir.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7D33-1B7B-427E-9F75-C498CBC98A3E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62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FAS teslim şekli yalnızca </a:t>
            </a:r>
            <a:r>
              <a:rPr lang="tr-TR" dirty="0" smtClean="0">
                <a:solidFill>
                  <a:srgbClr val="00B050"/>
                </a:solidFill>
              </a:rPr>
              <a:t>dökme denizyolu taşımacılığı kapsamında kullanılabilmektedir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ECA4-A1EA-44D1-8856-1E12D1444A1D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5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76" y="476672"/>
            <a:ext cx="8717012" cy="6048672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9050-54B0-4964-9BA4-121898501B56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109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0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risk</a:t>
            </a:r>
            <a:endParaRPr lang="tr-TR" dirty="0"/>
          </a:p>
        </p:txBody>
      </p:sp>
      <p:pic>
        <p:nvPicPr>
          <p:cNvPr id="4" name="ÖDEME ŞEKLİ AKREDİTİF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52" y="1711349"/>
            <a:ext cx="8363272" cy="4525963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3B2-E95F-4610-A150-E422E36F0B0E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500042"/>
            <a:ext cx="8401080" cy="6025302"/>
          </a:xfrm>
        </p:spPr>
        <p:txBody>
          <a:bodyPr>
            <a:normAutofit/>
          </a:bodyPr>
          <a:lstStyle/>
          <a:p>
            <a:r>
              <a:rPr lang="tr-TR" dirty="0" smtClean="0"/>
              <a:t>Tarafların belirlenen yükleme limanındaki yükleme noktasını mümkün olduğunca açık bir şekilde belirtmesi gerekmektedir.</a:t>
            </a:r>
          </a:p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0070C0"/>
                </a:solidFill>
              </a:rPr>
              <a:t>Bu noktaya kadar oluşacak masraflar satıcı tarafından karşılanırken, ayrıca </a:t>
            </a:r>
            <a:r>
              <a:rPr lang="tr-TR" dirty="0" smtClean="0">
                <a:solidFill>
                  <a:srgbClr val="FF0000"/>
                </a:solidFill>
              </a:rPr>
              <a:t>ihracat için gümrükleme işlemleri de satıcının yükümlülüğündedir</a:t>
            </a:r>
            <a:r>
              <a:rPr lang="tr-TR" dirty="0" smtClean="0">
                <a:solidFill>
                  <a:srgbClr val="0070C0"/>
                </a:solidFill>
              </a:rPr>
              <a:t>. </a:t>
            </a: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DBF1-D248-4604-BA7A-B632076AE774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37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F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13779"/>
            <a:ext cx="8640960" cy="5851525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FAEDD-C14A-466D-B66A-B4F25390313B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7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F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NO:9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FOB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CAF-4AD6-4CE1-A24E-42ADA84F1FEB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30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12033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******9.Free On Board (FOB)******</a:t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******</a:t>
            </a:r>
            <a:r>
              <a:rPr lang="tr-TR" sz="3600" b="1" dirty="0" smtClean="0">
                <a:solidFill>
                  <a:srgbClr val="00B050"/>
                </a:solidFill>
              </a:rPr>
              <a:t>(Gemide </a:t>
            </a:r>
            <a:r>
              <a:rPr lang="tr-TR" sz="3600" b="1" dirty="0" smtClean="0">
                <a:solidFill>
                  <a:srgbClr val="FFC000"/>
                </a:solidFill>
              </a:rPr>
              <a:t>Masrafsız</a:t>
            </a:r>
            <a:r>
              <a:rPr lang="tr-TR" sz="3600" b="1" dirty="0" smtClean="0">
                <a:solidFill>
                  <a:srgbClr val="00B050"/>
                </a:solidFill>
              </a:rPr>
              <a:t> Teslim)******</a:t>
            </a:r>
            <a:r>
              <a:rPr lang="tr-TR" b="1" dirty="0" smtClean="0">
                <a:solidFill>
                  <a:srgbClr val="00B050"/>
                </a:solidFill>
              </a:rPr>
              <a:t/>
            </a:r>
            <a:br>
              <a:rPr lang="tr-TR" b="1" dirty="0" smtClean="0">
                <a:solidFill>
                  <a:srgbClr val="00B050"/>
                </a:solidFill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844823"/>
            <a:ext cx="9001156" cy="4896545"/>
          </a:xfrm>
          <a:noFill/>
        </p:spPr>
        <p:txBody>
          <a:bodyPr>
            <a:normAutofit/>
          </a:bodyPr>
          <a:lstStyle/>
          <a:p>
            <a:r>
              <a:rPr lang="tr-TR" dirty="0" smtClean="0"/>
              <a:t>Deniz veya iç su yolu taşımacılığında kullanılan bu teslim şeklinde satıcının malları  gemide teslim etmesi gerekmektedir. </a:t>
            </a:r>
            <a:r>
              <a:rPr lang="tr-TR" dirty="0" smtClean="0">
                <a:solidFill>
                  <a:srgbClr val="00B0F0"/>
                </a:solidFill>
              </a:rPr>
              <a:t>Mallara ilişkin hasar ve masraflar, mallar gemiye yerleştirildiğinde alıcıya geçmekte ve alıcı bu andan itibaren tüm masraflara katlanmaktadır</a:t>
            </a: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8539-63CC-4B8A-B670-C34E74BD3CF5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78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FOB</a:t>
            </a:r>
            <a:endParaRPr lang="tr-TR" dirty="0"/>
          </a:p>
        </p:txBody>
      </p:sp>
      <p:pic>
        <p:nvPicPr>
          <p:cNvPr id="7" name="FO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4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Ön nakliye /</a:t>
            </a:r>
            <a:r>
              <a:rPr lang="tr-TR" dirty="0" err="1">
                <a:solidFill>
                  <a:prstClr val="black"/>
                </a:solidFill>
              </a:rPr>
              <a:t>pre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carriage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Gümrükleme /</a:t>
            </a:r>
            <a:r>
              <a:rPr lang="tr-TR" dirty="0" err="1">
                <a:solidFill>
                  <a:prstClr val="black"/>
                </a:solidFill>
              </a:rPr>
              <a:t>customs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clearance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Yükleme /</a:t>
            </a:r>
            <a:r>
              <a:rPr lang="tr-TR" dirty="0" err="1" smtClean="0">
                <a:solidFill>
                  <a:prstClr val="black"/>
                </a:solidFill>
              </a:rPr>
              <a:t>loading</a:t>
            </a:r>
            <a:r>
              <a:rPr lang="tr-TR" dirty="0" smtClean="0">
                <a:solidFill>
                  <a:prstClr val="black"/>
                </a:solidFill>
              </a:rPr>
              <a:t> (gemi güvertesine)</a:t>
            </a:r>
            <a:endParaRPr lang="tr-TR" dirty="0">
              <a:solidFill>
                <a:prstClr val="black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8FB9-0ACC-4B07-A624-E52984A7B7BA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22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88640"/>
            <a:ext cx="8496944" cy="6192687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CA72-1472-4793-A27E-628FE6DE9A62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1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285728"/>
            <a:ext cx="8750206" cy="6286544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Bu teslim şeklinde satıcı malları belirlenen tarihte ve yerde, alıcı tarafından temin edilen gemiye yüklemeyi gerçekleştirmektedir.</a:t>
            </a:r>
          </a:p>
          <a:p>
            <a:r>
              <a:rPr lang="tr-TR" dirty="0" smtClean="0"/>
              <a:t> </a:t>
            </a:r>
            <a:r>
              <a:rPr lang="tr-TR" b="1" dirty="0" smtClean="0">
                <a:solidFill>
                  <a:srgbClr val="7030A0"/>
                </a:solidFill>
              </a:rPr>
              <a:t>Mallar geminin küpeştesini aşıp, </a:t>
            </a:r>
            <a:r>
              <a:rPr lang="tr-TR" b="1" u="sng" dirty="0" smtClean="0">
                <a:solidFill>
                  <a:srgbClr val="7030A0"/>
                </a:solidFill>
              </a:rPr>
              <a:t>güvertesine geçtikten sonra meydana gelebilecek her türlü hasar, kayıp ve masraflar alıcının sorumluluğundadır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Satıcı</a:t>
            </a:r>
            <a:r>
              <a:rPr lang="tr-TR" dirty="0" smtClean="0"/>
              <a:t> ihracat için gerekli </a:t>
            </a:r>
            <a:r>
              <a:rPr lang="tr-TR" dirty="0" smtClean="0">
                <a:solidFill>
                  <a:srgbClr val="FF0000"/>
                </a:solidFill>
              </a:rPr>
              <a:t>tüm belgeleri hazırlayarak</a:t>
            </a:r>
            <a:r>
              <a:rPr lang="tr-TR" dirty="0" smtClean="0"/>
              <a:t>, malların </a:t>
            </a:r>
            <a:r>
              <a:rPr lang="tr-TR" b="1" dirty="0" smtClean="0">
                <a:solidFill>
                  <a:srgbClr val="00B050"/>
                </a:solidFill>
              </a:rPr>
              <a:t>ihracattaki gümrük işlemlerini tamamladıktan </a:t>
            </a:r>
            <a:r>
              <a:rPr lang="tr-TR" dirty="0" smtClean="0">
                <a:solidFill>
                  <a:srgbClr val="FF0000"/>
                </a:solidFill>
              </a:rPr>
              <a:t>sonra teslim etmektedir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615-5F9D-47CF-8C02-9EB4F25A47C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93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FO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74638"/>
            <a:ext cx="8712968" cy="5851525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8E22-8F83-4539-A05B-FD9F7C51B7E3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12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C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NO:1O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CFR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2774-5BB4-46FC-87AC-FC04FE61827A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30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5976664"/>
          </a:xfrm>
          <a:noFill/>
        </p:spPr>
        <p:txBody>
          <a:bodyPr>
            <a:normAutofit/>
          </a:bodyPr>
          <a:lstStyle/>
          <a:p>
            <a:r>
              <a:rPr lang="tr-TR" dirty="0"/>
              <a:t>Bunun üzerine ülkeler arasındaki </a:t>
            </a:r>
            <a:r>
              <a:rPr lang="tr-TR" dirty="0">
                <a:solidFill>
                  <a:srgbClr val="FF0000"/>
                </a:solidFill>
              </a:rPr>
              <a:t>farklı yorumları ve uygulamaları standart hale getirecek, </a:t>
            </a:r>
            <a:r>
              <a:rPr lang="tr-TR" sz="4000" b="1" dirty="0" smtClean="0">
                <a:solidFill>
                  <a:srgbClr val="00B0F0"/>
                </a:solidFill>
              </a:rPr>
              <a:t>hükümetlerden bağımsız </a:t>
            </a:r>
            <a:r>
              <a:rPr lang="tr-TR" sz="4000" b="1" dirty="0" smtClean="0"/>
              <a:t>,</a:t>
            </a:r>
            <a:endParaRPr lang="tr-TR" b="1" dirty="0" smtClean="0"/>
          </a:p>
          <a:p>
            <a:r>
              <a:rPr lang="tr-TR" sz="3600" b="1" dirty="0" smtClean="0">
                <a:solidFill>
                  <a:srgbClr val="00B050"/>
                </a:solidFill>
              </a:rPr>
              <a:t>uluslararası bir </a:t>
            </a:r>
            <a:r>
              <a:rPr lang="tr-TR" sz="3600" b="1" dirty="0">
                <a:solidFill>
                  <a:srgbClr val="00B050"/>
                </a:solidFill>
              </a:rPr>
              <a:t>kuruma </a:t>
            </a:r>
            <a:r>
              <a:rPr lang="tr-TR" dirty="0"/>
              <a:t>ihtiyaç duyulmuş </a:t>
            </a:r>
            <a:r>
              <a:rPr lang="tr-TR" dirty="0" smtClean="0"/>
              <a:t>.</a:t>
            </a:r>
          </a:p>
          <a:p>
            <a:r>
              <a:rPr lang="tr-TR" dirty="0" smtClean="0"/>
              <a:t>ve </a:t>
            </a:r>
            <a:r>
              <a:rPr lang="tr-TR" dirty="0"/>
              <a:t>nihayetinde </a:t>
            </a:r>
            <a:r>
              <a:rPr lang="tr-TR" dirty="0" smtClean="0"/>
              <a:t>1919 </a:t>
            </a:r>
            <a:r>
              <a:rPr lang="tr-TR" dirty="0"/>
              <a:t>yılında </a:t>
            </a:r>
            <a:r>
              <a:rPr lang="tr-TR" dirty="0" smtClean="0"/>
              <a:t>;</a:t>
            </a:r>
          </a:p>
          <a:p>
            <a:r>
              <a:rPr lang="tr-TR" dirty="0" smtClean="0"/>
              <a:t>Milletlerarası </a:t>
            </a:r>
            <a:r>
              <a:rPr lang="tr-TR" dirty="0"/>
              <a:t>Ticaret </a:t>
            </a:r>
            <a:r>
              <a:rPr lang="tr-TR" dirty="0" smtClean="0"/>
              <a:t>Odası </a:t>
            </a:r>
          </a:p>
          <a:p>
            <a:r>
              <a:rPr lang="tr-TR" dirty="0" smtClean="0"/>
              <a:t>(</a:t>
            </a:r>
            <a:r>
              <a:rPr lang="tr-TR" sz="5400" b="1" dirty="0">
                <a:solidFill>
                  <a:srgbClr val="FF0000"/>
                </a:solidFill>
              </a:rPr>
              <a:t>I</a:t>
            </a:r>
            <a:r>
              <a:rPr lang="tr-TR" dirty="0" smtClean="0"/>
              <a:t>nternational </a:t>
            </a:r>
            <a:r>
              <a:rPr lang="tr-TR" sz="4800" b="1" dirty="0" err="1" smtClean="0">
                <a:solidFill>
                  <a:srgbClr val="FF0000"/>
                </a:solidFill>
              </a:rPr>
              <a:t>C</a:t>
            </a:r>
            <a:r>
              <a:rPr lang="tr-TR" dirty="0" err="1" smtClean="0"/>
              <a:t>hamber</a:t>
            </a:r>
            <a:r>
              <a:rPr lang="tr-TR" dirty="0" smtClean="0"/>
              <a:t> </a:t>
            </a:r>
            <a:r>
              <a:rPr lang="tr-TR" dirty="0"/>
              <a:t>of </a:t>
            </a:r>
            <a:r>
              <a:rPr lang="tr-TR" sz="4800" b="1" dirty="0" smtClean="0">
                <a:solidFill>
                  <a:srgbClr val="FF0000"/>
                </a:solidFill>
              </a:rPr>
              <a:t>C</a:t>
            </a:r>
            <a:r>
              <a:rPr lang="tr-TR" dirty="0" smtClean="0"/>
              <a:t>ommerce </a:t>
            </a:r>
            <a:r>
              <a:rPr lang="tr-TR" b="1" dirty="0">
                <a:solidFill>
                  <a:srgbClr val="00B0F0"/>
                </a:solidFill>
              </a:rPr>
              <a:t>(</a:t>
            </a:r>
            <a:r>
              <a:rPr lang="tr-TR" b="1" dirty="0" smtClean="0">
                <a:solidFill>
                  <a:srgbClr val="00B0F0"/>
                </a:solidFill>
              </a:rPr>
              <a:t>ICC) </a:t>
            </a:r>
            <a:r>
              <a:rPr lang="tr-TR" dirty="0" err="1" smtClean="0"/>
              <a:t>ın</a:t>
            </a:r>
            <a:r>
              <a:rPr lang="tr-TR" dirty="0" smtClean="0"/>
              <a:t> ilk </a:t>
            </a:r>
            <a:r>
              <a:rPr lang="tr-TR" dirty="0" err="1" smtClean="0"/>
              <a:t>temeIleri</a:t>
            </a:r>
            <a:r>
              <a:rPr lang="tr-TR" dirty="0" smtClean="0"/>
              <a:t> atılmıştır</a:t>
            </a:r>
            <a:r>
              <a:rPr lang="tr-TR" dirty="0"/>
              <a:t>. 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6F96-FE0D-43D3-98FD-D1E763A83BF6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7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10. </a:t>
            </a:r>
            <a:r>
              <a:rPr lang="tr-TR" sz="3600" b="1" dirty="0" err="1" smtClean="0">
                <a:solidFill>
                  <a:srgbClr val="FF0000"/>
                </a:solidFill>
              </a:rPr>
              <a:t>Cost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And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Freight</a:t>
            </a:r>
            <a:r>
              <a:rPr lang="tr-TR" sz="3600" b="1" dirty="0" smtClean="0">
                <a:solidFill>
                  <a:srgbClr val="FF0000"/>
                </a:solidFill>
              </a:rPr>
              <a:t> (CFR)</a:t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00B050"/>
                </a:solidFill>
              </a:rPr>
              <a:t>(Masraflar ve Navlun </a:t>
            </a:r>
            <a:r>
              <a:rPr lang="tr-TR" sz="3600" b="1" dirty="0" smtClean="0">
                <a:solidFill>
                  <a:srgbClr val="FFC000"/>
                </a:solidFill>
              </a:rPr>
              <a:t>Ödenmiş</a:t>
            </a:r>
            <a:r>
              <a:rPr lang="tr-TR" sz="3600" b="1" dirty="0" smtClean="0">
                <a:solidFill>
                  <a:srgbClr val="00B050"/>
                </a:solidFill>
              </a:rPr>
              <a:t> Teslim)</a:t>
            </a:r>
            <a:r>
              <a:rPr lang="tr-TR" b="1" dirty="0" smtClean="0">
                <a:solidFill>
                  <a:srgbClr val="00B050"/>
                </a:solidFill>
              </a:rPr>
              <a:t/>
            </a:r>
            <a:br>
              <a:rPr lang="tr-TR" b="1" dirty="0" smtClean="0">
                <a:solidFill>
                  <a:srgbClr val="00B050"/>
                </a:solidFill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txBody>
          <a:bodyPr>
            <a:normAutofit/>
          </a:bodyPr>
          <a:lstStyle/>
          <a:p>
            <a:r>
              <a:rPr lang="tr-TR" dirty="0" smtClean="0"/>
              <a:t>FOB + </a:t>
            </a:r>
            <a:r>
              <a:rPr lang="tr-TR" dirty="0" err="1" smtClean="0"/>
              <a:t>freıght</a:t>
            </a:r>
            <a:endParaRPr lang="tr-TR" dirty="0" smtClean="0"/>
          </a:p>
          <a:p>
            <a:r>
              <a:rPr lang="tr-TR" dirty="0" smtClean="0"/>
              <a:t>Sadece deniz ya da iç su yolu taşımacığında kullanılan bu terim </a:t>
            </a:r>
          </a:p>
          <a:p>
            <a:r>
              <a:rPr lang="tr-TR" dirty="0" smtClean="0"/>
              <a:t>“</a:t>
            </a:r>
            <a:r>
              <a:rPr lang="tr-TR" sz="4000" b="1" dirty="0" smtClean="0">
                <a:solidFill>
                  <a:srgbClr val="FF0000"/>
                </a:solidFill>
              </a:rPr>
              <a:t>Masraflar ve Navlun Ödenmiş</a:t>
            </a:r>
            <a:r>
              <a:rPr lang="tr-TR" dirty="0" smtClean="0"/>
              <a:t>” olarak teslim şeklinde kısaca açıklanabilir.</a:t>
            </a:r>
          </a:p>
          <a:p>
            <a:r>
              <a:rPr lang="tr-TR" dirty="0" smtClean="0"/>
              <a:t>Bu kuralda satıcının malları gemide teslim etmesini veya zaten bu şekilde teslim edilmiş malları tedarik etmesini ifade eder. 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7296-7F09-497E-B930-E78D2FD9747E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47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Cost</a:t>
            </a:r>
            <a:r>
              <a:rPr lang="tr-TR" dirty="0" smtClean="0"/>
              <a:t> (masraflar ) için bkz. </a:t>
            </a:r>
            <a:r>
              <a:rPr lang="tr-TR" smtClean="0"/>
              <a:t>140 </a:t>
            </a:r>
            <a:r>
              <a:rPr lang="tr-TR" dirty="0" smtClean="0"/>
              <a:t>ve devamı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5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CFR</a:t>
            </a:r>
            <a:endParaRPr lang="tr-TR" dirty="0"/>
          </a:p>
        </p:txBody>
      </p:sp>
      <p:pic>
        <p:nvPicPr>
          <p:cNvPr id="7" name="CF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0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417638"/>
            <a:ext cx="8507288" cy="5179714"/>
          </a:xfrm>
        </p:spPr>
        <p:txBody>
          <a:bodyPr>
            <a:normAutofit/>
          </a:bodyPr>
          <a:lstStyle/>
          <a:p>
            <a:pPr lvl="0"/>
            <a:r>
              <a:rPr lang="tr-TR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Gemide teslim  (CFR)**************</a:t>
            </a:r>
          </a:p>
          <a:p>
            <a:pPr lvl="0"/>
            <a:r>
              <a:rPr lang="tr-TR" dirty="0" smtClean="0">
                <a:solidFill>
                  <a:prstClr val="black"/>
                </a:solidFill>
              </a:rPr>
              <a:t>Ön </a:t>
            </a:r>
            <a:r>
              <a:rPr lang="tr-TR" dirty="0">
                <a:solidFill>
                  <a:prstClr val="black"/>
                </a:solidFill>
              </a:rPr>
              <a:t>nakliye /</a:t>
            </a:r>
            <a:r>
              <a:rPr lang="tr-TR" dirty="0" err="1">
                <a:solidFill>
                  <a:prstClr val="black"/>
                </a:solidFill>
              </a:rPr>
              <a:t>pre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carriage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Gümrükleme /</a:t>
            </a:r>
            <a:r>
              <a:rPr lang="tr-TR" dirty="0" err="1">
                <a:solidFill>
                  <a:prstClr val="black"/>
                </a:solidFill>
              </a:rPr>
              <a:t>customs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clearance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Yükleme /</a:t>
            </a:r>
            <a:r>
              <a:rPr lang="tr-TR" dirty="0" err="1">
                <a:solidFill>
                  <a:prstClr val="black"/>
                </a:solidFill>
              </a:rPr>
              <a:t>loading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 err="1" smtClean="0">
                <a:solidFill>
                  <a:prstClr val="black"/>
                </a:solidFill>
              </a:rPr>
              <a:t>Carriage</a:t>
            </a:r>
            <a:r>
              <a:rPr lang="tr-TR" dirty="0" smtClean="0">
                <a:solidFill>
                  <a:prstClr val="black"/>
                </a:solidFill>
              </a:rPr>
              <a:t>/</a:t>
            </a:r>
            <a:r>
              <a:rPr lang="tr-TR" dirty="0" err="1" smtClean="0">
                <a:solidFill>
                  <a:prstClr val="black"/>
                </a:solidFill>
              </a:rPr>
              <a:t>freight</a:t>
            </a:r>
            <a:r>
              <a:rPr lang="tr-TR" dirty="0">
                <a:solidFill>
                  <a:prstClr val="black"/>
                </a:solidFill>
              </a:rPr>
              <a:t>/ </a:t>
            </a:r>
            <a:r>
              <a:rPr lang="tr-TR" dirty="0" smtClean="0">
                <a:solidFill>
                  <a:prstClr val="black"/>
                </a:solidFill>
              </a:rPr>
              <a:t>navlun</a:t>
            </a:r>
          </a:p>
          <a:p>
            <a:pPr lvl="0"/>
            <a:r>
              <a:rPr lang="tr-TR" dirty="0" smtClean="0">
                <a:solidFill>
                  <a:prstClr val="black"/>
                </a:solidFill>
              </a:rPr>
              <a:t>Vergiler</a:t>
            </a:r>
          </a:p>
          <a:p>
            <a:pPr lvl="0"/>
            <a:r>
              <a:rPr lang="tr-TR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Yalnızca deniz ve iç suyolu 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taşıma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modlarını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içerir</a:t>
            </a:r>
            <a:r>
              <a:rPr lang="tr-TR" dirty="0">
                <a:solidFill>
                  <a:prstClr val="black"/>
                </a:solidFill>
                <a:latin typeface="Arial Black" panose="020B0A04020102020204" pitchFamily="34" charset="0"/>
              </a:rPr>
              <a:t>. (</a:t>
            </a:r>
            <a:r>
              <a:rPr lang="tr-TR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CPT </a:t>
            </a:r>
            <a:r>
              <a:rPr lang="tr-TR" dirty="0">
                <a:solidFill>
                  <a:prstClr val="black"/>
                </a:solidFill>
                <a:latin typeface="Arial Black" panose="020B0A04020102020204" pitchFamily="34" charset="0"/>
              </a:rPr>
              <a:t>ye benzer, </a:t>
            </a:r>
            <a:r>
              <a:rPr lang="tr-TR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CPT tüm taşıma </a:t>
            </a:r>
            <a:r>
              <a:rPr lang="tr-TR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modlarını</a:t>
            </a:r>
            <a:r>
              <a:rPr lang="tr-TR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kapsar)</a:t>
            </a:r>
            <a:endParaRPr lang="tr-TR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/>
            <a:endParaRPr lang="tr-TR" dirty="0">
              <a:solidFill>
                <a:prstClr val="black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F515-D165-4926-A63E-6359E2D4525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99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92" y="260648"/>
            <a:ext cx="8871296" cy="6336704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58B3-F419-414A-8022-4C78D67AE0BC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38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908720"/>
            <a:ext cx="8507288" cy="5544615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5671-EA63-44A4-8C95-2D81CDE0BCD7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5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0"/>
            <a:ext cx="9010328" cy="6858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3">
                    <a:lumMod val="50000"/>
                  </a:schemeClr>
                </a:solidFill>
              </a:rPr>
              <a:t>Bu teslim şeklinin(</a:t>
            </a:r>
            <a:r>
              <a:rPr lang="tr-TR" b="1" dirty="0" err="1" smtClean="0">
                <a:solidFill>
                  <a:schemeClr val="accent3">
                    <a:lumMod val="50000"/>
                  </a:schemeClr>
                </a:solidFill>
              </a:rPr>
              <a:t>cfr</a:t>
            </a:r>
            <a:r>
              <a:rPr lang="tr-TR" b="1" dirty="0" smtClean="0">
                <a:solidFill>
                  <a:schemeClr val="accent3">
                    <a:lumMod val="50000"/>
                  </a:schemeClr>
                </a:solidFill>
              </a:rPr>
              <a:t>) özellikleri</a:t>
            </a:r>
            <a:r>
              <a:rPr lang="tr-TR" b="1" dirty="0" smtClean="0"/>
              <a:t>; </a:t>
            </a:r>
          </a:p>
          <a:p>
            <a:r>
              <a:rPr lang="tr-TR" dirty="0" smtClean="0">
                <a:solidFill>
                  <a:srgbClr val="00B050"/>
                </a:solidFill>
              </a:rPr>
              <a:t>Bu teslim şeklinde satıcı tüm masraf ve riskleri üstlenerek malların yükleneceği limana kadar getirmektedir. 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Gümrük işlemlerini </a:t>
            </a:r>
            <a:r>
              <a:rPr lang="tr-TR" dirty="0" smtClean="0">
                <a:solidFill>
                  <a:srgbClr val="00B050"/>
                </a:solidFill>
              </a:rPr>
              <a:t>yaptırmakta ve </a:t>
            </a:r>
            <a:r>
              <a:rPr lang="tr-TR" dirty="0" smtClean="0">
                <a:solidFill>
                  <a:srgbClr val="FF0000"/>
                </a:solidFill>
              </a:rPr>
              <a:t>navlun ücretini </a:t>
            </a:r>
            <a:r>
              <a:rPr lang="tr-TR" dirty="0" smtClean="0">
                <a:solidFill>
                  <a:srgbClr val="00B050"/>
                </a:solidFill>
              </a:rPr>
              <a:t>ödeyerek yüklemeyi gerçekleştirmektedir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u="sng" dirty="0" smtClean="0"/>
              <a:t>Bu andan itibaren </a:t>
            </a:r>
            <a:r>
              <a:rPr lang="tr-TR" dirty="0" smtClean="0"/>
              <a:t>navlun dışındaki malla ilgili </a:t>
            </a:r>
            <a:r>
              <a:rPr lang="tr-T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tüm masraf ve riskler ise alıcıya ait olmaktadır. Bkz. video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9AC44-151D-4EDE-A0B5-CFED98271AD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52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CF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640960" cy="5937523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7A41-E78A-4D57-B589-FD2045E4F06B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C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NO:11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CIF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AA2F-FA29-4E1A-887B-49385AE80BF1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74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>
                <a:solidFill>
                  <a:srgbClr val="FF0000"/>
                </a:solidFill>
              </a:rPr>
              <a:t>11. </a:t>
            </a:r>
            <a:r>
              <a:rPr lang="tr-TR" sz="3600" b="1" dirty="0" err="1" smtClean="0">
                <a:solidFill>
                  <a:srgbClr val="FF0000"/>
                </a:solidFill>
              </a:rPr>
              <a:t>Cost</a:t>
            </a:r>
            <a:r>
              <a:rPr lang="tr-TR" sz="3600" b="1" dirty="0" smtClean="0">
                <a:solidFill>
                  <a:srgbClr val="FF0000"/>
                </a:solidFill>
              </a:rPr>
              <a:t>, </a:t>
            </a:r>
            <a:r>
              <a:rPr lang="tr-TR" sz="3600" b="1" dirty="0" err="1" smtClean="0">
                <a:solidFill>
                  <a:srgbClr val="FF0000"/>
                </a:solidFill>
              </a:rPr>
              <a:t>Insurance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And</a:t>
            </a:r>
            <a:r>
              <a:rPr lang="tr-TR" sz="3600" b="1" dirty="0" smtClean="0">
                <a:solidFill>
                  <a:srgbClr val="FF0000"/>
                </a:solidFill>
              </a:rPr>
              <a:t> Freight (CIF)</a:t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(</a:t>
            </a:r>
            <a:r>
              <a:rPr lang="tr-TR" sz="3600" b="1" dirty="0" smtClean="0">
                <a:solidFill>
                  <a:srgbClr val="00B050"/>
                </a:solidFill>
              </a:rPr>
              <a:t>Masraflar, Sigorta Ve Navlun </a:t>
            </a:r>
            <a:r>
              <a:rPr lang="tr-TR" sz="3600" b="1" dirty="0" smtClean="0">
                <a:solidFill>
                  <a:srgbClr val="FFC000"/>
                </a:solidFill>
              </a:rPr>
              <a:t>Ödenmiş</a:t>
            </a:r>
            <a:r>
              <a:rPr lang="tr-TR" sz="3600" b="1" dirty="0" smtClean="0">
                <a:solidFill>
                  <a:srgbClr val="00B050"/>
                </a:solidFill>
              </a:rPr>
              <a:t> Teslim</a:t>
            </a:r>
            <a:r>
              <a:rPr lang="tr-TR" sz="3600" b="1" dirty="0" smtClean="0">
                <a:solidFill>
                  <a:srgbClr val="FF0000"/>
                </a:solidFill>
              </a:rPr>
              <a:t>)</a:t>
            </a:r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tr-TR" dirty="0" smtClean="0"/>
              <a:t>Deniz ve iç suyolu taşımacığında kullanılan terimlerden biri olan CIF teslim şekli, </a:t>
            </a:r>
            <a:r>
              <a:rPr lang="tr-TR" b="1" u="sng" dirty="0" smtClean="0">
                <a:solidFill>
                  <a:srgbClr val="FF0000"/>
                </a:solidFill>
              </a:rPr>
              <a:t>malların gemide teslim edilmesini ;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ancak </a:t>
            </a:r>
            <a:r>
              <a:rPr lang="tr-TR" dirty="0" smtClean="0">
                <a:solidFill>
                  <a:srgbClr val="00B0F0"/>
                </a:solidFill>
              </a:rPr>
              <a:t>masraflar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smtClean="0">
                <a:solidFill>
                  <a:srgbClr val="00B0F0"/>
                </a:solidFill>
              </a:rPr>
              <a:t>sigorta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smtClean="0">
                <a:solidFill>
                  <a:srgbClr val="00B0F0"/>
                </a:solidFill>
              </a:rPr>
              <a:t>navlunun da satıcı tarafından ödenmiş </a:t>
            </a:r>
            <a:r>
              <a:rPr lang="tr-TR" dirty="0" smtClean="0">
                <a:solidFill>
                  <a:srgbClr val="FF0000"/>
                </a:solidFill>
              </a:rPr>
              <a:t>olmasını ifade etmektedir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Burada satıcının malların varış limanına getirilmesi için taşıma sözleşmesini yapma ve masraflar ile sigorta ve navlunu ödemesini gerektirmektedir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E7CD-E196-418F-AA8C-4354B56A4BBB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79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/>
          <a:lstStyle/>
          <a:p>
            <a:r>
              <a:rPr lang="tr-TR" b="1" u="sng" dirty="0">
                <a:solidFill>
                  <a:srgbClr val="7030A0"/>
                </a:solidFill>
              </a:rPr>
              <a:t>ICC oluşumunda yer alan </a:t>
            </a:r>
            <a:r>
              <a:rPr lang="tr-TR" b="1" u="sng" dirty="0" err="1" smtClean="0">
                <a:solidFill>
                  <a:srgbClr val="7030A0"/>
                </a:solidFill>
              </a:rPr>
              <a:t>devIetler</a:t>
            </a:r>
            <a:r>
              <a:rPr lang="tr-TR" b="1" u="sng" dirty="0" smtClean="0">
                <a:solidFill>
                  <a:srgbClr val="7030A0"/>
                </a:solidFill>
              </a:rPr>
              <a:t> ICC </a:t>
            </a:r>
            <a:r>
              <a:rPr lang="tr-TR" b="1" u="sng" dirty="0" err="1" smtClean="0">
                <a:solidFill>
                  <a:srgbClr val="7030A0"/>
                </a:solidFill>
              </a:rPr>
              <a:t>nin</a:t>
            </a:r>
            <a:r>
              <a:rPr lang="tr-TR" b="1" u="sng" dirty="0" smtClean="0">
                <a:solidFill>
                  <a:srgbClr val="7030A0"/>
                </a:solidFill>
              </a:rPr>
              <a:t> </a:t>
            </a:r>
            <a:r>
              <a:rPr lang="tr-TR" b="1" u="sng" dirty="0">
                <a:solidFill>
                  <a:srgbClr val="7030A0"/>
                </a:solidFill>
              </a:rPr>
              <a:t>amacını</a:t>
            </a:r>
            <a:r>
              <a:rPr lang="tr-TR" dirty="0"/>
              <a:t>, </a:t>
            </a:r>
            <a:endParaRPr lang="tr-TR" dirty="0" smtClean="0"/>
          </a:p>
          <a:p>
            <a:endParaRPr lang="tr-TR" dirty="0" smtClean="0"/>
          </a:p>
          <a:p>
            <a:r>
              <a:rPr lang="tr-TR" b="1" dirty="0" smtClean="0">
                <a:solidFill>
                  <a:srgbClr val="00B050"/>
                </a:solidFill>
              </a:rPr>
              <a:t>1</a:t>
            </a:r>
            <a:r>
              <a:rPr lang="tr-TR" b="1" dirty="0" smtClean="0">
                <a:solidFill>
                  <a:srgbClr val="FF0000"/>
                </a:solidFill>
              </a:rPr>
              <a:t>. U.A. </a:t>
            </a:r>
            <a:r>
              <a:rPr lang="tr-TR" b="1" dirty="0">
                <a:solidFill>
                  <a:srgbClr val="FF0000"/>
                </a:solidFill>
              </a:rPr>
              <a:t>ticaretin ve işbirliğinin geliştirilmesi</a:t>
            </a:r>
            <a:r>
              <a:rPr lang="tr-TR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2</a:t>
            </a:r>
            <a:r>
              <a:rPr lang="tr-TR" b="1" dirty="0" smtClean="0">
                <a:solidFill>
                  <a:srgbClr val="FF0000"/>
                </a:solidFill>
              </a:rPr>
              <a:t>. Özel </a:t>
            </a:r>
            <a:r>
              <a:rPr lang="tr-TR" b="1" dirty="0">
                <a:solidFill>
                  <a:srgbClr val="FF0000"/>
                </a:solidFill>
              </a:rPr>
              <a:t>teşebbüslerin güçlendirilmesi, </a:t>
            </a:r>
            <a:endParaRPr lang="tr-TR" b="1" dirty="0" smtClean="0">
              <a:solidFill>
                <a:srgbClr val="FF0000"/>
              </a:solidFill>
            </a:endParaRPr>
          </a:p>
          <a:p>
            <a:endParaRPr lang="tr-TR" b="1" dirty="0" smtClean="0">
              <a:solidFill>
                <a:srgbClr val="FF0000"/>
              </a:solidFill>
            </a:endParaRPr>
          </a:p>
          <a:p>
            <a:r>
              <a:rPr lang="tr-TR" b="1" dirty="0" smtClean="0">
                <a:solidFill>
                  <a:srgbClr val="00B050"/>
                </a:solidFill>
              </a:rPr>
              <a:t>3</a:t>
            </a:r>
            <a:r>
              <a:rPr lang="tr-TR" b="1" dirty="0" smtClean="0">
                <a:solidFill>
                  <a:srgbClr val="FF0000"/>
                </a:solidFill>
              </a:rPr>
              <a:t>.U.A. </a:t>
            </a:r>
            <a:r>
              <a:rPr lang="tr-TR" b="1" dirty="0">
                <a:solidFill>
                  <a:srgbClr val="FF0000"/>
                </a:solidFill>
              </a:rPr>
              <a:t>iş </a:t>
            </a:r>
            <a:r>
              <a:rPr lang="tr-TR" b="1" dirty="0" smtClean="0">
                <a:solidFill>
                  <a:srgbClr val="FF0000"/>
                </a:solidFill>
              </a:rPr>
              <a:t>dünyasının </a:t>
            </a:r>
            <a:r>
              <a:rPr lang="tr-TR" b="1" dirty="0">
                <a:solidFill>
                  <a:srgbClr val="FF0000"/>
                </a:solidFill>
              </a:rPr>
              <a:t>ihtiyaç duyduğu şartların düzeltilip </a:t>
            </a:r>
            <a:r>
              <a:rPr lang="tr-TR" b="1" u="sng" dirty="0">
                <a:solidFill>
                  <a:srgbClr val="7030A0"/>
                </a:solidFill>
              </a:rPr>
              <a:t>standart hale </a:t>
            </a:r>
            <a:r>
              <a:rPr lang="tr-TR" b="1" dirty="0" smtClean="0">
                <a:solidFill>
                  <a:srgbClr val="FF0000"/>
                </a:solidFill>
              </a:rPr>
              <a:t>getirilmesi,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/>
              <a:t>şeklinde belirtmişlerdir” </a:t>
            </a:r>
            <a:endParaRPr lang="tr-TR" dirty="0" smtClean="0"/>
          </a:p>
          <a:p>
            <a:r>
              <a:rPr lang="tr-TR" sz="1800" dirty="0" smtClean="0"/>
              <a:t>(</a:t>
            </a:r>
            <a:r>
              <a:rPr lang="tr-TR" sz="1800" dirty="0"/>
              <a:t>http://www. icc.tobb.org.tr</a:t>
            </a:r>
            <a:r>
              <a:rPr lang="tr-TR" sz="1800" dirty="0" smtClean="0"/>
              <a:t>)</a:t>
            </a:r>
            <a:endParaRPr lang="tr-TR" sz="1800" dirty="0"/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931D-184C-438F-8DD6-B61F7E3AD79D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97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CIF</a:t>
            </a:r>
            <a:endParaRPr lang="tr-TR" dirty="0"/>
          </a:p>
        </p:txBody>
      </p:sp>
      <p:pic>
        <p:nvPicPr>
          <p:cNvPr id="7" name="C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71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Mallar gemide teslim edilir</a:t>
            </a:r>
          </a:p>
          <a:p>
            <a:r>
              <a:rPr lang="tr-TR" dirty="0" smtClean="0"/>
              <a:t>Masraflar</a:t>
            </a:r>
          </a:p>
          <a:p>
            <a:r>
              <a:rPr lang="tr-TR" dirty="0" smtClean="0"/>
              <a:t>Gemiye yükleme</a:t>
            </a:r>
          </a:p>
          <a:p>
            <a:r>
              <a:rPr lang="tr-TR" dirty="0" smtClean="0"/>
              <a:t>Sigorta</a:t>
            </a:r>
          </a:p>
          <a:p>
            <a:r>
              <a:rPr lang="tr-TR" dirty="0" smtClean="0"/>
              <a:t>navlun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122C-C546-4E58-B296-6DC6F655EA35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1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6336703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6A14-7B4E-498A-8715-0E9DEB1278C2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37" y="692696"/>
            <a:ext cx="8163725" cy="5433467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AC02E-C27B-4FB9-8C09-FF90B62DEF2E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1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428604"/>
            <a:ext cx="8472518" cy="5697559"/>
          </a:xfrm>
        </p:spPr>
        <p:txBody>
          <a:bodyPr/>
          <a:lstStyle/>
          <a:p>
            <a:r>
              <a:rPr lang="tr-TR" dirty="0" smtClean="0"/>
              <a:t>CIF kuralı kullanıldığında (tıpkı CIP, CPT veya CFR kurallarında olduğu gibi), </a:t>
            </a:r>
            <a:r>
              <a:rPr lang="tr-TR" dirty="0" smtClean="0">
                <a:solidFill>
                  <a:srgbClr val="FFC000"/>
                </a:solidFill>
              </a:rPr>
              <a:t>satıcı teslim yükümlülüğünü mallar varma yerine ulaştığında değil</a:t>
            </a:r>
            <a:r>
              <a:rPr lang="tr-TR" dirty="0" smtClean="0"/>
              <a:t>, </a:t>
            </a:r>
            <a:r>
              <a:rPr lang="tr-TR" dirty="0" smtClean="0">
                <a:solidFill>
                  <a:srgbClr val="00B050"/>
                </a:solidFill>
              </a:rPr>
              <a:t>malları ilgili kural uyarınca taşıyıcıya teslim ettiğinde yerine getirmektedir.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1493-B105-4D8E-988D-AC054E7396A6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6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285728"/>
            <a:ext cx="8715436" cy="5840435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Teslim şeklinin özellikleri </a:t>
            </a:r>
            <a:r>
              <a:rPr lang="tr-TR" dirty="0" smtClean="0"/>
              <a:t>: Bu teslim şeklinde satıcı sigorta primi, navlun ve yükleme masrafları ve riskleri üstlenerek malları yükleyeceği limana getirmektedir. Satıcı gemi acentesi ile anlaşarak gemiyi temin etmektedir.</a:t>
            </a:r>
          </a:p>
          <a:p>
            <a:r>
              <a:rPr lang="tr-TR" dirty="0" smtClean="0"/>
              <a:t>Satış sözleşmesindeki malların belirtilen tarihte ve yerde yüklemesinin yapıldığını alıcıya bildirmekte, </a:t>
            </a:r>
            <a:r>
              <a:rPr lang="tr-TR" dirty="0" smtClean="0">
                <a:solidFill>
                  <a:srgbClr val="FF0000"/>
                </a:solidFill>
              </a:rPr>
              <a:t>satıcı sigorta primini ödemek suretiyle yüklediği mal cinsine uygun olan</a:t>
            </a:r>
          </a:p>
          <a:p>
            <a:pPr lvl="0"/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sz="3600" b="1" dirty="0" smtClean="0">
                <a:solidFill>
                  <a:srgbClr val="00B050"/>
                </a:solidFill>
              </a:rPr>
              <a:t>en dar kapsamlı deniz nakliyat sigortasını </a:t>
            </a:r>
            <a:r>
              <a:rPr lang="tr-TR" dirty="0" smtClean="0">
                <a:solidFill>
                  <a:srgbClr val="FF0000"/>
                </a:solidFill>
              </a:rPr>
              <a:t>yaptırmaktadır. </a:t>
            </a:r>
            <a:r>
              <a:rPr lang="tr-TR">
                <a:solidFill>
                  <a:prstClr val="black"/>
                </a:solidFill>
              </a:rPr>
              <a:t>2020 de CIF taşımada sigorta yapılacaksa C KLOZU kullanılacak.</a:t>
            </a:r>
          </a:p>
          <a:p>
            <a:endParaRPr lang="tr-TR" dirty="0" smtClean="0">
              <a:solidFill>
                <a:srgbClr val="FF0000"/>
              </a:solidFill>
            </a:endParaRPr>
          </a:p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B8FA-9AC4-4806-94E6-EFE585D9E99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07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6429396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Alıcı daha geniş kapsamlı sigortayı kendi isteği ile yaptırabilmektedir. 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Mallar gemiye yüklendikten sonra navlun ve sigorta primi dışındaki masraflar ve riskler ise alıcıya geçmektedir.</a:t>
            </a:r>
          </a:p>
          <a:p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CIF kuralı, satıcının malların ihracatı için gümrüklemesini gerektirmekte</a:t>
            </a:r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 ancak </a:t>
            </a:r>
            <a:r>
              <a:rPr lang="tr-TR" b="1" u="sng" dirty="0" smtClean="0">
                <a:solidFill>
                  <a:schemeClr val="accent6">
                    <a:lumMod val="75000"/>
                  </a:schemeClr>
                </a:solidFill>
              </a:rPr>
              <a:t>satıcının malların </a:t>
            </a:r>
            <a:r>
              <a:rPr lang="tr-TR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ithalatı için gümrükleme işlemleri </a:t>
            </a:r>
            <a:r>
              <a:rPr lang="tr-TR" b="1" u="sng" dirty="0" smtClean="0">
                <a:solidFill>
                  <a:schemeClr val="accent6">
                    <a:lumMod val="75000"/>
                  </a:schemeClr>
                </a:solidFill>
              </a:rPr>
              <a:t>ile harçların ödenmesi ve </a:t>
            </a:r>
            <a:r>
              <a:rPr lang="tr-TR" b="1" u="sng" dirty="0" smtClean="0">
                <a:solidFill>
                  <a:srgbClr val="00B050"/>
                </a:solidFill>
              </a:rPr>
              <a:t>ithalatta gümrükleme formalitelerinin </a:t>
            </a:r>
            <a:r>
              <a:rPr lang="tr-TR" b="1" u="sng" dirty="0" smtClean="0">
                <a:solidFill>
                  <a:schemeClr val="accent6">
                    <a:lumMod val="75000"/>
                  </a:schemeClr>
                </a:solidFill>
              </a:rPr>
              <a:t>yerine getirilmesi yükümlülüğü bulunmamaktadır.</a:t>
            </a:r>
          </a:p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C48C-3B35-41A0-939D-1892B27ADE9B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1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C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74639"/>
            <a:ext cx="8568952" cy="5890666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2EB1-32E1-4974-A883-AE57C607EF16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7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ÖZET ( satıcı Ayşe, alıcı </a:t>
            </a:r>
            <a:r>
              <a:rPr lang="tr-TR" dirty="0" err="1" smtClean="0"/>
              <a:t>john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1" y="1628800"/>
            <a:ext cx="8890371" cy="4727550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7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ÖNEMLİ </a:t>
            </a:r>
            <a:r>
              <a:rPr lang="tr-TR" dirty="0"/>
              <a:t>NOT: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Gümrük </a:t>
            </a:r>
            <a:r>
              <a:rPr lang="tr-TR" dirty="0" smtClean="0"/>
              <a:t>işlemleri </a:t>
            </a:r>
            <a:r>
              <a:rPr lang="tr-TR" dirty="0" smtClean="0">
                <a:solidFill>
                  <a:srgbClr val="00B050"/>
                </a:solidFill>
              </a:rPr>
              <a:t>SADECE EXW de ALICI </a:t>
            </a:r>
            <a:r>
              <a:rPr lang="tr-TR" dirty="0" smtClean="0"/>
              <a:t>tarafından yapılır. (alıcının temsilcisi ya da noter onaylı vekaletle, veyahut ta şubesi varsa şubesi aracılığıyla yapabilir.)</a:t>
            </a:r>
          </a:p>
          <a:p>
            <a:r>
              <a:rPr lang="tr-TR" dirty="0" smtClean="0"/>
              <a:t>Diğer bütün teslim şekillerinde Gümrük işlemleri SATICI tarafından yapılır.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25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Taşıma riski</a:t>
            </a:r>
            <a:r>
              <a:rPr lang="tr-TR" dirty="0"/>
              <a:t>, dış ticaretin en önemli risklerinden </a:t>
            </a:r>
            <a:r>
              <a:rPr lang="tr-TR" dirty="0" smtClean="0"/>
              <a:t>biri olarak </a:t>
            </a:r>
            <a:r>
              <a:rPr lang="tr-TR" dirty="0"/>
              <a:t>ifade </a:t>
            </a:r>
            <a:r>
              <a:rPr lang="tr-TR" dirty="0" smtClean="0"/>
              <a:t>edilmektedir</a:t>
            </a:r>
            <a:r>
              <a:rPr lang="tr-TR" dirty="0"/>
              <a:t>. </a:t>
            </a:r>
            <a:endParaRPr lang="tr-TR" dirty="0" smtClean="0"/>
          </a:p>
          <a:p>
            <a:endParaRPr lang="tr-TR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</a:t>
            </a:r>
            <a:r>
              <a:rPr lang="tr-TR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sorunlara çözüm amacıyla </a:t>
            </a:r>
            <a:r>
              <a:rPr lang="tr-T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ICC</a:t>
            </a:r>
            <a:r>
              <a:rPr lang="tr-T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tr-TR" dirty="0" err="1" smtClean="0">
                <a:solidFill>
                  <a:srgbClr val="FF0000"/>
                </a:solidFill>
              </a:rPr>
              <a:t>ınt.chamber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of </a:t>
            </a:r>
            <a:r>
              <a:rPr lang="tr-TR" dirty="0" err="1">
                <a:solidFill>
                  <a:srgbClr val="FF0000"/>
                </a:solidFill>
              </a:rPr>
              <a:t>commerce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00B050"/>
                </a:solidFill>
              </a:rPr>
              <a:t>(U.A. Ticaret odası)</a:t>
            </a:r>
          </a:p>
          <a:p>
            <a:r>
              <a:rPr lang="tr-TR" dirty="0" smtClean="0"/>
              <a:t>ilk </a:t>
            </a:r>
            <a:r>
              <a:rPr lang="tr-TR" dirty="0"/>
              <a:t>olarak 1936 </a:t>
            </a:r>
            <a:r>
              <a:rPr lang="tr-TR" dirty="0" smtClean="0"/>
              <a:t>yılında:</a:t>
            </a:r>
          </a:p>
          <a:p>
            <a:r>
              <a:rPr lang="tr-TR" dirty="0" smtClean="0"/>
              <a:t> </a:t>
            </a:r>
            <a:r>
              <a:rPr lang="tr-TR" u="sng" dirty="0">
                <a:solidFill>
                  <a:srgbClr val="00B050"/>
                </a:solidFill>
              </a:rPr>
              <a:t>dış ticarette teslim şekillerinin yorumu ve açıklığa </a:t>
            </a:r>
            <a:r>
              <a:rPr lang="tr-TR" u="sng" dirty="0" smtClean="0">
                <a:solidFill>
                  <a:srgbClr val="00B050"/>
                </a:solidFill>
              </a:rPr>
              <a:t>kavuşması </a:t>
            </a:r>
            <a:r>
              <a:rPr lang="tr-TR" u="sng" dirty="0">
                <a:solidFill>
                  <a:srgbClr val="00B050"/>
                </a:solidFill>
              </a:rPr>
              <a:t>amacıyla </a:t>
            </a:r>
            <a:r>
              <a:rPr lang="tr-TR" u="sng" dirty="0" smtClean="0">
                <a:solidFill>
                  <a:srgbClr val="00B050"/>
                </a:solidFill>
              </a:rPr>
              <a:t>;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U.A. kurallar  </a:t>
            </a:r>
            <a:r>
              <a:rPr lang="tr-TR" dirty="0">
                <a:solidFill>
                  <a:srgbClr val="FF0000"/>
                </a:solidFill>
              </a:rPr>
              <a:t>yayınlamıştır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sz="3600" b="1" dirty="0"/>
              <a:t>Bu kurallar “</a:t>
            </a:r>
            <a:r>
              <a:rPr lang="tr-TR" sz="3600" b="1" dirty="0" smtClean="0"/>
              <a:t>INCOTERMS’1936» </a:t>
            </a:r>
            <a:r>
              <a:rPr lang="tr-TR" sz="3600" b="1" dirty="0"/>
              <a:t>olarak bilinmektedir </a:t>
            </a:r>
            <a:endParaRPr lang="tr-TR" b="1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27F3-F452-4C61-BD9B-24DE8E3D9FC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9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Exw</a:t>
            </a:r>
            <a:r>
              <a:rPr lang="tr-TR" b="1" dirty="0" smtClean="0">
                <a:solidFill>
                  <a:srgbClr val="FF0000"/>
                </a:solidFill>
              </a:rPr>
              <a:t> de masraflar</a:t>
            </a:r>
            <a:r>
              <a:rPr lang="tr-TR" dirty="0" smtClean="0"/>
              <a:t>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256584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Masraf1: 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satış fiyatı ne olur?</a:t>
            </a:r>
          </a:p>
          <a:p>
            <a:r>
              <a:rPr lang="tr-TR" dirty="0" smtClean="0"/>
              <a:t>sabit masraflar (5 </a:t>
            </a:r>
            <a:r>
              <a:rPr lang="tr-TR" dirty="0" err="1" smtClean="0"/>
              <a:t>tl</a:t>
            </a:r>
            <a:r>
              <a:rPr lang="tr-TR" dirty="0" smtClean="0"/>
              <a:t>)</a:t>
            </a:r>
          </a:p>
          <a:p>
            <a:r>
              <a:rPr lang="tr-TR" dirty="0" smtClean="0"/>
              <a:t>+değişken masraflar (3 </a:t>
            </a:r>
            <a:r>
              <a:rPr lang="tr-TR" dirty="0" err="1" smtClean="0"/>
              <a:t>tl</a:t>
            </a:r>
            <a:r>
              <a:rPr lang="tr-TR" dirty="0" smtClean="0"/>
              <a:t>)</a:t>
            </a:r>
          </a:p>
          <a:p>
            <a:r>
              <a:rPr lang="tr-TR" dirty="0" smtClean="0"/>
              <a:t>+finansman giderleri (2 </a:t>
            </a:r>
            <a:r>
              <a:rPr lang="tr-TR" dirty="0" err="1" smtClean="0"/>
              <a:t>tl</a:t>
            </a:r>
            <a:r>
              <a:rPr lang="tr-TR" dirty="0" smtClean="0"/>
              <a:t>)</a:t>
            </a:r>
          </a:p>
          <a:p>
            <a:r>
              <a:rPr lang="tr-TR" dirty="0" smtClean="0"/>
              <a:t>+ambalaj –etiketleme vb. (1 </a:t>
            </a:r>
            <a:r>
              <a:rPr lang="tr-TR" dirty="0" err="1" smtClean="0"/>
              <a:t>tl</a:t>
            </a:r>
            <a:r>
              <a:rPr lang="tr-TR" dirty="0" smtClean="0"/>
              <a:t>)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= </a:t>
            </a:r>
            <a:r>
              <a:rPr lang="tr-TR" b="1" dirty="0" err="1" smtClean="0">
                <a:solidFill>
                  <a:srgbClr val="00B050"/>
                </a:solidFill>
              </a:rPr>
              <a:t>exw</a:t>
            </a:r>
            <a:r>
              <a:rPr lang="tr-TR" b="1" dirty="0" smtClean="0">
                <a:solidFill>
                  <a:srgbClr val="00B050"/>
                </a:solidFill>
              </a:rPr>
              <a:t> masraf toplamı: 11 </a:t>
            </a:r>
            <a:r>
              <a:rPr lang="tr-TR" b="1" dirty="0" err="1" smtClean="0">
                <a:solidFill>
                  <a:srgbClr val="00B050"/>
                </a:solidFill>
              </a:rPr>
              <a:t>tl</a:t>
            </a:r>
            <a:endParaRPr lang="tr-TR" b="1" dirty="0" smtClean="0">
              <a:solidFill>
                <a:srgbClr val="00B050"/>
              </a:solidFill>
            </a:endParaRPr>
          </a:p>
          <a:p>
            <a:r>
              <a:rPr lang="tr-TR" dirty="0" smtClean="0"/>
              <a:t>Bu masraflar toplam </a:t>
            </a:r>
            <a:r>
              <a:rPr lang="tr-TR" dirty="0" err="1" smtClean="0"/>
              <a:t>exw</a:t>
            </a:r>
            <a:r>
              <a:rPr lang="tr-TR" dirty="0" smtClean="0"/>
              <a:t> masraflarını oluşturur.</a:t>
            </a:r>
          </a:p>
          <a:p>
            <a:r>
              <a:rPr lang="tr-TR" dirty="0" smtClean="0"/>
              <a:t>Not: malın yüklemesi de alıcıya ait.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0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FCA: </a:t>
            </a:r>
            <a:r>
              <a:rPr lang="tr-TR" dirty="0" err="1" smtClean="0"/>
              <a:t>free</a:t>
            </a:r>
            <a:r>
              <a:rPr lang="tr-TR" dirty="0" smtClean="0"/>
              <a:t> </a:t>
            </a:r>
            <a:r>
              <a:rPr lang="tr-TR" dirty="0" err="1" smtClean="0"/>
              <a:t>carrier:serbest</a:t>
            </a:r>
            <a:r>
              <a:rPr lang="tr-TR" dirty="0" smtClean="0"/>
              <a:t> taşıyıcı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17638"/>
            <a:ext cx="8784976" cy="517971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SATICININ(Ayşe’nin) SORUMLULUĞU GİDEREK ARTIYOR.</a:t>
            </a:r>
          </a:p>
          <a:p>
            <a:r>
              <a:rPr lang="tr-TR" dirty="0" smtClean="0"/>
              <a:t>Alıcı (</a:t>
            </a:r>
            <a:r>
              <a:rPr lang="tr-TR" dirty="0" err="1" smtClean="0"/>
              <a:t>john</a:t>
            </a:r>
            <a:r>
              <a:rPr lang="tr-TR" dirty="0" smtClean="0"/>
              <a:t>) </a:t>
            </a:r>
            <a:r>
              <a:rPr lang="tr-TR" dirty="0" err="1" smtClean="0"/>
              <a:t>diyorki</a:t>
            </a:r>
            <a:r>
              <a:rPr lang="tr-TR" dirty="0" smtClean="0"/>
              <a:t> « malı bana şu noktada teslim et» Eskişehir’de İzmir’de vb.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Not</a:t>
            </a:r>
            <a:r>
              <a:rPr lang="tr-TR" dirty="0" smtClean="0"/>
              <a:t>: gümrüğe yakın yerde teslim istenir çünkü gümrük işlemleri daha rahat yapılır ve gümrüğe gidiş için </a:t>
            </a:r>
            <a:r>
              <a:rPr lang="tr-TR" dirty="0" err="1" smtClean="0"/>
              <a:t>extra</a:t>
            </a:r>
            <a:r>
              <a:rPr lang="tr-TR" dirty="0" smtClean="0"/>
              <a:t> masraf oluşmaz.</a:t>
            </a:r>
          </a:p>
          <a:p>
            <a:r>
              <a:rPr lang="tr-TR" dirty="0" smtClean="0"/>
              <a:t>Alıcı (</a:t>
            </a:r>
            <a:r>
              <a:rPr lang="tr-TR" dirty="0" err="1" smtClean="0"/>
              <a:t>john</a:t>
            </a:r>
            <a:r>
              <a:rPr lang="tr-TR" dirty="0" smtClean="0"/>
              <a:t>) isterse malı satıcının ticarethanesinden de alabilir.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Malın yükleme </a:t>
            </a:r>
            <a:r>
              <a:rPr lang="tr-TR" dirty="0" smtClean="0"/>
              <a:t>işlemini </a:t>
            </a:r>
            <a:r>
              <a:rPr lang="tr-TR" dirty="0" err="1" smtClean="0"/>
              <a:t>exw</a:t>
            </a:r>
            <a:r>
              <a:rPr lang="tr-TR" dirty="0" smtClean="0"/>
              <a:t>. den farkı olarak </a:t>
            </a:r>
            <a:r>
              <a:rPr lang="tr-TR" dirty="0" smtClean="0">
                <a:solidFill>
                  <a:srgbClr val="FF0000"/>
                </a:solidFill>
              </a:rPr>
              <a:t>Satıcı (Ayşe) gerçekleştiriyor</a:t>
            </a:r>
            <a:r>
              <a:rPr lang="tr-TR" dirty="0" smtClean="0"/>
              <a:t>. (</a:t>
            </a:r>
            <a:r>
              <a:rPr lang="tr-TR" sz="2000" dirty="0" smtClean="0"/>
              <a:t>şayet işletmeden veya depodan alıyorsa)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16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5865515"/>
          </a:xfrm>
        </p:spPr>
        <p:txBody>
          <a:bodyPr/>
          <a:lstStyle/>
          <a:p>
            <a:r>
              <a:rPr lang="tr-TR" dirty="0" smtClean="0"/>
              <a:t>FCA devam:</a:t>
            </a:r>
          </a:p>
          <a:p>
            <a:r>
              <a:rPr lang="tr-TR" dirty="0" smtClean="0"/>
              <a:t>** Fakat istenen herhangi bir nokta ise (örnekte Eskişehir) ;o zaman</a:t>
            </a:r>
          </a:p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SATICI (Ayşe)  MALI araçtan BOŞALTMADAN </a:t>
            </a:r>
            <a:r>
              <a:rPr lang="tr-TR" dirty="0" smtClean="0"/>
              <a:t>teslim eder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/>
              <a:t>Diğer</a:t>
            </a:r>
            <a:r>
              <a:rPr lang="tr-TR" dirty="0" smtClean="0">
                <a:solidFill>
                  <a:srgbClr val="FF0000"/>
                </a:solidFill>
              </a:rPr>
              <a:t> araç veya konteynere yükleme ALICI (JOHN) ya </a:t>
            </a:r>
            <a:r>
              <a:rPr lang="tr-TR" dirty="0" smtClean="0"/>
              <a:t>aittir.</a:t>
            </a:r>
          </a:p>
          <a:p>
            <a:r>
              <a:rPr lang="tr-TR" dirty="0" smtClean="0"/>
              <a:t>Satıcının sorumluluğu malın gümrüklemesini yaptıktan sonra biter.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57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FCA da masraflar toplamı: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Masraf 1 </a:t>
            </a:r>
            <a:r>
              <a:rPr lang="tr-TR" dirty="0"/>
              <a:t>e </a:t>
            </a:r>
            <a:r>
              <a:rPr lang="tr-TR" dirty="0" smtClean="0"/>
              <a:t>ilave:(</a:t>
            </a:r>
            <a:r>
              <a:rPr lang="tr-TR" sz="2000" dirty="0" smtClean="0"/>
              <a:t>sabit </a:t>
            </a:r>
            <a:r>
              <a:rPr lang="tr-TR" sz="2000" dirty="0" err="1" smtClean="0"/>
              <a:t>masraflar+değişken</a:t>
            </a:r>
            <a:r>
              <a:rPr lang="tr-TR" sz="2000" dirty="0" smtClean="0"/>
              <a:t> </a:t>
            </a:r>
            <a:r>
              <a:rPr lang="tr-TR" sz="2000" dirty="0" err="1" smtClean="0"/>
              <a:t>masraflar+finansman</a:t>
            </a:r>
            <a:r>
              <a:rPr lang="tr-TR" sz="2000" dirty="0" smtClean="0"/>
              <a:t> </a:t>
            </a:r>
            <a:r>
              <a:rPr lang="tr-TR" sz="2000" dirty="0" err="1" smtClean="0"/>
              <a:t>giderleri+ambalaj</a:t>
            </a:r>
            <a:r>
              <a:rPr lang="tr-TR" sz="2000" dirty="0" smtClean="0"/>
              <a:t> </a:t>
            </a:r>
            <a:r>
              <a:rPr lang="tr-TR" sz="2000" dirty="0"/>
              <a:t>–etiketleme vb</a:t>
            </a:r>
            <a:r>
              <a:rPr lang="tr-TR" sz="2000" dirty="0" smtClean="0"/>
              <a:t>.</a:t>
            </a:r>
            <a:r>
              <a:rPr lang="tr-TR" dirty="0" smtClean="0"/>
              <a:t>) 11 </a:t>
            </a:r>
            <a:r>
              <a:rPr lang="tr-TR" dirty="0" err="1" smtClean="0"/>
              <a:t>tl</a:t>
            </a:r>
            <a:r>
              <a:rPr lang="tr-TR" dirty="0" smtClean="0"/>
              <a:t> ye ek</a:t>
            </a:r>
          </a:p>
          <a:p>
            <a:r>
              <a:rPr lang="tr-TR" dirty="0" smtClean="0"/>
              <a:t>+Alıcı (</a:t>
            </a:r>
            <a:r>
              <a:rPr lang="tr-TR" dirty="0" err="1" smtClean="0"/>
              <a:t>john</a:t>
            </a:r>
            <a:r>
              <a:rPr lang="tr-TR" dirty="0" smtClean="0"/>
              <a:t>)</a:t>
            </a:r>
            <a:r>
              <a:rPr lang="tr-TR" dirty="0" err="1" smtClean="0"/>
              <a:t>nın</a:t>
            </a:r>
            <a:r>
              <a:rPr lang="tr-TR" dirty="0" smtClean="0"/>
              <a:t> istediği yere kadarki taşıma </a:t>
            </a:r>
            <a:r>
              <a:rPr lang="tr-TR" dirty="0" err="1" smtClean="0"/>
              <a:t>mastafı</a:t>
            </a:r>
            <a:r>
              <a:rPr lang="tr-TR" dirty="0" smtClean="0"/>
              <a:t> (Eskişehir’e kadar)= 6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dirty="0" smtClean="0"/>
              <a:t>+ Gümrük masrafı = 4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b="1" dirty="0" err="1" smtClean="0">
                <a:solidFill>
                  <a:srgbClr val="00B050"/>
                </a:solidFill>
              </a:rPr>
              <a:t>Exw+Fca</a:t>
            </a:r>
            <a:r>
              <a:rPr lang="tr-TR" b="1" dirty="0" smtClean="0">
                <a:solidFill>
                  <a:srgbClr val="00B050"/>
                </a:solidFill>
              </a:rPr>
              <a:t>= 11+6+4= 21 </a:t>
            </a:r>
            <a:r>
              <a:rPr lang="tr-TR" b="1" dirty="0" err="1" smtClean="0">
                <a:solidFill>
                  <a:srgbClr val="00B050"/>
                </a:solidFill>
              </a:rPr>
              <a:t>tl</a:t>
            </a:r>
            <a:endParaRPr lang="tr-TR" b="1" dirty="0" smtClean="0">
              <a:solidFill>
                <a:srgbClr val="00B050"/>
              </a:solidFill>
            </a:endParaRPr>
          </a:p>
          <a:p>
            <a:r>
              <a:rPr lang="tr-TR" dirty="0" smtClean="0"/>
              <a:t>Gümrükleme işleminden sonra proforma fatura ile teklif yapılır</a:t>
            </a:r>
            <a:r>
              <a:rPr lang="tr-TR" b="1" dirty="0" smtClean="0">
                <a:solidFill>
                  <a:srgbClr val="00B050"/>
                </a:solidFill>
              </a:rPr>
              <a:t>. 21 </a:t>
            </a:r>
            <a:r>
              <a:rPr lang="tr-TR" b="1" dirty="0" err="1" smtClean="0">
                <a:solidFill>
                  <a:srgbClr val="00B050"/>
                </a:solidFill>
              </a:rPr>
              <a:t>tl</a:t>
            </a:r>
            <a:endParaRPr lang="tr-TR" b="1" dirty="0" smtClean="0">
              <a:solidFill>
                <a:srgbClr val="00B050"/>
              </a:solidFill>
            </a:endParaRP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65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Alıcı (</a:t>
            </a:r>
            <a:r>
              <a:rPr lang="tr-TR" dirty="0" err="1" smtClean="0"/>
              <a:t>john</a:t>
            </a:r>
            <a:r>
              <a:rPr lang="tr-TR" dirty="0" smtClean="0"/>
              <a:t>) malı deniz yoluyla isterse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Malın geminin yanına kadar getirilmesini (örnekte İstanbul) isterse:</a:t>
            </a:r>
          </a:p>
          <a:p>
            <a:pPr algn="ctr"/>
            <a:r>
              <a:rPr lang="tr-TR" sz="6600" dirty="0" smtClean="0">
                <a:solidFill>
                  <a:srgbClr val="00B050"/>
                </a:solidFill>
              </a:rPr>
              <a:t>FAS</a:t>
            </a:r>
          </a:p>
          <a:p>
            <a:r>
              <a:rPr lang="tr-TR" dirty="0" smtClean="0"/>
              <a:t>Satıcı (Ayşe) geminin yanına ya da yanındaki bir depoya </a:t>
            </a:r>
            <a:r>
              <a:rPr lang="tr-TR" b="1" dirty="0" smtClean="0">
                <a:solidFill>
                  <a:srgbClr val="00B050"/>
                </a:solidFill>
              </a:rPr>
              <a:t>BOŞALTARAK </a:t>
            </a:r>
            <a:r>
              <a:rPr lang="tr-TR" dirty="0" smtClean="0"/>
              <a:t>teslim eder.</a:t>
            </a:r>
          </a:p>
          <a:p>
            <a:r>
              <a:rPr lang="tr-TR" dirty="0" smtClean="0"/>
              <a:t>Ayşe </a:t>
            </a:r>
            <a:r>
              <a:rPr lang="tr-TR" dirty="0" err="1" smtClean="0"/>
              <a:t>nin</a:t>
            </a:r>
            <a:r>
              <a:rPr lang="tr-TR" dirty="0" smtClean="0"/>
              <a:t> sorumluluğu giderek artıyor.</a:t>
            </a:r>
          </a:p>
          <a:p>
            <a:r>
              <a:rPr lang="tr-TR" dirty="0" smtClean="0"/>
              <a:t>(Ankara-Eskişehir-İstanbul)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1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5649491"/>
          </a:xfrm>
        </p:spPr>
        <p:txBody>
          <a:bodyPr/>
          <a:lstStyle/>
          <a:p>
            <a:r>
              <a:rPr lang="tr-TR" dirty="0" smtClean="0"/>
              <a:t>Satış fiyatına ek: 21 </a:t>
            </a:r>
            <a:r>
              <a:rPr lang="tr-TR" dirty="0" err="1" smtClean="0"/>
              <a:t>tl</a:t>
            </a:r>
            <a:r>
              <a:rPr lang="tr-TR" dirty="0" smtClean="0"/>
              <a:t> ye ek:</a:t>
            </a:r>
          </a:p>
          <a:p>
            <a:r>
              <a:rPr lang="tr-TR" dirty="0" smtClean="0"/>
              <a:t>Ankara’dan İstanbul’ a kadarki iç taşıma= 20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dirty="0" smtClean="0"/>
              <a:t>İhraç gümrük masrafları= 4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b="1" dirty="0" smtClean="0"/>
              <a:t>Toplam= 24 </a:t>
            </a:r>
            <a:r>
              <a:rPr lang="tr-TR" b="1" dirty="0" err="1" smtClean="0"/>
              <a:t>tl</a:t>
            </a:r>
            <a:endParaRPr lang="tr-TR" b="1" dirty="0" smtClean="0"/>
          </a:p>
          <a:p>
            <a:endParaRPr lang="tr-TR" dirty="0" smtClean="0"/>
          </a:p>
          <a:p>
            <a:r>
              <a:rPr lang="tr-TR" dirty="0" smtClean="0"/>
              <a:t>= 21</a:t>
            </a:r>
            <a:r>
              <a:rPr lang="tr-TR" b="1" dirty="0" smtClean="0">
                <a:solidFill>
                  <a:srgbClr val="00B050"/>
                </a:solidFill>
              </a:rPr>
              <a:t>+ 20 </a:t>
            </a:r>
            <a:r>
              <a:rPr lang="tr-TR" sz="1800" dirty="0" smtClean="0"/>
              <a:t>( eksi daha önceki 4 </a:t>
            </a:r>
            <a:r>
              <a:rPr lang="tr-TR" sz="1800" dirty="0" err="1" smtClean="0"/>
              <a:t>tl</a:t>
            </a:r>
            <a:r>
              <a:rPr lang="tr-TR" sz="1800" dirty="0" smtClean="0"/>
              <a:t> gümrük)</a:t>
            </a:r>
            <a:r>
              <a:rPr lang="tr-TR" b="1" dirty="0" smtClean="0">
                <a:solidFill>
                  <a:srgbClr val="00B050"/>
                </a:solidFill>
              </a:rPr>
              <a:t> = 41 </a:t>
            </a:r>
            <a:r>
              <a:rPr lang="tr-TR" b="1" dirty="0" err="1" smtClean="0">
                <a:solidFill>
                  <a:srgbClr val="00B050"/>
                </a:solidFill>
              </a:rPr>
              <a:t>tl</a:t>
            </a:r>
            <a:endParaRPr lang="tr-TR" b="1" dirty="0" smtClean="0">
              <a:solidFill>
                <a:srgbClr val="00B050"/>
              </a:solidFill>
            </a:endParaRPr>
          </a:p>
          <a:p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29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John  bu seferde Ayşe’ye «benim malımı deniz yoluyla taşımak istiyorum»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FOB</a:t>
            </a:r>
          </a:p>
          <a:p>
            <a:r>
              <a:rPr lang="tr-TR" dirty="0" smtClean="0"/>
              <a:t>Şekli takip edersek(sondaki)</a:t>
            </a:r>
          </a:p>
          <a:p>
            <a:r>
              <a:rPr lang="tr-TR" dirty="0" smtClean="0"/>
              <a:t>Alıcı </a:t>
            </a:r>
            <a:r>
              <a:rPr lang="tr-TR" dirty="0" err="1" smtClean="0"/>
              <a:t>john</a:t>
            </a:r>
            <a:r>
              <a:rPr lang="tr-TR" dirty="0" smtClean="0"/>
              <a:t> «gemiyi buldum bu malı gemiye yükleyebilir misin Ayşe « derse ;</a:t>
            </a:r>
          </a:p>
          <a:p>
            <a:r>
              <a:rPr lang="tr-TR" dirty="0" smtClean="0"/>
              <a:t>O zaman FOB: GÜVERTEDE TESLİM</a:t>
            </a:r>
          </a:p>
          <a:p>
            <a:r>
              <a:rPr lang="tr-TR" dirty="0" smtClean="0"/>
              <a:t>Satıcı Ayşe’nin sorumluluğu giderek artıyor.</a:t>
            </a:r>
          </a:p>
          <a:p>
            <a:r>
              <a:rPr lang="tr-TR" dirty="0" smtClean="0"/>
              <a:t>FAS a kadarki masraflara </a:t>
            </a:r>
          </a:p>
          <a:p>
            <a:r>
              <a:rPr lang="tr-TR" b="1" dirty="0" smtClean="0"/>
              <a:t>+ gemiye yükleme masrafı= 9 </a:t>
            </a:r>
            <a:r>
              <a:rPr lang="tr-TR" b="1" dirty="0" err="1" smtClean="0"/>
              <a:t>tl</a:t>
            </a:r>
            <a:endParaRPr lang="tr-TR" b="1" dirty="0" smtClean="0"/>
          </a:p>
          <a:p>
            <a:r>
              <a:rPr lang="tr-TR" b="1" dirty="0" smtClean="0"/>
              <a:t>= 41+9 = 50 </a:t>
            </a:r>
            <a:r>
              <a:rPr lang="tr-TR" b="1" dirty="0" err="1" smtClean="0"/>
              <a:t>tl</a:t>
            </a:r>
            <a:endParaRPr lang="tr-TR" b="1" dirty="0" smtClean="0"/>
          </a:p>
          <a:p>
            <a:endParaRPr lang="tr-TR" b="1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4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CFR:</a:t>
            </a:r>
            <a:r>
              <a:rPr lang="tr-TR" dirty="0" smtClean="0">
                <a:solidFill>
                  <a:srgbClr val="FF0000"/>
                </a:solidFill>
              </a:rPr>
              <a:t>COST</a:t>
            </a:r>
            <a:r>
              <a:rPr lang="tr-TR" dirty="0" smtClean="0"/>
              <a:t> AND </a:t>
            </a:r>
            <a:r>
              <a:rPr lang="tr-TR" dirty="0" smtClean="0">
                <a:solidFill>
                  <a:srgbClr val="00B050"/>
                </a:solidFill>
              </a:rPr>
              <a:t>FREIGHT</a:t>
            </a:r>
            <a:br>
              <a:rPr lang="tr-TR" dirty="0" smtClean="0">
                <a:solidFill>
                  <a:srgbClr val="00B05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MALIN MALİYETİ</a:t>
            </a:r>
            <a:r>
              <a:rPr lang="tr-TR" dirty="0" smtClean="0"/>
              <a:t>+</a:t>
            </a:r>
            <a:r>
              <a:rPr lang="tr-TR" dirty="0" smtClean="0">
                <a:solidFill>
                  <a:srgbClr val="00B050"/>
                </a:solidFill>
              </a:rPr>
              <a:t>NAVLUN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Alıcı </a:t>
            </a:r>
            <a:r>
              <a:rPr lang="tr-TR" dirty="0" err="1" smtClean="0"/>
              <a:t>john</a:t>
            </a:r>
            <a:r>
              <a:rPr lang="tr-TR" dirty="0" smtClean="0"/>
              <a:t> satıcı Ayşe ile anlaşıp malın taşınmasını (deniz navlunu) da talep eder.</a:t>
            </a:r>
          </a:p>
          <a:p>
            <a:r>
              <a:rPr lang="tr-TR" dirty="0" smtClean="0"/>
              <a:t>Taşıt aracı/gemi </a:t>
            </a:r>
            <a:r>
              <a:rPr lang="tr-TR" dirty="0" err="1" smtClean="0"/>
              <a:t>yi</a:t>
            </a:r>
            <a:r>
              <a:rPr lang="tr-TR" dirty="0" smtClean="0"/>
              <a:t> genellikle satıcı/Ayşe bulur.</a:t>
            </a:r>
          </a:p>
          <a:p>
            <a:endParaRPr lang="tr-TR" dirty="0"/>
          </a:p>
          <a:p>
            <a:r>
              <a:rPr lang="tr-TR" dirty="0" smtClean="0"/>
              <a:t>Şimdiye kadarki masraf toplamı: 50 </a:t>
            </a:r>
            <a:r>
              <a:rPr lang="tr-TR" dirty="0" err="1" smtClean="0"/>
              <a:t>tl</a:t>
            </a:r>
            <a:r>
              <a:rPr lang="tr-TR" dirty="0" smtClean="0"/>
              <a:t> idi.</a:t>
            </a:r>
          </a:p>
          <a:p>
            <a:r>
              <a:rPr lang="tr-TR" dirty="0" smtClean="0"/>
              <a:t>50+ navlun 150 </a:t>
            </a:r>
            <a:r>
              <a:rPr lang="tr-TR" dirty="0" err="1" smtClean="0"/>
              <a:t>tl</a:t>
            </a:r>
            <a:r>
              <a:rPr lang="tr-TR" dirty="0" smtClean="0"/>
              <a:t>= 200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dirty="0" smtClean="0"/>
              <a:t>Marsilya limanına kadarki toplam masraf=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 satış fiyatı=200 </a:t>
            </a:r>
            <a:r>
              <a:rPr lang="tr-TR" b="1" dirty="0" err="1" smtClean="0">
                <a:solidFill>
                  <a:srgbClr val="00B050"/>
                </a:solidFill>
              </a:rPr>
              <a:t>tl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7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Çok önemli not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CFR</a:t>
            </a:r>
            <a:r>
              <a:rPr lang="tr-TR" dirty="0" smtClean="0"/>
              <a:t> ‘IN benzeri </a:t>
            </a:r>
            <a:r>
              <a:rPr lang="tr-TR" b="1" dirty="0" smtClean="0">
                <a:solidFill>
                  <a:srgbClr val="FF0000"/>
                </a:solidFill>
              </a:rPr>
              <a:t>CPT</a:t>
            </a:r>
          </a:p>
          <a:p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148</a:t>
            </a:fld>
            <a:endParaRPr lang="tr-TR"/>
          </a:p>
        </p:txBody>
      </p: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501844"/>
              </p:ext>
            </p:extLst>
          </p:nvPr>
        </p:nvGraphicFramePr>
        <p:xfrm>
          <a:off x="745777" y="2209355"/>
          <a:ext cx="7257893" cy="27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Çalışma Sayfası" r:id="rId3" imgW="4276805" imgH="1609790" progId="Excel.Sheet.12">
                  <p:embed/>
                </p:oleObj>
              </mc:Choice>
              <mc:Fallback>
                <p:oleObj name="Çalışma Sayfası" r:id="rId3" imgW="4276805" imgH="1609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777" y="2209355"/>
                        <a:ext cx="7257893" cy="27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5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548680"/>
            <a:ext cx="8363272" cy="5577483"/>
          </a:xfrm>
        </p:spPr>
        <p:txBody>
          <a:bodyPr/>
          <a:lstStyle/>
          <a:p>
            <a:r>
              <a:rPr lang="tr-TR" dirty="0" smtClean="0"/>
              <a:t>Şartlar </a:t>
            </a:r>
            <a:r>
              <a:rPr lang="tr-TR" b="1" dirty="0" smtClean="0">
                <a:solidFill>
                  <a:srgbClr val="FF0000"/>
                </a:solidFill>
              </a:rPr>
              <a:t>CFR</a:t>
            </a:r>
            <a:r>
              <a:rPr lang="tr-TR" dirty="0" smtClean="0"/>
              <a:t> deki gibi ancak taşıma aracı farklı olunca KARA,HAVA,DEMİR vb. o zaman adı değişiyor ve;</a:t>
            </a:r>
          </a:p>
          <a:p>
            <a:r>
              <a:rPr lang="tr-TR" b="1" dirty="0" smtClean="0"/>
              <a:t>CPT</a:t>
            </a:r>
            <a:r>
              <a:rPr lang="tr-TR" dirty="0" smtClean="0"/>
              <a:t> oluyor.</a:t>
            </a:r>
          </a:p>
          <a:p>
            <a:endParaRPr lang="tr-TR" dirty="0"/>
          </a:p>
          <a:p>
            <a:r>
              <a:rPr lang="tr-TR" sz="4400" b="1" dirty="0" smtClean="0">
                <a:solidFill>
                  <a:srgbClr val="00B050"/>
                </a:solidFill>
              </a:rPr>
              <a:t>DENİZ</a:t>
            </a:r>
            <a:r>
              <a:rPr lang="tr-TR" sz="4400" b="1" dirty="0" smtClean="0"/>
              <a:t>			</a:t>
            </a:r>
            <a:r>
              <a:rPr lang="tr-TR" sz="4400" b="1" dirty="0" smtClean="0">
                <a:solidFill>
                  <a:schemeClr val="accent6">
                    <a:lumMod val="75000"/>
                  </a:schemeClr>
                </a:solidFill>
              </a:rPr>
              <a:t>KARA,HAVA</a:t>
            </a:r>
            <a:r>
              <a:rPr lang="tr-TR" sz="4400" b="1" dirty="0" smtClean="0"/>
              <a:t>..</a:t>
            </a:r>
          </a:p>
          <a:p>
            <a:r>
              <a:rPr lang="tr-TR" sz="4400" b="1" dirty="0" smtClean="0">
                <a:solidFill>
                  <a:srgbClr val="00B0F0"/>
                </a:solidFill>
              </a:rPr>
              <a:t>CFR</a:t>
            </a:r>
            <a:r>
              <a:rPr lang="tr-TR" sz="4400" b="1" dirty="0" smtClean="0"/>
              <a:t>	</a:t>
            </a:r>
            <a:r>
              <a:rPr lang="tr-TR" sz="4400" b="1" smtClean="0"/>
              <a:t>		</a:t>
            </a:r>
            <a:r>
              <a:rPr lang="tr-TR" sz="4400" b="1" smtClean="0">
                <a:solidFill>
                  <a:schemeClr val="accent6">
                    <a:lumMod val="75000"/>
                  </a:schemeClr>
                </a:solidFill>
              </a:rPr>
              <a:t>CPT</a:t>
            </a:r>
            <a:endParaRPr lang="tr-T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72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649491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(</a:t>
            </a:r>
            <a:r>
              <a:rPr lang="tr-TR" dirty="0" smtClean="0">
                <a:solidFill>
                  <a:srgbClr val="00B0F0"/>
                </a:solidFill>
              </a:rPr>
              <a:t>IN</a:t>
            </a:r>
            <a:r>
              <a:rPr lang="tr-TR" dirty="0" smtClean="0">
                <a:solidFill>
                  <a:srgbClr val="FF0000"/>
                </a:solidFill>
              </a:rPr>
              <a:t>.                  </a:t>
            </a:r>
            <a:r>
              <a:rPr lang="tr-TR" dirty="0" smtClean="0">
                <a:solidFill>
                  <a:srgbClr val="00B050"/>
                </a:solidFill>
              </a:rPr>
              <a:t>CO.                </a:t>
            </a:r>
            <a:r>
              <a:rPr lang="tr-TR" dirty="0" smtClean="0">
                <a:solidFill>
                  <a:srgbClr val="FF0000"/>
                </a:solidFill>
              </a:rPr>
              <a:t>TERMS=</a:t>
            </a:r>
          </a:p>
          <a:p>
            <a:r>
              <a:rPr lang="tr-TR" dirty="0" smtClean="0">
                <a:solidFill>
                  <a:srgbClr val="00B0F0"/>
                </a:solidFill>
              </a:rPr>
              <a:t>International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00B050"/>
                </a:solidFill>
              </a:rPr>
              <a:t>Commercial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Terms</a:t>
            </a:r>
            <a:r>
              <a:rPr lang="tr-TR" dirty="0" smtClean="0">
                <a:solidFill>
                  <a:srgbClr val="FF0000"/>
                </a:solidFill>
              </a:rPr>
              <a:t>).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/>
              <a:t>Bunun sonrasında, INCOTERMS </a:t>
            </a:r>
            <a:r>
              <a:rPr lang="tr-TR" dirty="0" smtClean="0"/>
              <a:t>çeşitli düzeltme </a:t>
            </a:r>
            <a:r>
              <a:rPr lang="tr-TR" dirty="0"/>
              <a:t>ve </a:t>
            </a:r>
            <a:r>
              <a:rPr lang="tr-TR" dirty="0" smtClean="0"/>
              <a:t>eklemelerle </a:t>
            </a:r>
            <a:r>
              <a:rPr lang="tr-TR" sz="1400" dirty="0" smtClean="0"/>
              <a:t>(17 yıl sonra)</a:t>
            </a:r>
            <a:r>
              <a:rPr lang="tr-TR" dirty="0" smtClean="0"/>
              <a:t>1953</a:t>
            </a:r>
            <a:r>
              <a:rPr lang="tr-TR" sz="1400" dirty="0" smtClean="0"/>
              <a:t>,(14 yıl) </a:t>
            </a:r>
            <a:r>
              <a:rPr lang="tr-TR" dirty="0"/>
              <a:t>1967, </a:t>
            </a:r>
            <a:r>
              <a:rPr lang="tr-TR" sz="1600" dirty="0" smtClean="0"/>
              <a:t>(9 yıl ) </a:t>
            </a:r>
            <a:r>
              <a:rPr lang="tr-TR" dirty="0" smtClean="0"/>
              <a:t>1976</a:t>
            </a:r>
            <a:r>
              <a:rPr lang="tr-TR" dirty="0"/>
              <a:t>, 1980, 1990 ve son </a:t>
            </a:r>
            <a:r>
              <a:rPr lang="tr-TR" dirty="0" smtClean="0"/>
              <a:t>olarak 2000 yılında  güncellenmiştir.</a:t>
            </a:r>
          </a:p>
          <a:p>
            <a:endParaRPr lang="tr-TR" dirty="0" smtClean="0"/>
          </a:p>
          <a:p>
            <a:r>
              <a:rPr lang="tr-TR" sz="2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önce </a:t>
            </a:r>
            <a:r>
              <a:rPr lang="tr-TR" sz="2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geçerli olan versiyon </a:t>
            </a:r>
            <a:r>
              <a:rPr lang="tr-TR" sz="2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ise 1 Ocak 2011 'de uygulamaya giren </a:t>
            </a:r>
            <a:r>
              <a:rPr lang="tr-TR" sz="2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tr-TR" sz="3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INCOTERMS 2010'du</a:t>
            </a:r>
            <a:r>
              <a:rPr lang="tr-TR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tr-TR" sz="3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Günümüzde geçerli olan versiyon </a:t>
            </a:r>
            <a:r>
              <a:rPr lang="en-US" sz="4000" b="1" dirty="0" smtClean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40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Ocak</a:t>
            </a:r>
            <a:r>
              <a:rPr lang="en-US" sz="40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2020’de </a:t>
            </a:r>
            <a:r>
              <a:rPr lang="en-US" sz="40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yürürlüğe</a:t>
            </a:r>
            <a:r>
              <a:rPr lang="en-US" sz="40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giren</a:t>
            </a:r>
            <a:r>
              <a:rPr lang="en-US" sz="40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INCOTERMS </a:t>
            </a:r>
            <a:r>
              <a:rPr lang="tr-TR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2020'dir</a:t>
            </a:r>
            <a:endParaRPr lang="tr-TR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B6A5-8EAA-42A1-8F7A-0E0B3C5C1A6C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92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CIF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Satıcı Ayşe birde ana taşımanın yanında ana taşıma sigortası yapar.</a:t>
            </a:r>
          </a:p>
          <a:p>
            <a:endParaRPr lang="tr-TR" dirty="0"/>
          </a:p>
          <a:p>
            <a:r>
              <a:rPr lang="tr-TR" b="1" dirty="0" smtClean="0">
                <a:solidFill>
                  <a:srgbClr val="FF0000"/>
                </a:solidFill>
              </a:rPr>
              <a:t>NOT: CIF ve CIP Teslim şekillerinde:</a:t>
            </a:r>
          </a:p>
          <a:p>
            <a:r>
              <a:rPr lang="tr-TR" b="1" i="1" u="sng" dirty="0" smtClean="0">
                <a:solidFill>
                  <a:srgbClr val="00B050"/>
                </a:solidFill>
              </a:rPr>
              <a:t>Alıcı </a:t>
            </a:r>
            <a:r>
              <a:rPr lang="tr-TR" b="1" i="1" u="sng" dirty="0" err="1" smtClean="0">
                <a:solidFill>
                  <a:srgbClr val="00B050"/>
                </a:solidFill>
              </a:rPr>
              <a:t>john</a:t>
            </a:r>
            <a:r>
              <a:rPr lang="tr-TR" b="1" i="1" u="sng" dirty="0" smtClean="0">
                <a:solidFill>
                  <a:srgbClr val="00B050"/>
                </a:solidFill>
              </a:rPr>
              <a:t> satıcı Ayşe’yi sigorta yaptırmaya zorlar.</a:t>
            </a:r>
          </a:p>
          <a:p>
            <a:r>
              <a:rPr lang="tr-TR" dirty="0" smtClean="0"/>
              <a:t>Diğer teslim şekillerinde zorlayamaz.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5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CIF******</a:t>
            </a:r>
            <a:r>
              <a:rPr lang="tr-TR" dirty="0" smtClean="0"/>
              <a:t>Deniz yolunda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CIP****** </a:t>
            </a:r>
            <a:r>
              <a:rPr lang="tr-TR" dirty="0" err="1" smtClean="0"/>
              <a:t>Kara,hava,demir</a:t>
            </a:r>
            <a:r>
              <a:rPr lang="tr-TR" dirty="0" smtClean="0"/>
              <a:t> vb. yolunda kullanılır.</a:t>
            </a:r>
          </a:p>
          <a:p>
            <a:endParaRPr lang="tr-TR" dirty="0"/>
          </a:p>
          <a:p>
            <a:r>
              <a:rPr lang="tr-TR" dirty="0" smtClean="0"/>
              <a:t>CIF=CIP</a:t>
            </a:r>
          </a:p>
          <a:p>
            <a:r>
              <a:rPr lang="tr-TR" dirty="0" smtClean="0"/>
              <a:t>NOT: malın sigorta bedeli CIF bedelinin en az % 10 u kadardır. Fazla da olabilir.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62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604867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2020 de CIF taşımada sigorta yapılacaksa C KLOZU kullanılacak.</a:t>
            </a:r>
          </a:p>
          <a:p>
            <a:r>
              <a:rPr lang="tr-TR" dirty="0" smtClean="0"/>
              <a:t>Yani minimum düzeyde sigorta yapılacak.</a:t>
            </a:r>
          </a:p>
          <a:p>
            <a:r>
              <a:rPr lang="tr-TR" dirty="0" smtClean="0"/>
              <a:t>A KLOZU hemen her şeyi karşılıyor,</a:t>
            </a:r>
          </a:p>
          <a:p>
            <a:r>
              <a:rPr lang="tr-TR" dirty="0" smtClean="0"/>
              <a:t>B KLOZU biraz daha az kapsıyor</a:t>
            </a:r>
          </a:p>
          <a:p>
            <a:r>
              <a:rPr lang="tr-TR" dirty="0" smtClean="0"/>
              <a:t>C KLOZU en az kapsıyor</a:t>
            </a:r>
          </a:p>
          <a:p>
            <a:r>
              <a:rPr lang="tr-TR" dirty="0" smtClean="0"/>
              <a:t>Örneğin, </a:t>
            </a:r>
            <a:r>
              <a:rPr lang="tr-TR" dirty="0" err="1" smtClean="0"/>
              <a:t>deprem,korsan</a:t>
            </a:r>
            <a:r>
              <a:rPr lang="tr-TR" dirty="0" smtClean="0"/>
              <a:t> baskını, gemide ayaklanma vb. C KLOZU </a:t>
            </a:r>
            <a:r>
              <a:rPr lang="tr-TR" dirty="0" err="1" smtClean="0"/>
              <a:t>na</a:t>
            </a:r>
            <a:r>
              <a:rPr lang="tr-TR" dirty="0" smtClean="0"/>
              <a:t> girmez.</a:t>
            </a:r>
          </a:p>
          <a:p>
            <a:r>
              <a:rPr lang="tr-TR" dirty="0" smtClean="0"/>
              <a:t>Alıcı </a:t>
            </a:r>
            <a:r>
              <a:rPr lang="tr-TR" dirty="0" err="1" smtClean="0"/>
              <a:t>john</a:t>
            </a:r>
            <a:r>
              <a:rPr lang="tr-TR" dirty="0" smtClean="0"/>
              <a:t> isterse A ve B de yaptırabilir, bedelini ödeyerek.</a:t>
            </a:r>
          </a:p>
          <a:p>
            <a:r>
              <a:rPr lang="tr-TR" dirty="0" smtClean="0"/>
              <a:t>ICC ye göre satıcı Ayşe C KLOZU ile sınırlıdır.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55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Çok önemli not:/sigorta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CIF=CIP iken;</a:t>
            </a:r>
          </a:p>
          <a:p>
            <a:r>
              <a:rPr lang="tr-TR" dirty="0" smtClean="0"/>
              <a:t>Sigortalama :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CIF te			C KLOZU </a:t>
            </a:r>
            <a:r>
              <a:rPr lang="tr-TR" dirty="0" smtClean="0"/>
              <a:t>(Minimum)</a:t>
            </a:r>
          </a:p>
          <a:p>
            <a:r>
              <a:rPr lang="tr-TR" b="1" dirty="0" smtClean="0"/>
              <a:t>CIP ta</a:t>
            </a:r>
            <a:r>
              <a:rPr lang="tr-TR" dirty="0" smtClean="0"/>
              <a:t> (</a:t>
            </a:r>
            <a:r>
              <a:rPr lang="tr-TR" dirty="0" err="1" smtClean="0"/>
              <a:t>kara,hava</a:t>
            </a:r>
            <a:r>
              <a:rPr lang="tr-TR" dirty="0" smtClean="0"/>
              <a:t>,..) </a:t>
            </a:r>
            <a:r>
              <a:rPr lang="tr-TR" b="1" dirty="0" smtClean="0">
                <a:solidFill>
                  <a:srgbClr val="FF0000"/>
                </a:solidFill>
              </a:rPr>
              <a:t>A KLOZU </a:t>
            </a:r>
            <a:r>
              <a:rPr lang="tr-TR" dirty="0" smtClean="0"/>
              <a:t>(</a:t>
            </a:r>
            <a:r>
              <a:rPr lang="tr-TR" dirty="0" err="1" smtClean="0"/>
              <a:t>maximum</a:t>
            </a:r>
            <a:r>
              <a:rPr lang="tr-TR" dirty="0" smtClean="0"/>
              <a:t>) olacak.</a:t>
            </a:r>
          </a:p>
          <a:p>
            <a:endParaRPr lang="tr-TR" dirty="0"/>
          </a:p>
          <a:p>
            <a:r>
              <a:rPr lang="tr-TR" b="1" dirty="0" smtClean="0">
                <a:solidFill>
                  <a:srgbClr val="7030A0"/>
                </a:solidFill>
              </a:rPr>
              <a:t>2020 de değişiklikle : A KLOZU </a:t>
            </a:r>
            <a:r>
              <a:rPr lang="tr-TR" b="1" dirty="0" err="1" smtClean="0">
                <a:solidFill>
                  <a:srgbClr val="7030A0"/>
                </a:solidFill>
              </a:rPr>
              <a:t>na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 korsan baskını da, deprem, ayaklanma da dahil edildi</a:t>
            </a:r>
            <a:r>
              <a:rPr lang="tr-TR" b="1" dirty="0" smtClean="0">
                <a:solidFill>
                  <a:srgbClr val="FF0000"/>
                </a:solidFill>
              </a:rPr>
              <a:t>.********************************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CIF teki </a:t>
            </a:r>
            <a:r>
              <a:rPr lang="tr-TR" b="1" dirty="0" err="1" smtClean="0">
                <a:solidFill>
                  <a:srgbClr val="FF0000"/>
                </a:solidFill>
              </a:rPr>
              <a:t>herşey</a:t>
            </a:r>
            <a:r>
              <a:rPr lang="tr-TR" b="1" dirty="0" smtClean="0">
                <a:solidFill>
                  <a:srgbClr val="FF0000"/>
                </a:solidFill>
              </a:rPr>
              <a:t> CIP te de geçerli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13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Şimdiye kadarki toplam fiyat: 200 </a:t>
            </a:r>
            <a:r>
              <a:rPr lang="tr-TR" dirty="0" err="1" smtClean="0"/>
              <a:t>tl</a:t>
            </a:r>
            <a:r>
              <a:rPr lang="tr-TR" dirty="0" smtClean="0"/>
              <a:t> idi.</a:t>
            </a:r>
          </a:p>
          <a:p>
            <a:r>
              <a:rPr lang="tr-TR" dirty="0" smtClean="0"/>
              <a:t>+sigorta (20 </a:t>
            </a:r>
            <a:r>
              <a:rPr lang="tr-TR" dirty="0" err="1" smtClean="0"/>
              <a:t>tl</a:t>
            </a:r>
            <a:r>
              <a:rPr lang="tr-TR" dirty="0" smtClean="0"/>
              <a:t> olsun)</a:t>
            </a:r>
          </a:p>
          <a:p>
            <a:r>
              <a:rPr lang="tr-TR" dirty="0" smtClean="0"/>
              <a:t>Satış fiyatı= 220 </a:t>
            </a:r>
            <a:r>
              <a:rPr lang="tr-TR" dirty="0" err="1" smtClean="0"/>
              <a:t>tl</a:t>
            </a:r>
            <a:endParaRPr lang="tr-TR" dirty="0" smtClean="0"/>
          </a:p>
          <a:p>
            <a:endParaRPr lang="tr-TR" dirty="0"/>
          </a:p>
          <a:p>
            <a:r>
              <a:rPr lang="tr-TR" dirty="0" smtClean="0"/>
              <a:t>En çok kullanılan FOB VE CIF</a:t>
            </a:r>
          </a:p>
          <a:p>
            <a:r>
              <a:rPr lang="tr-TR" dirty="0" smtClean="0"/>
              <a:t>DENİZ TİCARET HACMİ 25 TRİLYON DOLAR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24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r>
              <a:rPr lang="tr-TR" dirty="0" smtClean="0"/>
              <a:t>Alıcı </a:t>
            </a:r>
            <a:r>
              <a:rPr lang="tr-TR" dirty="0" err="1" smtClean="0"/>
              <a:t>john</a:t>
            </a:r>
            <a:r>
              <a:rPr lang="tr-TR" dirty="0" smtClean="0"/>
              <a:t> da satıcı Ayşe de 2 tane teklif alır:</a:t>
            </a:r>
          </a:p>
          <a:p>
            <a:r>
              <a:rPr lang="tr-TR" dirty="0" smtClean="0"/>
              <a:t>1-FOB teklif</a:t>
            </a:r>
          </a:p>
          <a:p>
            <a:r>
              <a:rPr lang="tr-TR" dirty="0" smtClean="0"/>
              <a:t>2-CIF   teklif</a:t>
            </a:r>
          </a:p>
          <a:p>
            <a:r>
              <a:rPr lang="tr-TR" dirty="0" smtClean="0"/>
              <a:t>Şayet taşıma ve sigortayı daha ucuza yaptırıyorsa Alıcı </a:t>
            </a:r>
            <a:r>
              <a:rPr lang="tr-TR" dirty="0" err="1" smtClean="0"/>
              <a:t>john</a:t>
            </a:r>
            <a:r>
              <a:rPr lang="tr-TR" dirty="0" smtClean="0"/>
              <a:t> o zaman FOB tercih eder.</a:t>
            </a:r>
          </a:p>
          <a:p>
            <a:r>
              <a:rPr lang="tr-TR" dirty="0" smtClean="0"/>
              <a:t>Tersi durumda CIF tercih eder.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68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997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Çok önemli not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231606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2020 de: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CFR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CIF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CPT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CIP</a:t>
            </a:r>
          </a:p>
          <a:p>
            <a:r>
              <a:rPr lang="tr-TR" dirty="0" smtClean="0"/>
              <a:t>Bu dördünde de teslim yeri </a:t>
            </a:r>
            <a:r>
              <a:rPr lang="tr-TR" dirty="0" smtClean="0">
                <a:solidFill>
                  <a:srgbClr val="FF0000"/>
                </a:solidFill>
              </a:rPr>
              <a:t>satıcı</a:t>
            </a:r>
            <a:r>
              <a:rPr lang="tr-TR" dirty="0" smtClean="0"/>
              <a:t> Ayşe’</a:t>
            </a:r>
            <a:r>
              <a:rPr lang="tr-TR" dirty="0" smtClean="0">
                <a:solidFill>
                  <a:srgbClr val="FF0000"/>
                </a:solidFill>
              </a:rPr>
              <a:t>nin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sorumluluğu malın yükleme limanı </a:t>
            </a:r>
            <a:r>
              <a:rPr lang="tr-TR" dirty="0" smtClean="0"/>
              <a:t>(İstanbul) </a:t>
            </a:r>
            <a:r>
              <a:rPr lang="tr-TR" dirty="0" err="1" smtClean="0">
                <a:solidFill>
                  <a:srgbClr val="FF0000"/>
                </a:solidFill>
              </a:rPr>
              <a:t>dır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Yükleme limanında (</a:t>
            </a:r>
            <a:r>
              <a:rPr lang="tr-TR" dirty="0" smtClean="0"/>
              <a:t>İstanbul</a:t>
            </a:r>
            <a:r>
              <a:rPr lang="tr-TR" dirty="0" smtClean="0">
                <a:solidFill>
                  <a:srgbClr val="FF0000"/>
                </a:solidFill>
              </a:rPr>
              <a:t>) teslimde satıcının sorumluluğu biter. </a:t>
            </a:r>
            <a:r>
              <a:rPr lang="tr-TR" dirty="0" smtClean="0">
                <a:solidFill>
                  <a:srgbClr val="00B050"/>
                </a:solidFill>
              </a:rPr>
              <a:t>Bundan sonra malın başına </a:t>
            </a:r>
            <a:r>
              <a:rPr lang="tr-TR" dirty="0" err="1" smtClean="0">
                <a:solidFill>
                  <a:srgbClr val="00B050"/>
                </a:solidFill>
              </a:rPr>
              <a:t>birşey</a:t>
            </a:r>
            <a:r>
              <a:rPr lang="tr-TR" dirty="0" smtClean="0">
                <a:solidFill>
                  <a:srgbClr val="00B050"/>
                </a:solidFill>
              </a:rPr>
              <a:t> gelirse sigorta devreye girer.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6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5400" b="1" dirty="0" smtClean="0">
                <a:solidFill>
                  <a:srgbClr val="00B050"/>
                </a:solidFill>
              </a:rPr>
              <a:t>DPU</a:t>
            </a:r>
            <a:r>
              <a:rPr lang="tr-TR" dirty="0" smtClean="0"/>
              <a:t> (DAT YERİNE GELDİ)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756150"/>
          </a:xfrm>
        </p:spPr>
        <p:txBody>
          <a:bodyPr/>
          <a:lstStyle/>
          <a:p>
            <a:r>
              <a:rPr lang="tr-TR" dirty="0" smtClean="0"/>
              <a:t>BOŞALTARAK TESLİM:</a:t>
            </a:r>
          </a:p>
          <a:p>
            <a:r>
              <a:rPr lang="tr-TR" dirty="0" smtClean="0"/>
              <a:t>Marsilya’da (liman) malları </a:t>
            </a:r>
            <a:r>
              <a:rPr lang="tr-TR" b="1" dirty="0" smtClean="0">
                <a:solidFill>
                  <a:srgbClr val="FF0000"/>
                </a:solidFill>
              </a:rPr>
              <a:t>gemiden</a:t>
            </a:r>
            <a:r>
              <a:rPr lang="tr-TR" dirty="0" smtClean="0"/>
              <a:t> ;</a:t>
            </a:r>
          </a:p>
          <a:p>
            <a:r>
              <a:rPr lang="tr-TR" dirty="0" smtClean="0"/>
              <a:t>Limana, depoya, vb. </a:t>
            </a:r>
            <a:r>
              <a:rPr lang="tr-TR" b="1" dirty="0" smtClean="0">
                <a:solidFill>
                  <a:srgbClr val="FF0000"/>
                </a:solidFill>
              </a:rPr>
              <a:t>BOŞALTARAK</a:t>
            </a:r>
            <a:r>
              <a:rPr lang="tr-TR" dirty="0" smtClean="0"/>
              <a:t> teslim eder.</a:t>
            </a:r>
          </a:p>
          <a:p>
            <a:r>
              <a:rPr lang="tr-TR" dirty="0" smtClean="0"/>
              <a:t>Şimdiye kadarki toplam satış fiyatı: 220 </a:t>
            </a:r>
            <a:r>
              <a:rPr lang="tr-TR" dirty="0" err="1" smtClean="0"/>
              <a:t>tl</a:t>
            </a:r>
            <a:r>
              <a:rPr lang="tr-TR" dirty="0" smtClean="0"/>
              <a:t> idi.</a:t>
            </a:r>
          </a:p>
          <a:p>
            <a:r>
              <a:rPr lang="tr-TR" dirty="0" smtClean="0"/>
              <a:t>220 + Taşıma aracından boşaltma masrafı= 50 </a:t>
            </a:r>
            <a:r>
              <a:rPr lang="tr-TR" dirty="0" err="1" smtClean="0"/>
              <a:t>tl</a:t>
            </a:r>
            <a:endParaRPr lang="tr-TR" dirty="0" smtClean="0"/>
          </a:p>
          <a:p>
            <a:r>
              <a:rPr lang="tr-TR" b="1" dirty="0" smtClean="0">
                <a:solidFill>
                  <a:srgbClr val="00B0F0"/>
                </a:solidFill>
              </a:rPr>
              <a:t>Satış fiyatı toplam= 270 </a:t>
            </a:r>
            <a:r>
              <a:rPr lang="tr-TR" b="1" dirty="0" err="1" smtClean="0">
                <a:solidFill>
                  <a:srgbClr val="00B0F0"/>
                </a:solidFill>
              </a:rPr>
              <a:t>tl</a:t>
            </a:r>
            <a:endParaRPr lang="tr-TR" b="1" dirty="0">
              <a:solidFill>
                <a:srgbClr val="00B0F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75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5649491"/>
          </a:xfrm>
        </p:spPr>
        <p:txBody>
          <a:bodyPr/>
          <a:lstStyle/>
          <a:p>
            <a:r>
              <a:rPr lang="tr-TR" b="1" u="sng" dirty="0" err="1" smtClean="0">
                <a:solidFill>
                  <a:srgbClr val="00B0F0"/>
                </a:solidFill>
              </a:rPr>
              <a:t>Dpu</a:t>
            </a:r>
            <a:r>
              <a:rPr lang="tr-TR" b="1" u="sng" dirty="0" smtClean="0">
                <a:solidFill>
                  <a:srgbClr val="00B0F0"/>
                </a:solidFill>
              </a:rPr>
              <a:t>: genellikle terminalde teslim olur</a:t>
            </a:r>
          </a:p>
          <a:p>
            <a:r>
              <a:rPr lang="tr-TR" dirty="0"/>
              <a:t> </a:t>
            </a:r>
            <a:r>
              <a:rPr lang="tr-TR" dirty="0" smtClean="0"/>
              <a:t>satıcı malları alıcı </a:t>
            </a:r>
            <a:r>
              <a:rPr lang="tr-TR" dirty="0" err="1" smtClean="0"/>
              <a:t>john</a:t>
            </a:r>
            <a:r>
              <a:rPr lang="tr-TR" dirty="0" smtClean="0"/>
              <a:t> un ülkesinde istediği bir yer veya noktada boşaltarak teslim eder.</a:t>
            </a:r>
          </a:p>
          <a:p>
            <a:r>
              <a:rPr lang="tr-TR" dirty="0" smtClean="0"/>
              <a:t>Örnekte:</a:t>
            </a:r>
          </a:p>
          <a:p>
            <a:r>
              <a:rPr lang="tr-TR" dirty="0" smtClean="0"/>
              <a:t>Bu Marsilya (liman) olabilir (terminal teslim)</a:t>
            </a:r>
          </a:p>
          <a:p>
            <a:r>
              <a:rPr lang="tr-TR" dirty="0" smtClean="0"/>
              <a:t>Lyon (iç şehir) olabilir (nokta teslim)</a:t>
            </a:r>
          </a:p>
          <a:p>
            <a:r>
              <a:rPr lang="tr-TR" dirty="0" smtClean="0"/>
              <a:t>Paris (</a:t>
            </a:r>
            <a:r>
              <a:rPr lang="tr-TR" dirty="0" err="1" smtClean="0"/>
              <a:t>içşehir</a:t>
            </a:r>
            <a:r>
              <a:rPr lang="tr-TR" dirty="0" smtClean="0"/>
              <a:t>) olabilir (nokta teslim)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3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DDP: GÜMRÜK VERGİLERİ ÖDENMİŞ TESLİM ŞEKLİ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Satıcı Ayşe’nin sorumluluğu </a:t>
            </a:r>
            <a:r>
              <a:rPr lang="tr-TR" dirty="0" err="1" smtClean="0"/>
              <a:t>maximum</a:t>
            </a:r>
            <a:r>
              <a:rPr lang="tr-TR" dirty="0" smtClean="0"/>
              <a:t>.</a:t>
            </a:r>
          </a:p>
          <a:p>
            <a:r>
              <a:rPr lang="tr-TR" dirty="0" smtClean="0"/>
              <a:t>Satıcı olan Ayşe alıcı olan </a:t>
            </a:r>
            <a:r>
              <a:rPr lang="tr-TR" dirty="0" err="1" smtClean="0"/>
              <a:t>john</a:t>
            </a:r>
            <a:r>
              <a:rPr lang="tr-TR" dirty="0" smtClean="0"/>
              <a:t> ‘un işletmesine kadar götürür ve</a:t>
            </a:r>
          </a:p>
          <a:p>
            <a:r>
              <a:rPr lang="tr-TR" sz="4400" b="1" dirty="0" smtClean="0">
                <a:solidFill>
                  <a:srgbClr val="FF0000"/>
                </a:solidFill>
              </a:rPr>
              <a:t>BOŞALTMADAN teslim eder.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İthal gümrük işlemlerini satıcı olan Ayşe öder.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BOŞALTMA V DEPOYA GÖTÜRME </a:t>
            </a:r>
            <a:r>
              <a:rPr lang="tr-TR" b="1" dirty="0" smtClean="0">
                <a:solidFill>
                  <a:srgbClr val="00B050"/>
                </a:solidFill>
              </a:rPr>
              <a:t>ALICI OLAN John’a ait.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1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192688"/>
          </a:xfrm>
        </p:spPr>
        <p:txBody>
          <a:bodyPr>
            <a:normAutofit/>
          </a:bodyPr>
          <a:lstStyle/>
          <a:p>
            <a:r>
              <a:rPr lang="tr-TR" dirty="0" smtClean="0"/>
              <a:t>-</a:t>
            </a:r>
            <a:r>
              <a:rPr lang="tr-TR" b="1" dirty="0" smtClean="0">
                <a:solidFill>
                  <a:srgbClr val="FF0000"/>
                </a:solidFill>
              </a:rPr>
              <a:t>-</a:t>
            </a:r>
            <a:r>
              <a:rPr lang="tr-TR" sz="4400" b="1" dirty="0" err="1" smtClean="0">
                <a:solidFill>
                  <a:srgbClr val="00B050"/>
                </a:solidFill>
              </a:rPr>
              <a:t>in.co.terms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ler</a:t>
            </a:r>
            <a:r>
              <a:rPr lang="tr-TR" b="1" dirty="0" smtClean="0">
                <a:solidFill>
                  <a:srgbClr val="FF0000"/>
                </a:solidFill>
              </a:rPr>
              <a:t> kanun değildir</a:t>
            </a:r>
            <a:r>
              <a:rPr lang="tr-TR" dirty="0" smtClean="0"/>
              <a:t>:</a:t>
            </a:r>
          </a:p>
          <a:p>
            <a:r>
              <a:rPr lang="tr-TR" dirty="0" smtClean="0"/>
              <a:t> taraflar kendi aralarında da farklı terimler kullanabilirler:</a:t>
            </a:r>
          </a:p>
          <a:p>
            <a:r>
              <a:rPr lang="tr-TR" dirty="0" smtClean="0"/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örneğin:FOT</a:t>
            </a:r>
            <a:r>
              <a:rPr lang="tr-TR" b="1" dirty="0" smtClean="0">
                <a:solidFill>
                  <a:srgbClr val="FF0000"/>
                </a:solidFill>
              </a:rPr>
              <a:t> (</a:t>
            </a:r>
            <a:r>
              <a:rPr lang="tr-TR" b="1" dirty="0" err="1" smtClean="0">
                <a:solidFill>
                  <a:srgbClr val="FF0000"/>
                </a:solidFill>
              </a:rPr>
              <a:t>free</a:t>
            </a:r>
            <a:r>
              <a:rPr lang="tr-TR" b="1" dirty="0" smtClean="0">
                <a:solidFill>
                  <a:srgbClr val="FF0000"/>
                </a:solidFill>
              </a:rPr>
              <a:t> on </a:t>
            </a:r>
            <a:r>
              <a:rPr lang="tr-TR" b="1" dirty="0" err="1" smtClean="0">
                <a:solidFill>
                  <a:srgbClr val="FF0000"/>
                </a:solidFill>
              </a:rPr>
              <a:t>tree</a:t>
            </a:r>
            <a:r>
              <a:rPr lang="tr-TR" b="1" dirty="0" smtClean="0">
                <a:solidFill>
                  <a:srgbClr val="FF0000"/>
                </a:solidFill>
              </a:rPr>
              <a:t>) </a:t>
            </a:r>
            <a:r>
              <a:rPr lang="tr-TR" dirty="0" smtClean="0"/>
              <a:t>: </a:t>
            </a:r>
            <a:r>
              <a:rPr lang="tr-TR" b="1" dirty="0" smtClean="0">
                <a:solidFill>
                  <a:srgbClr val="00B050"/>
                </a:solidFill>
              </a:rPr>
              <a:t>Ağaçta teslim: </a:t>
            </a:r>
            <a:r>
              <a:rPr lang="tr-TR" dirty="0" smtClean="0"/>
              <a:t>Diyelim ki </a:t>
            </a:r>
            <a:r>
              <a:rPr lang="tr-TR" dirty="0" err="1" smtClean="0"/>
              <a:t>Kanada’lı</a:t>
            </a:r>
            <a:r>
              <a:rPr lang="tr-TR" dirty="0" smtClean="0"/>
              <a:t> bir ithalatçı ile yaptığımız sözleşmede:</a:t>
            </a:r>
          </a:p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00B050"/>
                </a:solidFill>
              </a:rPr>
              <a:t>meyveleri ağaçtan alacak şekilde sözleşme yapılabilir.</a:t>
            </a:r>
          </a:p>
          <a:p>
            <a:r>
              <a:rPr lang="tr-TR" dirty="0" smtClean="0">
                <a:solidFill>
                  <a:srgbClr val="00B050"/>
                </a:solidFill>
              </a:rPr>
              <a:t> </a:t>
            </a:r>
            <a:r>
              <a:rPr lang="tr-TR" dirty="0" smtClean="0"/>
              <a:t>Detaylar taraflarca belirlenir.</a:t>
            </a:r>
          </a:p>
          <a:p>
            <a:r>
              <a:rPr lang="tr-TR" dirty="0" smtClean="0"/>
              <a:t> Yere düşenler , çürük olanlar vd. </a:t>
            </a: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4D61-8BBC-4EE0-AAAE-C381FB9263C5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34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8579296" cy="5937523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DDP de İthal gümrük işlemleri mutlaka satıcı (Ayşe) yapar.</a:t>
            </a:r>
          </a:p>
          <a:p>
            <a:r>
              <a:rPr lang="tr-TR" dirty="0" smtClean="0"/>
              <a:t>+ithalatta alınan gümrük vergisi</a:t>
            </a:r>
          </a:p>
          <a:p>
            <a:r>
              <a:rPr lang="tr-TR" dirty="0" smtClean="0"/>
              <a:t>+ÖTV+ fonlar + anti damping vergisi vb.</a:t>
            </a:r>
          </a:p>
          <a:p>
            <a:r>
              <a:rPr lang="tr-TR" dirty="0" smtClean="0"/>
              <a:t>+ KDV satıcı Ayşe tarafından ödenir.</a:t>
            </a:r>
          </a:p>
          <a:p>
            <a:r>
              <a:rPr lang="tr-TR" dirty="0" smtClean="0"/>
              <a:t>KDV malın tüketildiği yerde alınır.</a:t>
            </a:r>
          </a:p>
          <a:p>
            <a:r>
              <a:rPr lang="tr-TR" dirty="0" smtClean="0"/>
              <a:t>İhracat faturası düzenlenirken KDV hesaplanmaz. </a:t>
            </a:r>
            <a:endParaRPr lang="tr-TR" dirty="0"/>
          </a:p>
          <a:p>
            <a:r>
              <a:rPr lang="tr-TR" dirty="0" smtClean="0"/>
              <a:t>Örneğimizde Fransa gümrüğünde %18 KDV tahsil edilir.</a:t>
            </a:r>
          </a:p>
          <a:p>
            <a:r>
              <a:rPr lang="tr-TR" dirty="0" smtClean="0"/>
              <a:t>Bu ürün sanayi ürünü ise gümrük vergisi yok</a:t>
            </a:r>
          </a:p>
          <a:p>
            <a:r>
              <a:rPr lang="tr-TR" dirty="0" smtClean="0"/>
              <a:t>Tarım ürünü ise indirimli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47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Riskli ülkelere ihracat yapılacaksa (</a:t>
            </a:r>
            <a:r>
              <a:rPr lang="tr-TR" dirty="0" err="1" smtClean="0"/>
              <a:t>suriye,ırak,Türki</a:t>
            </a:r>
            <a:r>
              <a:rPr lang="tr-TR" dirty="0" smtClean="0"/>
              <a:t> cumhuriyetleri, Afrika vb.) FOB dan öteye gidilmemeli.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89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162</a:t>
            </a:fld>
            <a:endParaRPr lang="tr-TR"/>
          </a:p>
        </p:txBody>
      </p:sp>
      <p:graphicFrame>
        <p:nvGraphicFramePr>
          <p:cNvPr id="7" name="İçerik Yer Tutucusu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102516"/>
              </p:ext>
            </p:extLst>
          </p:nvPr>
        </p:nvGraphicFramePr>
        <p:xfrm>
          <a:off x="323528" y="154821"/>
          <a:ext cx="8208912" cy="6566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Çalışma Sayfası" r:id="rId3" imgW="7324878" imgH="7544023" progId="Excel.Sheet.12">
                  <p:embed/>
                </p:oleObj>
              </mc:Choice>
              <mc:Fallback>
                <p:oleObj name="Çalışma Sayfası" r:id="rId3" imgW="7324878" imgH="75440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54821"/>
                        <a:ext cx="8208912" cy="6566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264696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Kendi aramızda futbol karşılaşması yaparken kuralları istediğimiz gibi koyabiliriz ,ancak FİFA </a:t>
            </a:r>
            <a:r>
              <a:rPr lang="tr-TR" dirty="0" err="1" smtClean="0"/>
              <a:t>nın</a:t>
            </a:r>
            <a:r>
              <a:rPr lang="tr-TR" dirty="0" smtClean="0"/>
              <a:t> kendine göre kuralları vardır.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İncoterms</a:t>
            </a:r>
            <a:r>
              <a:rPr lang="tr-TR" dirty="0" smtClean="0"/>
              <a:t> </a:t>
            </a:r>
            <a:r>
              <a:rPr lang="tr-TR" dirty="0" err="1" smtClean="0"/>
              <a:t>fifa</a:t>
            </a:r>
            <a:r>
              <a:rPr lang="tr-TR" dirty="0" smtClean="0"/>
              <a:t> gibi düşünülebilir.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«FOT»</a:t>
            </a:r>
            <a:r>
              <a:rPr lang="tr-TR" dirty="0" smtClean="0"/>
              <a:t> yazarsak </a:t>
            </a:r>
            <a:r>
              <a:rPr lang="tr-TR" b="1" dirty="0" smtClean="0"/>
              <a:t>açıklama </a:t>
            </a:r>
            <a:r>
              <a:rPr lang="tr-TR" b="1" dirty="0" smtClean="0">
                <a:solidFill>
                  <a:srgbClr val="FF0000"/>
                </a:solidFill>
              </a:rPr>
              <a:t>gerekir</a:t>
            </a:r>
            <a:r>
              <a:rPr lang="tr-TR" b="1" dirty="0" smtClean="0"/>
              <a:t>. </a:t>
            </a:r>
            <a:r>
              <a:rPr lang="tr-TR" sz="2400" dirty="0" smtClean="0"/>
              <a:t>(çünkü </a:t>
            </a:r>
            <a:r>
              <a:rPr lang="tr-TR" sz="2400" dirty="0" err="1" smtClean="0"/>
              <a:t>incoterms</a:t>
            </a:r>
            <a:r>
              <a:rPr lang="tr-TR" sz="2400" dirty="0" smtClean="0"/>
              <a:t> de FOT yoktur)</a:t>
            </a:r>
            <a:endParaRPr lang="tr-TR" dirty="0" smtClean="0"/>
          </a:p>
          <a:p>
            <a:r>
              <a:rPr lang="tr-TR" b="1" dirty="0" smtClean="0">
                <a:solidFill>
                  <a:srgbClr val="FF0000"/>
                </a:solidFill>
              </a:rPr>
              <a:t>«FOB»</a:t>
            </a:r>
            <a:r>
              <a:rPr lang="tr-TR" dirty="0" smtClean="0"/>
              <a:t> yazarsak açıklama </a:t>
            </a:r>
            <a:r>
              <a:rPr lang="tr-TR" b="1" dirty="0" smtClean="0">
                <a:solidFill>
                  <a:srgbClr val="FF0000"/>
                </a:solidFill>
              </a:rPr>
              <a:t>gerekmez</a:t>
            </a:r>
            <a:r>
              <a:rPr lang="tr-TR" dirty="0" smtClean="0"/>
              <a:t>, çünkü taraflar bu kuralı bilmek zorundadır.</a:t>
            </a: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FD76-7417-400B-B14E-FCDACA1936A3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40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507288" cy="5721499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Şayet </a:t>
            </a:r>
            <a:r>
              <a:rPr lang="tr-TR" b="1" u="sng" dirty="0" smtClean="0">
                <a:solidFill>
                  <a:srgbClr val="0070C0"/>
                </a:solidFill>
              </a:rPr>
              <a:t>«FOB 1990 « </a:t>
            </a:r>
            <a:r>
              <a:rPr lang="tr-TR" b="1" dirty="0" smtClean="0">
                <a:solidFill>
                  <a:srgbClr val="FF0000"/>
                </a:solidFill>
              </a:rPr>
              <a:t>yazarsak ;</a:t>
            </a:r>
          </a:p>
          <a:p>
            <a:r>
              <a:rPr lang="tr-TR" b="1" i="1" u="sng" dirty="0" smtClean="0">
                <a:solidFill>
                  <a:srgbClr val="0070C0"/>
                </a:solidFill>
              </a:rPr>
              <a:t>o zamanki (1990)  şartlar </a:t>
            </a:r>
            <a:r>
              <a:rPr lang="tr-TR" dirty="0" smtClean="0"/>
              <a:t>geçerlidir.</a:t>
            </a:r>
          </a:p>
          <a:p>
            <a:r>
              <a:rPr lang="tr-TR" dirty="0" smtClean="0"/>
              <a:t>Yazmazsak 2010 (EN SON) geçerlidir.</a:t>
            </a:r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3E9-174E-469E-A997-6D939C9A8C65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92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6264696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 smtClean="0">
                <a:solidFill>
                  <a:srgbClr val="7030A0"/>
                </a:solidFill>
              </a:rPr>
              <a:t>INCOTERMS'LER</a:t>
            </a:r>
            <a:r>
              <a:rPr lang="tr-TR" sz="4800" dirty="0" smtClean="0"/>
              <a:t>,</a:t>
            </a:r>
          </a:p>
          <a:p>
            <a:r>
              <a:rPr lang="tr-TR" dirty="0" smtClean="0"/>
              <a:t> </a:t>
            </a:r>
            <a:r>
              <a:rPr lang="tr-TR" dirty="0" smtClean="0">
                <a:latin typeface="Arial Black" panose="020B0A04020102020204" pitchFamily="34" charset="0"/>
              </a:rPr>
              <a:t>Alıcı </a:t>
            </a:r>
            <a:r>
              <a:rPr lang="tr-TR" dirty="0">
                <a:latin typeface="Arial Black" panose="020B0A04020102020204" pitchFamily="34" charset="0"/>
              </a:rPr>
              <a:t>ve satıcı arasında ürünlerin teslimine dair standardize edilmiş bilgileri içermektedir</a:t>
            </a:r>
            <a:r>
              <a:rPr lang="tr-TR" dirty="0" smtClean="0"/>
              <a:t>.</a:t>
            </a:r>
          </a:p>
          <a:p>
            <a:pPr algn="ctr"/>
            <a:r>
              <a:rPr lang="tr-TR" dirty="0" smtClean="0"/>
              <a:t> </a:t>
            </a:r>
            <a:r>
              <a:rPr lang="tr-TR" b="1" dirty="0" err="1">
                <a:solidFill>
                  <a:srgbClr val="00B050"/>
                </a:solidFill>
              </a:rPr>
              <a:t>Incotermsler</a:t>
            </a:r>
            <a:r>
              <a:rPr lang="tr-TR" b="1" dirty="0">
                <a:solidFill>
                  <a:srgbClr val="00B050"/>
                </a:solidFill>
              </a:rPr>
              <a:t> bu nedenle </a:t>
            </a:r>
            <a:r>
              <a:rPr lang="tr-TR" b="1" dirty="0" smtClean="0">
                <a:solidFill>
                  <a:srgbClr val="00B050"/>
                </a:solidFill>
              </a:rPr>
              <a:t>;</a:t>
            </a:r>
          </a:p>
          <a:p>
            <a:r>
              <a:rPr lang="tr-TR" sz="4400" b="1" u="sng" dirty="0" smtClean="0">
                <a:solidFill>
                  <a:srgbClr val="7030A0"/>
                </a:solidFill>
              </a:rPr>
              <a:t>satış sözleşmesi</a:t>
            </a:r>
            <a:r>
              <a:rPr lang="tr-TR" sz="4400" b="1" u="sng" dirty="0" smtClean="0">
                <a:solidFill>
                  <a:srgbClr val="FF0000"/>
                </a:solidFill>
              </a:rPr>
              <a:t>ne,</a:t>
            </a:r>
          </a:p>
          <a:p>
            <a:r>
              <a:rPr lang="tr-TR" sz="4400" b="1" u="sng" dirty="0" smtClean="0">
                <a:solidFill>
                  <a:srgbClr val="FF0000"/>
                </a:solidFill>
              </a:rPr>
              <a:t>İhracat beyannamesine</a:t>
            </a:r>
          </a:p>
          <a:p>
            <a:r>
              <a:rPr lang="tr-TR" sz="4400" b="1" u="sng" dirty="0" smtClean="0">
                <a:solidFill>
                  <a:srgbClr val="FF0000"/>
                </a:solidFill>
              </a:rPr>
              <a:t> </a:t>
            </a:r>
            <a:r>
              <a:rPr lang="tr-TR" sz="4400" b="1" u="sng" dirty="0">
                <a:solidFill>
                  <a:srgbClr val="FF0000"/>
                </a:solidFill>
              </a:rPr>
              <a:t>veya </a:t>
            </a:r>
            <a:r>
              <a:rPr lang="tr-TR" sz="4400" b="1" u="sng" dirty="0">
                <a:solidFill>
                  <a:srgbClr val="7030A0"/>
                </a:solidFill>
              </a:rPr>
              <a:t>proforma fatura</a:t>
            </a:r>
            <a:r>
              <a:rPr lang="tr-TR" sz="4400" b="1" u="sng" dirty="0">
                <a:solidFill>
                  <a:srgbClr val="FF0000"/>
                </a:solidFill>
              </a:rPr>
              <a:t>ya yazılmaktadır</a:t>
            </a:r>
            <a:r>
              <a:rPr lang="tr-TR" sz="4400" b="1" dirty="0">
                <a:solidFill>
                  <a:srgbClr val="FF0000"/>
                </a:solidFill>
              </a:rPr>
              <a:t>.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B854-6966-4DF5-9F38-3946C91347A0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94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INCOTERMS’LER İLE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GETİRİLEN DEĞİŞİKLİKLER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1-DAT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yerine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DPU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ikame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edilmiştir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10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INCOTERMS LERDE 4 GRUP VARDIR: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B7D-B8B8-4E4E-9CCF-B4F16C5928DC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05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496944" cy="5832648"/>
          </a:xfrm>
        </p:spPr>
        <p:txBody>
          <a:bodyPr>
            <a:normAutofit/>
          </a:bodyPr>
          <a:lstStyle/>
          <a:p>
            <a:endParaRPr lang="tr-TR" sz="4800" b="1" dirty="0" smtClean="0">
              <a:solidFill>
                <a:srgbClr val="FF0000"/>
              </a:solidFill>
            </a:endParaRPr>
          </a:p>
          <a:p>
            <a:r>
              <a:rPr lang="tr-TR" sz="4800" b="1" dirty="0" smtClean="0">
                <a:solidFill>
                  <a:srgbClr val="FF0000"/>
                </a:solidFill>
              </a:rPr>
              <a:t>Grup </a:t>
            </a:r>
            <a:r>
              <a:rPr lang="tr-TR" sz="4800" b="1" dirty="0">
                <a:solidFill>
                  <a:srgbClr val="FF0000"/>
                </a:solidFill>
              </a:rPr>
              <a:t>E - </a:t>
            </a:r>
            <a:r>
              <a:rPr lang="tr-TR" sz="4800" b="1" dirty="0" smtClean="0">
                <a:solidFill>
                  <a:srgbClr val="FF0000"/>
                </a:solidFill>
              </a:rPr>
              <a:t>				</a:t>
            </a:r>
            <a:r>
              <a:rPr lang="tr-TR" sz="66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Çıkış</a:t>
            </a:r>
            <a:r>
              <a:rPr lang="tr-TR" sz="6600" b="1" u="sng" dirty="0">
                <a:solidFill>
                  <a:srgbClr val="00B050"/>
                </a:solidFill>
                <a:latin typeface="Algerian" panose="04020705040A02060702" pitchFamily="82" charset="0"/>
              </a:rPr>
              <a:t>:</a:t>
            </a:r>
            <a:r>
              <a:rPr lang="tr-TR" sz="66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endParaRPr lang="tr-TR" sz="6600" b="1" dirty="0" smtClean="0">
              <a:solidFill>
                <a:srgbClr val="00B050"/>
              </a:solidFill>
              <a:latin typeface="Algerian" panose="04020705040A02060702" pitchFamily="82" charset="0"/>
            </a:endParaRPr>
          </a:p>
          <a:p>
            <a:pPr algn="l"/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smtClean="0">
                <a:solidFill>
                  <a:srgbClr val="FF0000"/>
                </a:solidFill>
              </a:rPr>
              <a:t>    </a:t>
            </a:r>
            <a:r>
              <a:rPr lang="tr-TR" dirty="0" smtClean="0"/>
              <a:t>EXW</a:t>
            </a:r>
            <a:r>
              <a:rPr lang="tr-TR" dirty="0"/>
              <a:t>. </a:t>
            </a:r>
            <a:r>
              <a:rPr lang="tr-TR" dirty="0" err="1">
                <a:hlinkClick r:id="rId2" tooltip="EXW"/>
              </a:rPr>
              <a:t>Ex</a:t>
            </a:r>
            <a:r>
              <a:rPr lang="tr-TR" dirty="0">
                <a:hlinkClick r:id="rId2" tooltip="EXW"/>
              </a:rPr>
              <a:t> </a:t>
            </a:r>
            <a:r>
              <a:rPr lang="tr-TR" dirty="0" smtClean="0">
                <a:hlinkClick r:id="rId2" tooltip="EXW"/>
              </a:rPr>
              <a:t>Works</a:t>
            </a:r>
            <a:endParaRPr lang="tr-TR" dirty="0" smtClean="0"/>
          </a:p>
          <a:p>
            <a:pPr lvl="1"/>
            <a:endParaRPr lang="tr-TR" dirty="0"/>
          </a:p>
          <a:p>
            <a:pPr lvl="1"/>
            <a:endParaRPr lang="tr-TR" dirty="0" smtClean="0"/>
          </a:p>
          <a:p>
            <a:pPr lvl="1"/>
            <a:endParaRPr lang="tr-TR" dirty="0"/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63E0-802F-4893-B8F4-C6425CA0B9AF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3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649491"/>
          </a:xfrm>
        </p:spPr>
        <p:txBody>
          <a:bodyPr/>
          <a:lstStyle/>
          <a:p>
            <a:pPr marL="457200" lvl="1" indent="0">
              <a:buNone/>
            </a:pPr>
            <a:endParaRPr lang="tr-TR" dirty="0"/>
          </a:p>
          <a:p>
            <a:pPr lvl="1"/>
            <a:endParaRPr lang="tr-TR" dirty="0" smtClean="0"/>
          </a:p>
          <a:p>
            <a:pPr lvl="1"/>
            <a:endParaRPr lang="tr-TR" dirty="0"/>
          </a:p>
          <a:p>
            <a:r>
              <a:rPr lang="tr-TR" sz="4800" b="1" dirty="0">
                <a:solidFill>
                  <a:srgbClr val="FF0000"/>
                </a:solidFill>
              </a:rPr>
              <a:t>Grup </a:t>
            </a:r>
            <a:r>
              <a:rPr lang="tr-TR" sz="4800" b="1" dirty="0" smtClean="0">
                <a:solidFill>
                  <a:srgbClr val="FF0000"/>
                </a:solidFill>
              </a:rPr>
              <a:t>F </a:t>
            </a:r>
            <a:r>
              <a:rPr lang="tr-TR" sz="1000" b="1" dirty="0" smtClean="0">
                <a:solidFill>
                  <a:srgbClr val="FF0000"/>
                </a:solidFill>
              </a:rPr>
              <a:t>(FREE) </a:t>
            </a:r>
            <a:r>
              <a:rPr lang="tr-TR" sz="4800" b="1" dirty="0">
                <a:solidFill>
                  <a:srgbClr val="FF0000"/>
                </a:solidFill>
              </a:rPr>
              <a:t>- </a:t>
            </a:r>
            <a:r>
              <a:rPr lang="tr-TR" sz="4800" b="1" dirty="0" smtClean="0">
                <a:solidFill>
                  <a:srgbClr val="FF0000"/>
                </a:solidFill>
              </a:rPr>
              <a:t>   </a:t>
            </a:r>
            <a:r>
              <a:rPr lang="tr-TR" sz="44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Navlun ödenmemiş</a:t>
            </a:r>
            <a:r>
              <a:rPr lang="tr-TR" sz="4400" b="1" u="sng" dirty="0" smtClean="0">
                <a:solidFill>
                  <a:srgbClr val="FF0000"/>
                </a:solidFill>
              </a:rPr>
              <a:t> </a:t>
            </a:r>
            <a:endParaRPr lang="tr-TR" sz="4800" b="1" u="sng" dirty="0">
              <a:solidFill>
                <a:srgbClr val="FF0000"/>
              </a:solidFill>
            </a:endParaRPr>
          </a:p>
          <a:p>
            <a:pPr lvl="1"/>
            <a:r>
              <a:rPr lang="tr-TR" dirty="0"/>
              <a:t>FCA. </a:t>
            </a:r>
            <a:r>
              <a:rPr lang="tr-TR" dirty="0" err="1">
                <a:hlinkClick r:id="rId2" tooltip="Free Carrier"/>
              </a:rPr>
              <a:t>Free</a:t>
            </a:r>
            <a:r>
              <a:rPr lang="tr-TR" dirty="0">
                <a:hlinkClick r:id="rId2" tooltip="Free Carrier"/>
              </a:rPr>
              <a:t> Carrier</a:t>
            </a:r>
            <a:endParaRPr lang="tr-TR" dirty="0"/>
          </a:p>
          <a:p>
            <a:pPr lvl="1"/>
            <a:r>
              <a:rPr lang="tr-TR" dirty="0"/>
              <a:t>FOB. </a:t>
            </a:r>
            <a:r>
              <a:rPr lang="tr-TR" dirty="0" err="1">
                <a:hlinkClick r:id="rId3" tooltip="FOB"/>
              </a:rPr>
              <a:t>Free</a:t>
            </a:r>
            <a:r>
              <a:rPr lang="tr-TR" dirty="0">
                <a:hlinkClick r:id="rId3" tooltip="FOB"/>
              </a:rPr>
              <a:t> On Board</a:t>
            </a:r>
            <a:endParaRPr lang="tr-TR" dirty="0"/>
          </a:p>
          <a:p>
            <a:pPr lvl="1"/>
            <a:r>
              <a:rPr lang="tr-TR" dirty="0"/>
              <a:t>FAS. </a:t>
            </a:r>
            <a:r>
              <a:rPr lang="tr-TR" dirty="0" err="1">
                <a:hlinkClick r:id="rId4" tooltip="Free Alongside Ship"/>
              </a:rPr>
              <a:t>Free</a:t>
            </a:r>
            <a:r>
              <a:rPr lang="tr-TR" dirty="0">
                <a:hlinkClick r:id="rId4" tooltip="Free Alongside Ship"/>
              </a:rPr>
              <a:t> </a:t>
            </a:r>
            <a:r>
              <a:rPr lang="tr-TR" dirty="0" err="1">
                <a:hlinkClick r:id="rId4" tooltip="Free Alongside Ship"/>
              </a:rPr>
              <a:t>Alongside</a:t>
            </a:r>
            <a:r>
              <a:rPr lang="tr-TR" dirty="0">
                <a:hlinkClick r:id="rId4" tooltip="Free Alongside Ship"/>
              </a:rPr>
              <a:t> </a:t>
            </a:r>
            <a:r>
              <a:rPr lang="tr-TR" dirty="0" err="1">
                <a:hlinkClick r:id="rId4" tooltip="Free Alongside Ship"/>
              </a:rPr>
              <a:t>Ship</a:t>
            </a:r>
            <a:endParaRPr lang="tr-TR" dirty="0"/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8F2A-77F7-4161-95FE-59B7AA71161D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2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649491"/>
          </a:xfrm>
        </p:spPr>
        <p:txBody>
          <a:bodyPr/>
          <a:lstStyle/>
          <a:p>
            <a:r>
              <a:rPr lang="tr-TR" sz="4800" b="1" dirty="0">
                <a:solidFill>
                  <a:srgbClr val="FF0000"/>
                </a:solidFill>
              </a:rPr>
              <a:t>Grup C - </a:t>
            </a:r>
            <a:r>
              <a:rPr lang="tr-TR" sz="4800" b="1" dirty="0" smtClean="0">
                <a:solidFill>
                  <a:srgbClr val="FF0000"/>
                </a:solidFill>
              </a:rPr>
              <a:t>     </a:t>
            </a:r>
            <a:r>
              <a:rPr lang="tr-TR" sz="48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Navlun </a:t>
            </a:r>
            <a:r>
              <a:rPr lang="tr-TR" sz="4800" b="1" u="sng" dirty="0">
                <a:solidFill>
                  <a:srgbClr val="00B050"/>
                </a:solidFill>
                <a:latin typeface="Algerian" panose="04020705040A02060702" pitchFamily="82" charset="0"/>
              </a:rPr>
              <a:t>Ödenmiş</a:t>
            </a:r>
            <a:r>
              <a:rPr lang="tr-TR" dirty="0">
                <a:solidFill>
                  <a:srgbClr val="00B050"/>
                </a:solidFill>
                <a:latin typeface="Algerian" panose="04020705040A02060702" pitchFamily="82" charset="0"/>
              </a:rPr>
              <a:t>:</a:t>
            </a:r>
            <a:r>
              <a:rPr lang="tr-TR" dirty="0"/>
              <a:t> </a:t>
            </a:r>
          </a:p>
          <a:p>
            <a:pPr lvl="1"/>
            <a:r>
              <a:rPr lang="tr-TR" sz="3200" dirty="0"/>
              <a:t>CFR. </a:t>
            </a:r>
            <a:r>
              <a:rPr lang="tr-TR" sz="3200" dirty="0" err="1">
                <a:hlinkClick r:id="rId2" tooltip="Cost and Freight"/>
              </a:rPr>
              <a:t>Cost</a:t>
            </a:r>
            <a:r>
              <a:rPr lang="tr-TR" sz="3200" dirty="0">
                <a:hlinkClick r:id="rId2" tooltip="Cost and Freight"/>
              </a:rPr>
              <a:t> </a:t>
            </a:r>
            <a:r>
              <a:rPr lang="tr-TR" sz="3200" dirty="0" err="1">
                <a:hlinkClick r:id="rId2" tooltip="Cost and Freight"/>
              </a:rPr>
              <a:t>and</a:t>
            </a:r>
            <a:r>
              <a:rPr lang="tr-TR" sz="3200" dirty="0">
                <a:hlinkClick r:id="rId2" tooltip="Cost and Freight"/>
              </a:rPr>
              <a:t> Freight</a:t>
            </a:r>
            <a:endParaRPr lang="tr-TR" sz="3200" dirty="0"/>
          </a:p>
          <a:p>
            <a:pPr lvl="1"/>
            <a:r>
              <a:rPr lang="tr-TR" sz="3200" dirty="0"/>
              <a:t>CIF. </a:t>
            </a:r>
            <a:r>
              <a:rPr lang="tr-TR" sz="3200" dirty="0" err="1">
                <a:hlinkClick r:id="rId3" tooltip="Cost, Insurance and Freight"/>
              </a:rPr>
              <a:t>Cost</a:t>
            </a:r>
            <a:r>
              <a:rPr lang="tr-TR" sz="3200" dirty="0">
                <a:hlinkClick r:id="rId3" tooltip="Cost, Insurance and Freight"/>
              </a:rPr>
              <a:t>, </a:t>
            </a:r>
            <a:r>
              <a:rPr lang="tr-TR" sz="3200" dirty="0" err="1">
                <a:hlinkClick r:id="rId3" tooltip="Cost, Insurance and Freight"/>
              </a:rPr>
              <a:t>Insurance</a:t>
            </a:r>
            <a:r>
              <a:rPr lang="tr-TR" sz="3200" dirty="0">
                <a:hlinkClick r:id="rId3" tooltip="Cost, Insurance and Freight"/>
              </a:rPr>
              <a:t> </a:t>
            </a:r>
            <a:r>
              <a:rPr lang="tr-TR" sz="3200" dirty="0" err="1">
                <a:hlinkClick r:id="rId3" tooltip="Cost, Insurance and Freight"/>
              </a:rPr>
              <a:t>and</a:t>
            </a:r>
            <a:r>
              <a:rPr lang="tr-TR" sz="3200" dirty="0">
                <a:hlinkClick r:id="rId3" tooltip="Cost, Insurance and Freight"/>
              </a:rPr>
              <a:t> Freight</a:t>
            </a:r>
            <a:endParaRPr lang="tr-TR" sz="3200" dirty="0"/>
          </a:p>
          <a:p>
            <a:pPr lvl="1"/>
            <a:r>
              <a:rPr lang="tr-TR" sz="3200" dirty="0"/>
              <a:t>CPT. </a:t>
            </a:r>
            <a:r>
              <a:rPr lang="tr-TR" sz="3200" dirty="0" err="1">
                <a:hlinkClick r:id="rId4" tooltip="Carriage Paid To"/>
              </a:rPr>
              <a:t>Carriage</a:t>
            </a:r>
            <a:r>
              <a:rPr lang="tr-TR" sz="3200" dirty="0">
                <a:hlinkClick r:id="rId4" tooltip="Carriage Paid To"/>
              </a:rPr>
              <a:t> </a:t>
            </a:r>
            <a:r>
              <a:rPr lang="tr-TR" sz="3200" dirty="0" err="1">
                <a:hlinkClick r:id="rId4" tooltip="Carriage Paid To"/>
              </a:rPr>
              <a:t>Paid</a:t>
            </a:r>
            <a:r>
              <a:rPr lang="tr-TR" sz="3200" dirty="0">
                <a:hlinkClick r:id="rId4" tooltip="Carriage Paid To"/>
              </a:rPr>
              <a:t> </a:t>
            </a:r>
            <a:r>
              <a:rPr lang="tr-TR" sz="3200" dirty="0" err="1">
                <a:hlinkClick r:id="rId4" tooltip="Carriage Paid To"/>
              </a:rPr>
              <a:t>To</a:t>
            </a:r>
            <a:endParaRPr lang="tr-TR" sz="3200" dirty="0"/>
          </a:p>
          <a:p>
            <a:pPr lvl="1"/>
            <a:r>
              <a:rPr lang="tr-TR" sz="3200" dirty="0"/>
              <a:t>CIP. </a:t>
            </a:r>
            <a:r>
              <a:rPr lang="tr-TR" sz="3200" dirty="0" err="1">
                <a:hlinkClick r:id="rId5" tooltip="Carriage and Insurance Paid to"/>
              </a:rPr>
              <a:t>Carriage</a:t>
            </a:r>
            <a:r>
              <a:rPr lang="tr-TR" sz="3200" dirty="0">
                <a:hlinkClick r:id="rId5" tooltip="Carriage and Insurance Paid to"/>
              </a:rPr>
              <a:t> </a:t>
            </a:r>
            <a:r>
              <a:rPr lang="tr-TR" sz="3200" dirty="0" err="1">
                <a:hlinkClick r:id="rId5" tooltip="Carriage and Insurance Paid to"/>
              </a:rPr>
              <a:t>and</a:t>
            </a:r>
            <a:r>
              <a:rPr lang="tr-TR" sz="3200" dirty="0">
                <a:hlinkClick r:id="rId5" tooltip="Carriage and Insurance Paid to"/>
              </a:rPr>
              <a:t> </a:t>
            </a:r>
            <a:r>
              <a:rPr lang="tr-TR" sz="3200" dirty="0" err="1">
                <a:hlinkClick r:id="rId5" tooltip="Carriage and Insurance Paid to"/>
              </a:rPr>
              <a:t>Insurance</a:t>
            </a:r>
            <a:r>
              <a:rPr lang="tr-TR" sz="3200" dirty="0">
                <a:hlinkClick r:id="rId5" tooltip="Carriage and Insurance Paid to"/>
              </a:rPr>
              <a:t> </a:t>
            </a:r>
            <a:r>
              <a:rPr lang="tr-TR" sz="3200" dirty="0" err="1">
                <a:hlinkClick r:id="rId5" tooltip="Carriage and Insurance Paid to"/>
              </a:rPr>
              <a:t>Paid</a:t>
            </a:r>
            <a:r>
              <a:rPr lang="tr-TR" sz="3200" dirty="0">
                <a:hlinkClick r:id="rId5" tooltip="Carriage and Insurance Paid to"/>
              </a:rPr>
              <a:t> </a:t>
            </a:r>
            <a:r>
              <a:rPr lang="tr-TR" sz="3200" dirty="0" err="1">
                <a:hlinkClick r:id="rId5" tooltip="Carriage and Insurance Paid to"/>
              </a:rPr>
              <a:t>to</a:t>
            </a:r>
            <a:endParaRPr lang="tr-TR" sz="3200" dirty="0"/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1875-C99F-4BA6-9B10-CEB7734AA45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2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649491"/>
          </a:xfrm>
        </p:spPr>
        <p:txBody>
          <a:bodyPr/>
          <a:lstStyle/>
          <a:p>
            <a:r>
              <a:rPr lang="tr-TR" sz="5400" b="1" dirty="0">
                <a:solidFill>
                  <a:srgbClr val="FF0000"/>
                </a:solidFill>
              </a:rPr>
              <a:t>Grup D - </a:t>
            </a:r>
            <a:r>
              <a:rPr lang="tr-TR" sz="5400" b="1" dirty="0" smtClean="0">
                <a:solidFill>
                  <a:srgbClr val="FF0000"/>
                </a:solidFill>
              </a:rPr>
              <a:t>               </a:t>
            </a:r>
            <a:r>
              <a:rPr lang="tr-TR" sz="54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Varış</a:t>
            </a:r>
            <a:r>
              <a:rPr lang="tr-TR" u="sng" dirty="0">
                <a:solidFill>
                  <a:srgbClr val="00B050"/>
                </a:solidFill>
                <a:latin typeface="Algerian" panose="04020705040A02060702" pitchFamily="82" charset="0"/>
              </a:rPr>
              <a:t>:</a:t>
            </a:r>
            <a:r>
              <a:rPr lang="tr-TR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</a:p>
          <a:p>
            <a:pPr lvl="1"/>
            <a:r>
              <a:rPr lang="tr-TR" sz="3200" b="1" dirty="0" smtClean="0">
                <a:latin typeface="Algerian" panose="04020705040A02060702" pitchFamily="82" charset="0"/>
              </a:rPr>
              <a:t>1.) DAP</a:t>
            </a:r>
            <a:r>
              <a:rPr lang="tr-TR" sz="3200" dirty="0"/>
              <a:t>. </a:t>
            </a:r>
            <a:r>
              <a:rPr lang="tr-TR" sz="3200" dirty="0" err="1">
                <a:hlinkClick r:id="rId2" tooltip="Delivered At Place (sayfa mevcut değil)"/>
              </a:rPr>
              <a:t>Delivered</a:t>
            </a:r>
            <a:r>
              <a:rPr lang="tr-TR" sz="3200" dirty="0">
                <a:hlinkClick r:id="rId2" tooltip="Delivered At Place (sayfa mevcut değil)"/>
              </a:rPr>
              <a:t> At </a:t>
            </a:r>
            <a:r>
              <a:rPr lang="tr-TR" sz="3200" dirty="0" err="1">
                <a:hlinkClick r:id="rId2" tooltip="Delivered At Place (sayfa mevcut değil)"/>
              </a:rPr>
              <a:t>Place</a:t>
            </a:r>
            <a:endParaRPr lang="tr-TR" sz="3200" dirty="0"/>
          </a:p>
          <a:p>
            <a:pPr lvl="0"/>
            <a:r>
              <a:rPr lang="tr-TR" sz="5400" dirty="0" smtClean="0"/>
              <a:t> -</a:t>
            </a:r>
            <a:r>
              <a:rPr lang="tr-TR" sz="3200" b="1" dirty="0" smtClean="0">
                <a:solidFill>
                  <a:srgbClr val="00B050"/>
                </a:solidFill>
              </a:rPr>
              <a:t> </a:t>
            </a:r>
            <a:r>
              <a:rPr lang="tr-TR" sz="3200" b="1" dirty="0" smtClean="0">
                <a:latin typeface="Algerian" panose="04020705040A02060702" pitchFamily="82" charset="0"/>
              </a:rPr>
              <a:t>2.) </a:t>
            </a:r>
            <a:r>
              <a:rPr lang="en-US" b="1" dirty="0" smtClean="0">
                <a:latin typeface="Algerian" panose="04020705040A02060702" pitchFamily="82" charset="0"/>
                <a:ea typeface="Calibri" panose="020F0502020204030204" pitchFamily="34" charset="0"/>
                <a:cs typeface="Arial" panose="020B0604020202020204" pitchFamily="34" charset="0"/>
              </a:rPr>
              <a:t>DPU </a:t>
            </a:r>
            <a:r>
              <a:rPr lang="en-US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Delivered at Place Unloaded</a:t>
            </a:r>
            <a:r>
              <a:rPr lang="en-US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tr-TR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Belirtilen</a:t>
            </a:r>
            <a:r>
              <a:rPr lang="en-US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yerde</a:t>
            </a:r>
            <a:r>
              <a:rPr lang="en-US" sz="2800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araçtan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boşaltılmış</a:t>
            </a:r>
            <a:endParaRPr lang="tr-TR" sz="2000" dirty="0">
              <a:solidFill>
                <a:prstClr val="black"/>
              </a:solidFill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1400" dirty="0" smtClean="0"/>
              <a:t> (DAT</a:t>
            </a:r>
            <a:r>
              <a:rPr lang="tr-TR" sz="1400" dirty="0"/>
              <a:t>. </a:t>
            </a:r>
            <a:r>
              <a:rPr lang="tr-TR" sz="1400" dirty="0" err="1">
                <a:hlinkClick r:id="rId3" tooltip="Delivered At Terminal (sayfa mevcut değil)"/>
              </a:rPr>
              <a:t>Delivered</a:t>
            </a:r>
            <a:r>
              <a:rPr lang="tr-TR" sz="1400" dirty="0">
                <a:hlinkClick r:id="rId3" tooltip="Delivered At Terminal (sayfa mevcut değil)"/>
              </a:rPr>
              <a:t> At </a:t>
            </a:r>
            <a:r>
              <a:rPr lang="tr-TR" sz="1400" dirty="0" smtClean="0">
                <a:hlinkClick r:id="rId3" tooltip="Delivered At Terminal (sayfa mevcut değil)"/>
              </a:rPr>
              <a:t>Terminal</a:t>
            </a:r>
            <a:r>
              <a:rPr lang="tr-TR" sz="1400" dirty="0" smtClean="0"/>
              <a:t> değişti)</a:t>
            </a:r>
            <a:endParaRPr lang="tr-TR" sz="1400" dirty="0"/>
          </a:p>
          <a:p>
            <a:pPr lvl="1"/>
            <a:r>
              <a:rPr lang="tr-TR" sz="3200" b="1" dirty="0" smtClean="0">
                <a:latin typeface="Algerian" panose="04020705040A02060702" pitchFamily="82" charset="0"/>
              </a:rPr>
              <a:t>3.)DDP</a:t>
            </a:r>
            <a:r>
              <a:rPr lang="tr-TR" sz="3200" b="1" dirty="0">
                <a:latin typeface="Algerian" panose="04020705040A02060702" pitchFamily="82" charset="0"/>
              </a:rPr>
              <a:t>. </a:t>
            </a:r>
            <a:r>
              <a:rPr lang="tr-TR" sz="3200" dirty="0" err="1">
                <a:hlinkClick r:id="rId4" tooltip="Delivered Duty Paid"/>
              </a:rPr>
              <a:t>Delivered</a:t>
            </a:r>
            <a:r>
              <a:rPr lang="tr-TR" sz="3200" dirty="0">
                <a:hlinkClick r:id="rId4" tooltip="Delivered Duty Paid"/>
              </a:rPr>
              <a:t> </a:t>
            </a:r>
            <a:r>
              <a:rPr lang="tr-TR" sz="3200" dirty="0" err="1">
                <a:hlinkClick r:id="rId4" tooltip="Delivered Duty Paid"/>
              </a:rPr>
              <a:t>Duty</a:t>
            </a:r>
            <a:r>
              <a:rPr lang="tr-TR" sz="3200" dirty="0">
                <a:hlinkClick r:id="rId4" tooltip="Delivered Duty Paid"/>
              </a:rPr>
              <a:t> </a:t>
            </a:r>
            <a:r>
              <a:rPr lang="tr-TR" sz="3200" dirty="0" err="1">
                <a:hlinkClick r:id="rId4" tooltip="Delivered Duty Paid"/>
              </a:rPr>
              <a:t>Paid</a:t>
            </a:r>
            <a:endParaRPr lang="tr-TR" sz="3200" dirty="0"/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925E-C83E-439C-A4BB-F230E98BF7E3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6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6264696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INCOTERMS 2010</a:t>
            </a:r>
            <a:r>
              <a:rPr lang="tr-TR" b="1" dirty="0"/>
              <a:t>, </a:t>
            </a:r>
            <a:endParaRPr lang="tr-TR" b="1" dirty="0" smtClean="0"/>
          </a:p>
          <a:p>
            <a:r>
              <a:rPr lang="tr-TR" b="1" dirty="0" smtClean="0">
                <a:solidFill>
                  <a:srgbClr val="00B050"/>
                </a:solidFill>
              </a:rPr>
              <a:t>Alım-satımı söz konusu </a:t>
            </a:r>
            <a:r>
              <a:rPr lang="tr-TR" b="1" dirty="0">
                <a:solidFill>
                  <a:srgbClr val="00B050"/>
                </a:solidFill>
              </a:rPr>
              <a:t>olan </a:t>
            </a:r>
            <a:r>
              <a:rPr lang="tr-TR" b="1" dirty="0" smtClean="0">
                <a:solidFill>
                  <a:srgbClr val="00B050"/>
                </a:solidFill>
              </a:rPr>
              <a:t>mala ilişkin;</a:t>
            </a:r>
          </a:p>
          <a:p>
            <a:r>
              <a:rPr lang="tr-TR" b="1" u="sng" dirty="0" smtClean="0">
                <a:solidFill>
                  <a:srgbClr val="FF0000"/>
                </a:solidFill>
              </a:rPr>
              <a:t>vergiler</a:t>
            </a:r>
            <a:r>
              <a:rPr lang="tr-TR" b="1" u="sng" dirty="0">
                <a:solidFill>
                  <a:srgbClr val="FF0000"/>
                </a:solidFill>
              </a:rPr>
              <a:t>, </a:t>
            </a:r>
            <a:endParaRPr lang="tr-TR" b="1" u="sng" dirty="0" smtClean="0">
              <a:solidFill>
                <a:srgbClr val="FF0000"/>
              </a:solidFill>
            </a:endParaRPr>
          </a:p>
          <a:p>
            <a:r>
              <a:rPr lang="tr-TR" b="1" u="sng" dirty="0" smtClean="0">
                <a:solidFill>
                  <a:srgbClr val="FF0000"/>
                </a:solidFill>
              </a:rPr>
              <a:t>resimler </a:t>
            </a:r>
          </a:p>
          <a:p>
            <a:r>
              <a:rPr lang="tr-TR" b="1" u="sng" dirty="0" smtClean="0">
                <a:solidFill>
                  <a:srgbClr val="FF0000"/>
                </a:solidFill>
              </a:rPr>
              <a:t>vd. </a:t>
            </a:r>
            <a:r>
              <a:rPr lang="tr-TR" b="1" u="sng" dirty="0">
                <a:solidFill>
                  <a:srgbClr val="FF0000"/>
                </a:solidFill>
              </a:rPr>
              <a:t>yasal ödemeler </a:t>
            </a:r>
            <a:endParaRPr lang="tr-TR" b="1" u="sng" dirty="0" smtClean="0">
              <a:solidFill>
                <a:srgbClr val="FF0000"/>
              </a:solidFill>
            </a:endParaRPr>
          </a:p>
          <a:p>
            <a:r>
              <a:rPr lang="tr-TR" b="1" u="sng" dirty="0" smtClean="0">
                <a:solidFill>
                  <a:srgbClr val="00B0F0"/>
                </a:solidFill>
              </a:rPr>
              <a:t>ile </a:t>
            </a:r>
            <a:r>
              <a:rPr lang="tr-TR" b="1" u="sng" dirty="0">
                <a:solidFill>
                  <a:srgbClr val="00B0F0"/>
                </a:solidFill>
              </a:rPr>
              <a:t>gümrük </a:t>
            </a:r>
            <a:r>
              <a:rPr lang="tr-TR" b="1" u="sng" dirty="0" smtClean="0">
                <a:solidFill>
                  <a:srgbClr val="00B0F0"/>
                </a:solidFill>
              </a:rPr>
              <a:t>işlemlerinin nasıl  paylaşılacağını </a:t>
            </a:r>
            <a:r>
              <a:rPr lang="tr-TR" sz="4000" b="1" u="sng" dirty="0" smtClean="0">
                <a:solidFill>
                  <a:srgbClr val="FF0000"/>
                </a:solidFill>
              </a:rPr>
              <a:t>da</a:t>
            </a:r>
          </a:p>
          <a:p>
            <a:r>
              <a:rPr lang="tr-TR" dirty="0" smtClean="0"/>
              <a:t> düzenleyerek uygulamada tartışma konusu olan </a:t>
            </a:r>
            <a:r>
              <a:rPr lang="tr-TR" dirty="0"/>
              <a:t>durumlara da açıklık </a:t>
            </a:r>
            <a:r>
              <a:rPr lang="tr-TR" dirty="0" smtClean="0"/>
              <a:t>getirmiştir</a:t>
            </a:r>
            <a:r>
              <a:rPr lang="tr-TR" dirty="0"/>
              <a:t>. </a:t>
            </a:r>
            <a:endParaRPr lang="tr-TR" dirty="0" smtClean="0"/>
          </a:p>
          <a:p>
            <a:endParaRPr lang="tr-TR" dirty="0" smtClean="0">
              <a:solidFill>
                <a:srgbClr val="FF0000"/>
              </a:solidFill>
            </a:endParaRPr>
          </a:p>
          <a:p>
            <a:endParaRPr lang="tr-TR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D0300-232E-47FE-8612-7F84AD6BD36B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6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INCOTERMS HANGİ SORULARA CEVAP VERİR?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6916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Malların taşınmasında </a:t>
            </a:r>
            <a:r>
              <a:rPr lang="tr-TR" dirty="0" smtClean="0"/>
              <a:t>ve ithalatçıya ulaştırılmasında;</a:t>
            </a:r>
          </a:p>
          <a:p>
            <a:r>
              <a:rPr lang="tr-TR" dirty="0" smtClean="0"/>
              <a:t> </a:t>
            </a:r>
            <a:r>
              <a:rPr lang="tr-TR" sz="3600" b="1" u="sng" dirty="0" smtClean="0">
                <a:solidFill>
                  <a:srgbClr val="00B050"/>
                </a:solidFill>
              </a:rPr>
              <a:t>tarafların sorumluluklarını belirleme,</a:t>
            </a:r>
            <a:endParaRPr lang="tr-TR" dirty="0" smtClean="0"/>
          </a:p>
          <a:p>
            <a:r>
              <a:rPr lang="tr-TR" b="1" dirty="0" smtClean="0">
                <a:solidFill>
                  <a:srgbClr val="FF0000"/>
                </a:solidFill>
              </a:rPr>
              <a:t>Sorumlulukların yerine getirilmemesi halinde</a:t>
            </a:r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ortaya çıkacak </a:t>
            </a:r>
            <a:r>
              <a:rPr lang="tr-TR" b="1" u="sng" dirty="0" smtClean="0">
                <a:solidFill>
                  <a:srgbClr val="00B050"/>
                </a:solidFill>
              </a:rPr>
              <a:t>risklerin dağılımını </a:t>
            </a:r>
            <a:r>
              <a:rPr lang="tr-TR" dirty="0" smtClean="0"/>
              <a:t>ortaya koyma</a:t>
            </a:r>
          </a:p>
          <a:p>
            <a:r>
              <a:rPr lang="tr-TR" dirty="0" smtClean="0"/>
              <a:t>Taşıma sırasında meydana gelen </a:t>
            </a:r>
            <a:r>
              <a:rPr lang="tr-TR" b="1" dirty="0" smtClean="0">
                <a:solidFill>
                  <a:srgbClr val="00B050"/>
                </a:solidFill>
              </a:rPr>
              <a:t>hasar, zarar ve ziyanda sorumluluk dağılımında sınırları çizme</a:t>
            </a:r>
            <a:r>
              <a:rPr lang="tr-TR" dirty="0" smtClean="0"/>
              <a:t>,</a:t>
            </a:r>
          </a:p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Hukuki yönü ile teslim ve esaslarını ortaya koyma </a:t>
            </a:r>
            <a:r>
              <a:rPr lang="tr-TR" dirty="0" smtClean="0"/>
              <a:t>vb. konuları açıklamaktadır.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176E-B9FC-4296-97D0-2E3D1A107E36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16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4282" y="357166"/>
            <a:ext cx="8472518" cy="6168178"/>
          </a:xfrm>
        </p:spPr>
        <p:txBody>
          <a:bodyPr>
            <a:normAutofit/>
          </a:bodyPr>
          <a:lstStyle/>
          <a:p>
            <a:r>
              <a:rPr lang="tr-TR" dirty="0" smtClean="0"/>
              <a:t>INCOTERMS 2010'da yeni bir sınıflandırma tarzı ortaya konulmuştur. </a:t>
            </a:r>
          </a:p>
          <a:p>
            <a:endParaRPr lang="tr-TR" dirty="0" smtClean="0"/>
          </a:p>
          <a:p>
            <a:pPr algn="ctr"/>
            <a:r>
              <a:rPr lang="tr-TR" b="1" u="sng" dirty="0" smtClean="0"/>
              <a:t>Buna göre teslim şekilleri :</a:t>
            </a:r>
          </a:p>
          <a:p>
            <a:endParaRPr lang="tr-TR" dirty="0" smtClean="0"/>
          </a:p>
          <a:p>
            <a:r>
              <a:rPr lang="tr-TR" b="1" dirty="0" smtClean="0"/>
              <a:t>1."</a:t>
            </a:r>
            <a:r>
              <a:rPr lang="tr-TR" b="1" dirty="0" smtClean="0">
                <a:solidFill>
                  <a:srgbClr val="00B050"/>
                </a:solidFill>
              </a:rPr>
              <a:t>Tüm taşıma biçimlerine ilişkin kurallar</a:t>
            </a:r>
            <a:r>
              <a:rPr lang="tr-TR" b="1" dirty="0" smtClean="0"/>
              <a:t>" </a:t>
            </a:r>
          </a:p>
          <a:p>
            <a:pPr marL="0" indent="0">
              <a:buNone/>
            </a:pPr>
            <a:r>
              <a:rPr lang="tr-TR" dirty="0" smtClean="0"/>
              <a:t>ile </a:t>
            </a:r>
          </a:p>
          <a:p>
            <a:r>
              <a:rPr lang="tr-TR" b="1" dirty="0" smtClean="0"/>
              <a:t>2."</a:t>
            </a:r>
            <a:r>
              <a:rPr lang="tr-TR" b="1" dirty="0" smtClean="0">
                <a:solidFill>
                  <a:srgbClr val="00B050"/>
                </a:solidFill>
              </a:rPr>
              <a:t>Deniz ve iç karasuları taşımacılığına ilişkin kurallar" </a:t>
            </a:r>
          </a:p>
          <a:p>
            <a:r>
              <a:rPr lang="tr-TR" dirty="0" smtClean="0"/>
              <a:t>olarak ayrılmaktadır.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21AC-08E2-4AFB-994B-BF5DB96D0481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87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Incoterms</a:t>
            </a:r>
            <a:r>
              <a:rPr lang="tr-TR" dirty="0" smtClean="0">
                <a:solidFill>
                  <a:srgbClr val="FF0000"/>
                </a:solidFill>
              </a:rPr>
              <a:t> 2010’a Göre Teslim Şekilleri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257800"/>
          </a:xfrm>
        </p:spPr>
        <p:txBody>
          <a:bodyPr>
            <a:normAutofit/>
          </a:bodyPr>
          <a:lstStyle/>
          <a:p>
            <a:r>
              <a:rPr lang="tr-TR" dirty="0" err="1" smtClean="0"/>
              <a:t>Incoterms</a:t>
            </a:r>
            <a:r>
              <a:rPr lang="tr-TR" dirty="0" smtClean="0"/>
              <a:t> 2010’daki yenilikler çerçevesinde;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Tüm taşıma </a:t>
            </a:r>
            <a:r>
              <a:rPr lang="tr-TR" dirty="0" err="1" smtClean="0">
                <a:solidFill>
                  <a:srgbClr val="7030A0"/>
                </a:solidFill>
              </a:rPr>
              <a:t>modlarına</a:t>
            </a:r>
            <a:r>
              <a:rPr lang="tr-TR" dirty="0" smtClean="0">
                <a:solidFill>
                  <a:srgbClr val="7030A0"/>
                </a:solidFill>
              </a:rPr>
              <a:t> uygulanabilen;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smtClean="0">
                <a:solidFill>
                  <a:srgbClr val="00B050"/>
                </a:solidFill>
              </a:rPr>
              <a:t>yedi </a:t>
            </a:r>
            <a:r>
              <a:rPr lang="tr-TR" dirty="0" err="1" smtClean="0">
                <a:solidFill>
                  <a:srgbClr val="00B050"/>
                </a:solidFill>
              </a:rPr>
              <a:t>kloz</a:t>
            </a:r>
            <a:r>
              <a:rPr lang="tr-TR" dirty="0" smtClean="0">
                <a:solidFill>
                  <a:srgbClr val="00B050"/>
                </a:solidFill>
              </a:rPr>
              <a:t> </a:t>
            </a:r>
            <a:r>
              <a:rPr lang="tr-TR" dirty="0" smtClean="0">
                <a:solidFill>
                  <a:srgbClr val="7030A0"/>
                </a:solidFill>
              </a:rPr>
              <a:t>,</a:t>
            </a:r>
          </a:p>
          <a:p>
            <a:r>
              <a:rPr lang="tr-TR" dirty="0" smtClean="0"/>
              <a:t>ve 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sadece deniz ve iç su yoluna uygulanabilen;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smtClean="0">
                <a:solidFill>
                  <a:srgbClr val="00B050"/>
                </a:solidFill>
              </a:rPr>
              <a:t>dört </a:t>
            </a:r>
            <a:r>
              <a:rPr lang="tr-TR" dirty="0" err="1" smtClean="0">
                <a:solidFill>
                  <a:srgbClr val="00B050"/>
                </a:solidFill>
              </a:rPr>
              <a:t>kloz</a:t>
            </a:r>
            <a:r>
              <a:rPr lang="tr-TR" dirty="0" smtClean="0">
                <a:solidFill>
                  <a:srgbClr val="00B050"/>
                </a:solidFill>
              </a:rPr>
              <a:t>,</a:t>
            </a:r>
          </a:p>
          <a:p>
            <a:r>
              <a:rPr lang="tr-TR" dirty="0" smtClean="0"/>
              <a:t>olmak üzere </a:t>
            </a:r>
            <a:r>
              <a:rPr lang="tr-TR" dirty="0" err="1" smtClean="0"/>
              <a:t>klozlar</a:t>
            </a:r>
            <a:r>
              <a:rPr lang="tr-TR" dirty="0" smtClean="0"/>
              <a:t> yeni şekli ile bölümlendirilmiştir.</a:t>
            </a:r>
          </a:p>
          <a:p>
            <a:endParaRPr lang="tr-TR" dirty="0" smtClean="0"/>
          </a:p>
          <a:p>
            <a:endParaRPr lang="tr-TR" sz="2000" dirty="0" smtClean="0"/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489A-E059-4DCA-97A6-C43745ED9E45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25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525344"/>
          </a:xfrm>
        </p:spPr>
        <p:txBody>
          <a:bodyPr>
            <a:normAutofit/>
          </a:bodyPr>
          <a:lstStyle/>
          <a:p>
            <a:r>
              <a:rPr lang="tr-TR" b="1" i="1" dirty="0" err="1">
                <a:solidFill>
                  <a:srgbClr val="FF0000"/>
                </a:solidFill>
              </a:rPr>
              <a:t>Kloz;</a:t>
            </a:r>
            <a:r>
              <a:rPr lang="tr-TR" dirty="0" err="1"/>
              <a:t>Emtia</a:t>
            </a:r>
            <a:r>
              <a:rPr lang="tr-TR" dirty="0"/>
              <a:t> ve nakliyat sigortalarında </a:t>
            </a:r>
            <a:r>
              <a:rPr lang="tr-TR" dirty="0" smtClean="0"/>
              <a:t>;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1.	tam </a:t>
            </a:r>
            <a:r>
              <a:rPr lang="tr-TR" b="1" dirty="0">
                <a:solidFill>
                  <a:srgbClr val="7030A0"/>
                </a:solidFill>
              </a:rPr>
              <a:t>ziya, 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2.	dar teminat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ve 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3.geniş teminat,</a:t>
            </a:r>
          </a:p>
          <a:p>
            <a:r>
              <a:rPr lang="tr-TR" dirty="0" smtClean="0"/>
              <a:t> </a:t>
            </a:r>
            <a:r>
              <a:rPr lang="tr-TR" dirty="0"/>
              <a:t>ol­mak üzere </a:t>
            </a:r>
            <a:r>
              <a:rPr lang="tr-TR" dirty="0">
                <a:solidFill>
                  <a:srgbClr val="00B050"/>
                </a:solidFill>
              </a:rPr>
              <a:t>üç ana teminat </a:t>
            </a:r>
            <a:r>
              <a:rPr lang="tr-TR" dirty="0"/>
              <a:t>türü bulunmaktadır. </a:t>
            </a:r>
            <a:endParaRPr lang="tr-TR" dirty="0" smtClean="0"/>
          </a:p>
          <a:p>
            <a:r>
              <a:rPr lang="tr-TR" dirty="0" smtClean="0"/>
              <a:t>Bunlar </a:t>
            </a:r>
            <a:r>
              <a:rPr lang="tr-TR" dirty="0"/>
              <a:t>teminatlar kısaca “</a:t>
            </a:r>
            <a:r>
              <a:rPr lang="tr-TR" dirty="0" err="1"/>
              <a:t>Kloz</a:t>
            </a:r>
            <a:r>
              <a:rPr lang="tr-TR" dirty="0"/>
              <a:t>” denilen özel şart maddelerinden oluşan metinlerdir. </a:t>
            </a:r>
            <a:endParaRPr lang="tr-TR" dirty="0" smtClean="0"/>
          </a:p>
          <a:p>
            <a:r>
              <a:rPr lang="tr-TR" b="1" dirty="0" err="1" smtClean="0"/>
              <a:t>Kloz</a:t>
            </a:r>
            <a:r>
              <a:rPr lang="tr-TR" b="1" dirty="0" smtClean="0"/>
              <a:t> </a:t>
            </a:r>
            <a:r>
              <a:rPr lang="tr-TR" b="1" dirty="0"/>
              <a:t>türleri aşağıdaki gibi </a:t>
            </a:r>
            <a:r>
              <a:rPr lang="tr-TR" b="1" dirty="0" smtClean="0"/>
              <a:t>açıklanabilir</a:t>
            </a:r>
            <a:r>
              <a:rPr lang="tr-TR" b="1" dirty="0"/>
              <a:t>: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FCCF-2FB7-442F-8FCB-2324FC6796FC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67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DPU (Delivered at Place Unloaded)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Belirtilen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yerde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araçtan</a:t>
            </a:r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boşaltılmış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şekilde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ile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getirilen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yeni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akronimdir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dirty="0" smtClean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satıcının</a:t>
            </a:r>
            <a:r>
              <a:rPr lang="en-US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varma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yerinde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araçtan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malı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boşaltarak</a:t>
            </a:r>
            <a:r>
              <a:rPr lang="tr-TR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Unloaded</a:t>
            </a:r>
            <a:r>
              <a:rPr lang="tr-TR" b="1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yükümlülüğüdür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5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640871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Tam Ziya</a:t>
            </a:r>
            <a:r>
              <a:rPr lang="tr-TR" dirty="0"/>
              <a:t>	</a:t>
            </a:r>
            <a:r>
              <a:rPr lang="tr-TR" dirty="0" smtClean="0"/>
              <a:t>:</a:t>
            </a:r>
          </a:p>
          <a:p>
            <a:r>
              <a:rPr lang="tr-TR" sz="3600" b="1" dirty="0" smtClean="0">
                <a:solidFill>
                  <a:srgbClr val="7030A0"/>
                </a:solidFill>
              </a:rPr>
              <a:t>Malın </a:t>
            </a:r>
            <a:r>
              <a:rPr lang="tr-TR" sz="3600" b="1" dirty="0">
                <a:solidFill>
                  <a:srgbClr val="7030A0"/>
                </a:solidFill>
              </a:rPr>
              <a:t>taşıma aracı ile birlikte tüm değerini yitirecek şekilde tamamen zarar görmesi </a:t>
            </a:r>
            <a:r>
              <a:rPr lang="tr-TR" dirty="0"/>
              <a:t>riskine karşı güvence sağlar</a:t>
            </a:r>
            <a:r>
              <a:rPr lang="tr-TR" dirty="0" smtClean="0"/>
              <a:t>. </a:t>
            </a:r>
          </a:p>
          <a:p>
            <a:endParaRPr lang="tr-TR" sz="3800" b="1" dirty="0" smtClean="0">
              <a:solidFill>
                <a:srgbClr val="FF0000"/>
              </a:solidFill>
            </a:endParaRPr>
          </a:p>
          <a:p>
            <a:r>
              <a:rPr lang="tr-TR" sz="3800" b="1" dirty="0" smtClean="0">
                <a:solidFill>
                  <a:srgbClr val="FF0000"/>
                </a:solidFill>
              </a:rPr>
              <a:t>Malın </a:t>
            </a:r>
            <a:r>
              <a:rPr lang="tr-TR" sz="3800" b="1" dirty="0">
                <a:solidFill>
                  <a:srgbClr val="FF0000"/>
                </a:solidFill>
              </a:rPr>
              <a:t>tamamen yok olmasını teminat altına alan sigorta türüdür. 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FF19E-5F1E-4B49-BA52-EDE90B4FD2D0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1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>
                <a:hlinkClick r:id="rId2"/>
              </a:rPr>
              <a:t>https://www.gulfsigorta.com.tr/article/tam-ziya-klozu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freightsansprfreightsansproMd"/>
              </a:rPr>
              <a:t>Tam Ziya Teminatı</a:t>
            </a:r>
            <a:r>
              <a:rPr lang="tr-TR" dirty="0">
                <a:solidFill>
                  <a:srgbClr val="121453"/>
                </a:solidFill>
                <a:latin typeface="freightsansprfreightsansproMd"/>
              </a:rPr>
              <a:t>, yalnızca taşımayı yapan geminin tamamıyla batması ve yok olması nedeniyle taşınan emtianın da tam ziya olmasını temin etmektedir. Söz konusu teminat tipinde müşterek avarya ve hususi avarya** hasarları dahil değildir.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6408712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Dar Teminat: (</a:t>
            </a:r>
            <a:r>
              <a:rPr lang="tr-TR" sz="2400" b="1" dirty="0" smtClean="0">
                <a:solidFill>
                  <a:srgbClr val="FF0000"/>
                </a:solidFill>
              </a:rPr>
              <a:t>nakliyat </a:t>
            </a:r>
            <a:r>
              <a:rPr lang="tr-TR" sz="2400" b="1" dirty="0" err="1" smtClean="0">
                <a:solidFill>
                  <a:srgbClr val="FF0000"/>
                </a:solidFill>
              </a:rPr>
              <a:t>sigortası,kara</a:t>
            </a:r>
            <a:r>
              <a:rPr lang="tr-TR" sz="2400" b="1" dirty="0" smtClean="0">
                <a:solidFill>
                  <a:srgbClr val="FF0000"/>
                </a:solidFill>
              </a:rPr>
              <a:t> nakliyesi dahil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tr-TR" dirty="0" smtClean="0">
                <a:solidFill>
                  <a:srgbClr val="00B050"/>
                </a:solidFill>
              </a:rPr>
              <a:t>Malın </a:t>
            </a:r>
            <a:r>
              <a:rPr lang="tr-TR" b="1" dirty="0">
                <a:solidFill>
                  <a:srgbClr val="FF0000"/>
                </a:solidFill>
              </a:rPr>
              <a:t>tam ziya </a:t>
            </a:r>
            <a:r>
              <a:rPr lang="tr-TR" dirty="0">
                <a:solidFill>
                  <a:srgbClr val="00B050"/>
                </a:solidFill>
              </a:rPr>
              <a:t>ile tamamen zarar görmesi riskine ek olarak</a:t>
            </a:r>
            <a:r>
              <a:rPr lang="tr-TR" dirty="0"/>
              <a:t>, taşımayı gerçekleştiren aracın uğrayacağı kazalar </a:t>
            </a:r>
            <a:r>
              <a:rPr lang="tr-TR" dirty="0">
                <a:solidFill>
                  <a:srgbClr val="7030A0"/>
                </a:solidFill>
              </a:rPr>
              <a:t>(karaya oturma, alabora olma, çarpma, çatışma, devrilme, hattan çıkma gibi</a:t>
            </a:r>
            <a:r>
              <a:rPr lang="tr-TR" dirty="0"/>
              <a:t>), yangın, infilak gibi </a:t>
            </a:r>
            <a:r>
              <a:rPr lang="tr-TR" dirty="0">
                <a:solidFill>
                  <a:srgbClr val="FF0000"/>
                </a:solidFill>
              </a:rPr>
              <a:t>kısmi rizikoların da teminat altına alındığı teminat türüdür</a:t>
            </a:r>
            <a:r>
              <a:rPr lang="tr-TR" dirty="0" smtClean="0"/>
              <a:t>.</a:t>
            </a:r>
          </a:p>
          <a:p>
            <a:pPr algn="ctr"/>
            <a:r>
              <a:rPr lang="tr-TR" dirty="0" smtClean="0"/>
              <a:t> </a:t>
            </a:r>
            <a:r>
              <a:rPr lang="tr-TR" sz="4000" b="1" dirty="0" smtClean="0">
                <a:solidFill>
                  <a:srgbClr val="00B050"/>
                </a:solidFill>
              </a:rPr>
              <a:t>Tam ziya dan biraz daha geniştir.</a:t>
            </a:r>
            <a:endParaRPr lang="tr-TR" sz="4000" b="1" dirty="0">
              <a:solidFill>
                <a:srgbClr val="00B05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0F58-A2DA-451F-BCA0-375295203871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408712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Geniş Teminat:</a:t>
            </a:r>
          </a:p>
          <a:p>
            <a:r>
              <a:rPr lang="tr-TR" dirty="0"/>
              <a:t>	Beklenmeyen ve </a:t>
            </a:r>
            <a:r>
              <a:rPr lang="tr-TR" dirty="0" smtClean="0"/>
              <a:t>öngörülemeyen (</a:t>
            </a:r>
            <a:r>
              <a:rPr lang="tr-TR" dirty="0" err="1" smtClean="0"/>
              <a:t>force</a:t>
            </a:r>
            <a:r>
              <a:rPr lang="tr-TR" dirty="0" smtClean="0"/>
              <a:t> majör) </a:t>
            </a:r>
            <a:r>
              <a:rPr lang="tr-TR" dirty="0"/>
              <a:t>ani bir kaza ve/veya olay neticesinde taşınan sigorta konusu yükte meydana gelebilecek fiziksel hasar ve kayıpları </a:t>
            </a:r>
            <a:r>
              <a:rPr lang="tr-TR" sz="4000" b="1" dirty="0" err="1">
                <a:solidFill>
                  <a:srgbClr val="00B050"/>
                </a:solidFill>
              </a:rPr>
              <a:t>Institute</a:t>
            </a:r>
            <a:r>
              <a:rPr lang="tr-TR" sz="4000" b="1" dirty="0">
                <a:solidFill>
                  <a:srgbClr val="00B050"/>
                </a:solidFill>
              </a:rPr>
              <a:t> Cargo </a:t>
            </a:r>
            <a:r>
              <a:rPr lang="tr-TR" sz="4000" b="1" dirty="0" err="1">
                <a:solidFill>
                  <a:srgbClr val="00B050"/>
                </a:solidFill>
              </a:rPr>
              <a:t>Clauses</a:t>
            </a:r>
            <a:r>
              <a:rPr lang="tr-TR" sz="4000" b="1" dirty="0">
                <a:solidFill>
                  <a:srgbClr val="00B050"/>
                </a:solidFill>
              </a:rPr>
              <a:t> A </a:t>
            </a:r>
            <a:r>
              <a:rPr lang="tr-TR" dirty="0">
                <a:solidFill>
                  <a:srgbClr val="7030A0"/>
                </a:solidFill>
              </a:rPr>
              <a:t>ile belirtilen istisnalar dışındaki </a:t>
            </a:r>
            <a:r>
              <a:rPr lang="tr-TR" dirty="0">
                <a:solidFill>
                  <a:srgbClr val="FF0000"/>
                </a:solidFill>
              </a:rPr>
              <a:t>tüm riskler teminat altına alınmaktadır.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5E9-67B8-4018-A36F-B3A4125D673A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3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525344"/>
          </a:xfrm>
        </p:spPr>
        <p:txBody>
          <a:bodyPr>
            <a:normAutofit/>
          </a:bodyPr>
          <a:lstStyle/>
          <a:p>
            <a:pPr algn="ctr"/>
            <a:r>
              <a:rPr lang="tr-TR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KLOZU;</a:t>
            </a:r>
          </a:p>
          <a:p>
            <a:r>
              <a:rPr lang="tr-TR" dirty="0" smtClean="0">
                <a:solidFill>
                  <a:srgbClr val="00B0F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Atomik harp silahları</a:t>
            </a:r>
            <a:r>
              <a:rPr lang="tr-TR" dirty="0" smtClean="0">
                <a:solidFill>
                  <a:srgbClr val="7030A0"/>
                </a:solidFill>
              </a:rPr>
              <a:t>,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radyoaktif maddelere bağlı ortaya çıkan kazalar</a:t>
            </a:r>
            <a:r>
              <a:rPr lang="tr-TR" dirty="0" smtClean="0">
                <a:solidFill>
                  <a:srgbClr val="7030A0"/>
                </a:solidFill>
              </a:rPr>
              <a:t>,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harp ve </a:t>
            </a:r>
            <a:r>
              <a:rPr lang="tr-TR" dirty="0" smtClean="0">
                <a:solidFill>
                  <a:srgbClr val="7030A0"/>
                </a:solidFill>
              </a:rPr>
              <a:t>grev,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b="1" dirty="0">
                <a:solidFill>
                  <a:srgbClr val="00B050"/>
                </a:solidFill>
              </a:rPr>
              <a:t>gibi istisnalar </a:t>
            </a:r>
            <a:r>
              <a:rPr lang="tr-TR" b="1" dirty="0" smtClean="0">
                <a:solidFill>
                  <a:srgbClr val="00B050"/>
                </a:solidFill>
              </a:rPr>
              <a:t>dışında;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sigortalı malda ortaya çıkan </a:t>
            </a:r>
            <a:r>
              <a:rPr lang="tr-TR" sz="4400" b="1" dirty="0">
                <a:solidFill>
                  <a:srgbClr val="FF0000"/>
                </a:solidFill>
              </a:rPr>
              <a:t>tüm hasar ve zararları </a:t>
            </a:r>
            <a:r>
              <a:rPr lang="tr-TR" dirty="0">
                <a:solidFill>
                  <a:srgbClr val="7030A0"/>
                </a:solidFill>
              </a:rPr>
              <a:t>kapsamaktadır</a:t>
            </a:r>
            <a:r>
              <a:rPr lang="tr-TR" dirty="0"/>
              <a:t>. 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ECF-071F-45A2-919A-2FC73799B3EE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1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525344"/>
          </a:xfrm>
        </p:spPr>
        <p:txBody>
          <a:bodyPr>
            <a:normAutofit/>
          </a:bodyPr>
          <a:lstStyle/>
          <a:p>
            <a:pPr algn="ctr"/>
            <a:r>
              <a:rPr lang="tr-TR" b="1" i="1" dirty="0" smtClean="0">
                <a:solidFill>
                  <a:srgbClr val="00B0F0"/>
                </a:solidFill>
              </a:rPr>
              <a:t>C KLOZU</a:t>
            </a:r>
            <a:r>
              <a:rPr lang="tr-TR" b="1" i="1" dirty="0" smtClean="0"/>
              <a:t>;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00B050"/>
                </a:solidFill>
              </a:rPr>
              <a:t>malların sadece deniz kazalarına karşı sigortalanmasını kapsa­makta olup</a:t>
            </a:r>
            <a:r>
              <a:rPr lang="tr-TR" dirty="0"/>
              <a:t>, </a:t>
            </a:r>
            <a:r>
              <a:rPr lang="tr-TR" sz="4000" b="1" u="sng" dirty="0">
                <a:solidFill>
                  <a:srgbClr val="FF0000"/>
                </a:solidFill>
              </a:rPr>
              <a:t>en dar kapsamlı sigorta </a:t>
            </a:r>
            <a:r>
              <a:rPr lang="tr-TR" sz="4000" b="1" u="sng" dirty="0" err="1">
                <a:solidFill>
                  <a:srgbClr val="FF0000"/>
                </a:solidFill>
              </a:rPr>
              <a:t>klozu</a:t>
            </a:r>
            <a:r>
              <a:rPr lang="tr-TR" sz="4000" b="1" u="sng" dirty="0">
                <a:solidFill>
                  <a:srgbClr val="FF0000"/>
                </a:solidFill>
              </a:rPr>
              <a:t> </a:t>
            </a:r>
            <a:r>
              <a:rPr lang="tr-TR" b="1" u="sng" dirty="0">
                <a:solidFill>
                  <a:srgbClr val="FFC000"/>
                </a:solidFill>
              </a:rPr>
              <a:t>olarak belirtilebilir</a:t>
            </a:r>
            <a:r>
              <a:rPr lang="tr-TR" b="1" u="sng" dirty="0" smtClean="0">
                <a:solidFill>
                  <a:srgbClr val="FFC000"/>
                </a:solidFill>
              </a:rPr>
              <a:t>.</a:t>
            </a:r>
          </a:p>
          <a:p>
            <a:endParaRPr lang="tr-TR" b="1" u="sng" dirty="0">
              <a:solidFill>
                <a:srgbClr val="FFC000"/>
              </a:solidFill>
            </a:endParaRPr>
          </a:p>
          <a:p>
            <a:r>
              <a:rPr lang="tr-TR" sz="3600" b="1" u="sng" dirty="0" smtClean="0">
                <a:solidFill>
                  <a:srgbClr val="7030A0"/>
                </a:solidFill>
                <a:latin typeface="Algerian" panose="04020705040A02060702" pitchFamily="82" charset="0"/>
              </a:rPr>
              <a:t>İNCOTERMS</a:t>
            </a:r>
            <a:r>
              <a:rPr lang="tr-TR" sz="3600" b="1" u="sng" dirty="0" smtClean="0">
                <a:latin typeface="Algerian" panose="04020705040A02060702" pitchFamily="82" charset="0"/>
              </a:rPr>
              <a:t> </a:t>
            </a:r>
            <a:r>
              <a:rPr lang="tr-TR" sz="3600" b="1" u="sng" dirty="0" err="1" smtClean="0">
                <a:latin typeface="Algerian" panose="04020705040A02060702" pitchFamily="82" charset="0"/>
              </a:rPr>
              <a:t>ler</a:t>
            </a:r>
            <a:r>
              <a:rPr lang="tr-TR" sz="3600" b="1" u="sng" dirty="0" smtClean="0">
                <a:latin typeface="Algerian" panose="04020705040A02060702" pitchFamily="82" charset="0"/>
              </a:rPr>
              <a:t> </a:t>
            </a:r>
            <a:r>
              <a:rPr lang="tr-TR" sz="36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C </a:t>
            </a:r>
            <a:r>
              <a:rPr lang="tr-TR" sz="3600" b="1" u="sng" dirty="0" err="1" smtClean="0">
                <a:solidFill>
                  <a:srgbClr val="00B050"/>
                </a:solidFill>
                <a:latin typeface="Algerian" panose="04020705040A02060702" pitchFamily="82" charset="0"/>
              </a:rPr>
              <a:t>kloz</a:t>
            </a:r>
            <a:r>
              <a:rPr lang="tr-TR" sz="3600" b="1" u="sng" dirty="0" smtClean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tr-TR" sz="3600" b="1" u="sng" dirty="0" smtClean="0">
                <a:latin typeface="Algerian" panose="04020705040A02060702" pitchFamily="82" charset="0"/>
              </a:rPr>
              <a:t>u kullanır.</a:t>
            </a:r>
            <a:endParaRPr lang="tr-TR" sz="3600" b="1" u="sng" dirty="0">
              <a:latin typeface="Algerian" panose="04020705040A02060702" pitchFamily="82" charset="0"/>
            </a:endParaRPr>
          </a:p>
          <a:p>
            <a:endParaRPr lang="tr-TR" sz="3600" dirty="0">
              <a:latin typeface="Algerian" panose="04020705040A02060702" pitchFamily="82" charset="0"/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27A5-5058-4194-97A4-78FEA6EDAED0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8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264696"/>
          </a:xfrm>
        </p:spPr>
        <p:txBody>
          <a:bodyPr>
            <a:normAutofit/>
          </a:bodyPr>
          <a:lstStyle/>
          <a:p>
            <a:pPr algn="ctr"/>
            <a:r>
              <a:rPr lang="tr-TR" b="1" i="1" dirty="0" smtClean="0">
                <a:solidFill>
                  <a:srgbClr val="00B0F0"/>
                </a:solidFill>
              </a:rPr>
              <a:t>B KLOZU</a:t>
            </a:r>
            <a:r>
              <a:rPr lang="tr-TR" b="1" i="1" dirty="0" smtClean="0"/>
              <a:t>;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FF0000"/>
                </a:solidFill>
              </a:rPr>
              <a:t>Sigortalı ile sigortacının anlaştıkları özel rizikoları kapsamaktadır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/>
              <a:t>Yükleme</a:t>
            </a:r>
            <a:r>
              <a:rPr lang="tr-TR" b="1" dirty="0" smtClean="0">
                <a:solidFill>
                  <a:srgbClr val="00B050"/>
                </a:solidFill>
              </a:rPr>
              <a:t> ve </a:t>
            </a:r>
            <a:r>
              <a:rPr lang="tr-TR" b="1" dirty="0" smtClean="0"/>
              <a:t>tahliye</a:t>
            </a:r>
            <a:r>
              <a:rPr lang="tr-TR" b="1" dirty="0" smtClean="0">
                <a:solidFill>
                  <a:srgbClr val="00B050"/>
                </a:solidFill>
              </a:rPr>
              <a:t> dahil.</a:t>
            </a:r>
          </a:p>
          <a:p>
            <a:r>
              <a:rPr lang="tr-TR" sz="3600" dirty="0" smtClean="0">
                <a:solidFill>
                  <a:srgbClr val="7030A0"/>
                </a:solidFill>
              </a:rPr>
              <a:t>En dar kapsamlı </a:t>
            </a:r>
            <a:r>
              <a:rPr lang="tr-TR" sz="3600" b="1" dirty="0" smtClean="0">
                <a:solidFill>
                  <a:srgbClr val="FF0000"/>
                </a:solidFill>
              </a:rPr>
              <a:t>C </a:t>
            </a:r>
            <a:r>
              <a:rPr lang="tr-TR" sz="3600" b="1" dirty="0" err="1" smtClean="0">
                <a:solidFill>
                  <a:srgbClr val="FF0000"/>
                </a:solidFill>
              </a:rPr>
              <a:t>klozunda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dirty="0" smtClean="0">
                <a:solidFill>
                  <a:srgbClr val="7030A0"/>
                </a:solidFill>
              </a:rPr>
              <a:t>gemi kazaları, çarpma, batma vd. vardır.</a:t>
            </a:r>
          </a:p>
          <a:p>
            <a:r>
              <a:rPr lang="tr-TR" sz="3600" dirty="0" smtClean="0">
                <a:solidFill>
                  <a:srgbClr val="7030A0"/>
                </a:solidFill>
              </a:rPr>
              <a:t> </a:t>
            </a:r>
            <a:r>
              <a:rPr lang="tr-TR" sz="3600" b="1" dirty="0" smtClean="0">
                <a:solidFill>
                  <a:srgbClr val="FF0000"/>
                </a:solidFill>
              </a:rPr>
              <a:t>B </a:t>
            </a:r>
            <a:r>
              <a:rPr lang="tr-TR" sz="3600" b="1" dirty="0" err="1" smtClean="0">
                <a:solidFill>
                  <a:srgbClr val="FF0000"/>
                </a:solidFill>
              </a:rPr>
              <a:t>klozunda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dirty="0" smtClean="0">
                <a:solidFill>
                  <a:srgbClr val="7030A0"/>
                </a:solidFill>
              </a:rPr>
              <a:t>bunlara </a:t>
            </a:r>
            <a:r>
              <a:rPr lang="tr-TR" sz="3600" b="1" dirty="0" smtClean="0">
                <a:solidFill>
                  <a:srgbClr val="FF0000"/>
                </a:solidFill>
              </a:rPr>
              <a:t>ek </a:t>
            </a:r>
            <a:r>
              <a:rPr lang="tr-TR" sz="3600" b="1" dirty="0">
                <a:solidFill>
                  <a:srgbClr val="FF0000"/>
                </a:solidFill>
              </a:rPr>
              <a:t>olarak Yükleme ve tahliye </a:t>
            </a:r>
            <a:r>
              <a:rPr lang="tr-TR" sz="3600" dirty="0" smtClean="0">
                <a:solidFill>
                  <a:srgbClr val="7030A0"/>
                </a:solidFill>
              </a:rPr>
              <a:t>ilave edilmiştir</a:t>
            </a:r>
            <a:r>
              <a:rPr lang="tr-TR" sz="36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D50E-913C-4727-A56F-421ED8BA0FD2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26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552728"/>
          </a:xfrm>
        </p:spPr>
        <p:txBody>
          <a:bodyPr>
            <a:norm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*****************************</a:t>
            </a:r>
          </a:p>
          <a:p>
            <a:pPr algn="ctr"/>
            <a:r>
              <a:rPr lang="tr-TR" b="1" dirty="0" smtClean="0">
                <a:solidFill>
                  <a:srgbClr val="00B050"/>
                </a:solidFill>
              </a:rPr>
              <a:t>Harp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>
                <a:solidFill>
                  <a:srgbClr val="7030A0"/>
                </a:solidFill>
              </a:rPr>
              <a:t>ve </a:t>
            </a:r>
            <a:r>
              <a:rPr lang="tr-TR" b="1" dirty="0">
                <a:solidFill>
                  <a:srgbClr val="00B050"/>
                </a:solidFill>
              </a:rPr>
              <a:t>Grev</a:t>
            </a:r>
            <a:r>
              <a:rPr lang="tr-TR" b="1" dirty="0">
                <a:solidFill>
                  <a:srgbClr val="7030A0"/>
                </a:solidFill>
              </a:rPr>
              <a:t> rizikoları, </a:t>
            </a:r>
            <a:r>
              <a:rPr lang="tr-TR" sz="4000" b="1" dirty="0">
                <a:solidFill>
                  <a:srgbClr val="7030A0"/>
                </a:solidFill>
              </a:rPr>
              <a:t>yukarıda belirtilen </a:t>
            </a:r>
            <a:r>
              <a:rPr lang="tr-TR" sz="4000" b="1" dirty="0" err="1">
                <a:solidFill>
                  <a:srgbClr val="7030A0"/>
                </a:solidFill>
              </a:rPr>
              <a:t>klozlarda</a:t>
            </a:r>
            <a:r>
              <a:rPr lang="tr-TR" sz="4000" b="1" dirty="0">
                <a:solidFill>
                  <a:srgbClr val="7030A0"/>
                </a:solidFill>
              </a:rPr>
              <a:t> hariç tutulmuş </a:t>
            </a:r>
            <a:r>
              <a:rPr lang="tr-TR" b="1" dirty="0">
                <a:solidFill>
                  <a:srgbClr val="7030A0"/>
                </a:solidFill>
              </a:rPr>
              <a:t>olup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>
                <a:solidFill>
                  <a:srgbClr val="C00000"/>
                </a:solidFill>
              </a:rPr>
              <a:t>ancak </a:t>
            </a:r>
            <a:r>
              <a:rPr lang="tr-TR" dirty="0">
                <a:solidFill>
                  <a:srgbClr val="C00000"/>
                </a:solidFill>
              </a:rPr>
              <a:t>ayrıca </a:t>
            </a:r>
            <a:r>
              <a:rPr lang="tr-TR" b="1" i="1" u="sng" dirty="0">
                <a:solidFill>
                  <a:srgbClr val="C00000"/>
                </a:solidFill>
              </a:rPr>
              <a:t>istenildiği takdirde</a:t>
            </a:r>
            <a:r>
              <a:rPr lang="tr-TR" dirty="0" smtClean="0">
                <a:solidFill>
                  <a:srgbClr val="C00000"/>
                </a:solidFill>
              </a:rPr>
              <a:t>,</a:t>
            </a:r>
          </a:p>
          <a:p>
            <a:pPr lvl="0"/>
            <a:r>
              <a:rPr lang="tr-TR" dirty="0" smtClean="0">
                <a:solidFill>
                  <a:srgbClr val="C00000"/>
                </a:solidFill>
              </a:rPr>
              <a:t> </a:t>
            </a:r>
            <a:r>
              <a:rPr lang="tr-TR" dirty="0">
                <a:solidFill>
                  <a:srgbClr val="0070C0"/>
                </a:solidFill>
              </a:rPr>
              <a:t>INSTITUTE </a:t>
            </a:r>
            <a:r>
              <a:rPr lang="tr-TR" dirty="0" smtClean="0">
                <a:solidFill>
                  <a:srgbClr val="0070C0"/>
                </a:solidFill>
              </a:rPr>
              <a:t>WAR </a:t>
            </a:r>
            <a:r>
              <a:rPr lang="tr-TR" dirty="0">
                <a:solidFill>
                  <a:srgbClr val="0070C0"/>
                </a:solidFill>
              </a:rPr>
              <a:t>CLAUSES (CARGO</a:t>
            </a:r>
            <a:r>
              <a:rPr lang="tr-TR" dirty="0" smtClean="0">
                <a:solidFill>
                  <a:srgbClr val="0070C0"/>
                </a:solidFill>
              </a:rPr>
              <a:t>)</a:t>
            </a:r>
          </a:p>
          <a:p>
            <a:pPr lvl="0"/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sz="4400" dirty="0" smtClean="0">
                <a:solidFill>
                  <a:srgbClr val="C00000"/>
                </a:solidFill>
              </a:rPr>
              <a:t>Harp rizikoları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smtClean="0">
                <a:solidFill>
                  <a:srgbClr val="C00000"/>
                </a:solidFill>
              </a:rPr>
              <a:t>ile </a:t>
            </a:r>
            <a:endParaRPr lang="tr-TR" dirty="0">
              <a:solidFill>
                <a:srgbClr val="C00000"/>
              </a:solidFill>
            </a:endParaRPr>
          </a:p>
          <a:p>
            <a:r>
              <a:rPr lang="tr-TR" dirty="0" smtClean="0">
                <a:solidFill>
                  <a:srgbClr val="0070C0"/>
                </a:solidFill>
              </a:rPr>
              <a:t>INSTITUTE </a:t>
            </a:r>
            <a:r>
              <a:rPr lang="tr-TR" dirty="0">
                <a:solidFill>
                  <a:srgbClr val="0070C0"/>
                </a:solidFill>
              </a:rPr>
              <a:t>STRIKES CLAUSES (CARGO) </a:t>
            </a:r>
            <a:r>
              <a:rPr lang="tr-TR" dirty="0" smtClean="0">
                <a:solidFill>
                  <a:srgbClr val="C00000"/>
                </a:solidFill>
              </a:rPr>
              <a:t> </a:t>
            </a:r>
          </a:p>
          <a:p>
            <a:r>
              <a:rPr lang="tr-TR" sz="4000" dirty="0" smtClean="0">
                <a:solidFill>
                  <a:srgbClr val="C00000"/>
                </a:solidFill>
              </a:rPr>
              <a:t>Grev</a:t>
            </a:r>
            <a:r>
              <a:rPr lang="tr-TR" sz="4000" dirty="0">
                <a:solidFill>
                  <a:srgbClr val="C00000"/>
                </a:solidFill>
              </a:rPr>
              <a:t>, Lokavt, Kargaşalık, </a:t>
            </a:r>
            <a:r>
              <a:rPr lang="tr-TR" sz="4000" dirty="0" smtClean="0">
                <a:solidFill>
                  <a:srgbClr val="C00000"/>
                </a:solidFill>
              </a:rPr>
              <a:t> </a:t>
            </a:r>
            <a:r>
              <a:rPr lang="tr-TR" sz="4000" dirty="0">
                <a:solidFill>
                  <a:srgbClr val="C00000"/>
                </a:solidFill>
              </a:rPr>
              <a:t>Sabotaj ve Terör rizikoları </a:t>
            </a:r>
            <a:r>
              <a:rPr lang="tr-TR" dirty="0">
                <a:solidFill>
                  <a:srgbClr val="000000"/>
                </a:solidFill>
              </a:rPr>
              <a:t>bir ek primle teminata ayrı­ca dahil edilebilir.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202C-3A56-4267-A578-E9ECDA618624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62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357166"/>
            <a:ext cx="8928992" cy="6168178"/>
          </a:xfrm>
        </p:spPr>
        <p:txBody>
          <a:bodyPr>
            <a:normAutofit/>
          </a:bodyPr>
          <a:lstStyle/>
          <a:p>
            <a:pPr lvl="0"/>
            <a:endParaRPr lang="tr-TR" dirty="0" smtClean="0"/>
          </a:p>
          <a:p>
            <a:pPr lvl="0"/>
            <a:r>
              <a:rPr lang="tr-TR" b="1" dirty="0" smtClean="0">
                <a:solidFill>
                  <a:srgbClr val="00B050"/>
                </a:solidFill>
              </a:rPr>
              <a:t>Daha önceki </a:t>
            </a:r>
            <a:r>
              <a:rPr lang="tr-TR" dirty="0" smtClean="0">
                <a:solidFill>
                  <a:srgbClr val="00B050"/>
                </a:solidFill>
              </a:rPr>
              <a:t>kullanımda(2010 öncesi)  </a:t>
            </a:r>
            <a:r>
              <a:rPr lang="tr-TR" dirty="0" smtClean="0">
                <a:solidFill>
                  <a:srgbClr val="00B0F0"/>
                </a:solidFill>
              </a:rPr>
              <a:t>geminin küpeştesini geçmemiş olmak şartıyla, mallardaki tüm zarar ve ziyanı satıcının üstlenmesi söz konusu iken,</a:t>
            </a:r>
          </a:p>
          <a:p>
            <a:pPr lvl="0"/>
            <a:r>
              <a:rPr lang="tr-TR" dirty="0" smtClean="0">
                <a:solidFill>
                  <a:srgbClr val="00B0F0"/>
                </a:solidFill>
              </a:rPr>
              <a:t> </a:t>
            </a:r>
            <a:r>
              <a:rPr lang="tr-TR" b="1" i="1" u="sng" dirty="0" smtClean="0">
                <a:solidFill>
                  <a:srgbClr val="00B050"/>
                </a:solidFill>
              </a:rPr>
              <a:t>yeni </a:t>
            </a:r>
            <a:r>
              <a:rPr lang="tr-TR" b="1" i="1" u="sng" dirty="0" err="1" smtClean="0">
                <a:solidFill>
                  <a:srgbClr val="00B050"/>
                </a:solidFill>
              </a:rPr>
              <a:t>Incoterms</a:t>
            </a:r>
            <a:r>
              <a:rPr lang="tr-TR" b="1" i="1" u="sng" dirty="0" smtClean="0">
                <a:solidFill>
                  <a:srgbClr val="00B050"/>
                </a:solidFill>
              </a:rPr>
              <a:t> 2010 da;</a:t>
            </a:r>
          </a:p>
          <a:p>
            <a:pPr lvl="0"/>
            <a:r>
              <a:rPr lang="tr-TR" b="1" i="1" u="sng" dirty="0" smtClean="0">
                <a:solidFill>
                  <a:srgbClr val="00B050"/>
                </a:solidFill>
              </a:rPr>
              <a:t> </a:t>
            </a:r>
            <a:r>
              <a:rPr lang="tr-TR" b="1" i="1" u="sng" dirty="0" smtClean="0">
                <a:solidFill>
                  <a:srgbClr val="FF0000"/>
                </a:solidFill>
              </a:rPr>
              <a:t>risk transferinin ancak malların gemide doğru bir biçimde yüklenmesi ve yerleştirilmesinden sonra gerçekleşmesi</a:t>
            </a:r>
            <a:r>
              <a:rPr lang="tr-TR" i="1" u="sng" dirty="0" smtClean="0">
                <a:solidFill>
                  <a:srgbClr val="00B0F0"/>
                </a:solidFill>
              </a:rPr>
              <a:t>, şeklinde düzeltilmiştir.</a:t>
            </a:r>
          </a:p>
          <a:p>
            <a:pPr lvl="0"/>
            <a:r>
              <a:rPr lang="tr-TR" dirty="0" smtClean="0">
                <a:solidFill>
                  <a:srgbClr val="00B0F0"/>
                </a:solidFill>
              </a:rPr>
              <a:t>,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0026-B055-4ED4-B550-90994C1231A8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28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571480"/>
            <a:ext cx="8401080" cy="5554683"/>
          </a:xfrm>
        </p:spPr>
        <p:txBody>
          <a:bodyPr>
            <a:normAutofit/>
          </a:bodyPr>
          <a:lstStyle/>
          <a:p>
            <a:pPr lvl="0"/>
            <a:r>
              <a:rPr lang="tr-TR" b="1" dirty="0" smtClean="0"/>
              <a:t>Risk transferi </a:t>
            </a:r>
            <a:r>
              <a:rPr lang="tr-TR" dirty="0" smtClean="0"/>
              <a:t>açısından, FOB, CFR ve </a:t>
            </a:r>
            <a:r>
              <a:rPr lang="tr-TR" dirty="0" err="1" smtClean="0"/>
              <a:t>CIF’in</a:t>
            </a:r>
            <a:r>
              <a:rPr lang="tr-TR" dirty="0" smtClean="0"/>
              <a:t> ayrıca modernize edilmesi,</a:t>
            </a:r>
          </a:p>
          <a:p>
            <a:pPr lvl="0"/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Uluslararası taşıma zincirinde terörist saldırıların</a:t>
            </a:r>
            <a:r>
              <a:rPr lang="tr-TR" dirty="0" smtClean="0"/>
              <a:t> </a:t>
            </a:r>
            <a:r>
              <a:rPr lang="tr-TR" b="1" dirty="0" smtClean="0">
                <a:solidFill>
                  <a:srgbClr val="00B050"/>
                </a:solidFill>
              </a:rPr>
              <a:t>önlenmesinin ,</a:t>
            </a:r>
            <a:r>
              <a:rPr lang="tr-TR" dirty="0" smtClean="0"/>
              <a:t> </a:t>
            </a:r>
          </a:p>
          <a:p>
            <a:pPr lvl="0"/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güvenlikle ilgili önlemlere ilişkin masrafları hangi tarafın üstleneceğini ortaya koymak adına belirli </a:t>
            </a: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klozlara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satırlar ekleyerek 2010 </a:t>
            </a: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ıncoterms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de yer verilmiştir.</a:t>
            </a:r>
            <a:endParaRPr lang="tr-TR" dirty="0" smtClean="0"/>
          </a:p>
          <a:p>
            <a:pPr lvl="0"/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4EFA-D55C-443B-93FB-D7FD98031173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1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 (FREE ALONGSIDE SHIP)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Deniz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iç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suyolu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taşımacılığında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kullanılmaktadır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doğrultusunda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kenarında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alıcıya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masrafsız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Bundan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sonra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masraf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risk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alıcıya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geçmektedir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Gemiye</a:t>
            </a:r>
            <a:r>
              <a:rPr lang="en-US" sz="44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yükleme</a:t>
            </a:r>
            <a:r>
              <a:rPr lang="en-US" sz="44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dahil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Geminin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yanı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rıhtımda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olabilir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açıkta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gemiye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yanaşan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mavnada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olabilir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1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285728"/>
            <a:ext cx="8543956" cy="5840435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tr-TR" sz="4400" b="1" dirty="0" smtClean="0">
                <a:solidFill>
                  <a:srgbClr val="0070C0"/>
                </a:solidFill>
              </a:rPr>
              <a:t>TÜM </a:t>
            </a:r>
            <a:r>
              <a:rPr lang="tr-TR" sz="4400" b="1" dirty="0" smtClean="0">
                <a:solidFill>
                  <a:srgbClr val="0070C0"/>
                </a:solidFill>
              </a:rPr>
              <a:t>TAŞIMA MODLARINA ÖZGÜ </a:t>
            </a:r>
            <a:r>
              <a:rPr lang="tr-TR" sz="4400" b="1" dirty="0" smtClean="0">
                <a:solidFill>
                  <a:srgbClr val="0070C0"/>
                </a:solidFill>
              </a:rPr>
              <a:t>KURALLAR</a:t>
            </a:r>
          </a:p>
          <a:p>
            <a:pPr algn="ctr"/>
            <a:r>
              <a:rPr lang="tr-TR" sz="4400" b="1" dirty="0" smtClean="0">
                <a:solidFill>
                  <a:srgbClr val="0070C0"/>
                </a:solidFill>
              </a:rPr>
              <a:t>7 ADETTİR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1-EXWORKS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2-FCA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3-CPT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4-CIP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5-DPU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6-DAP</a:t>
            </a:r>
          </a:p>
          <a:p>
            <a:r>
              <a:rPr lang="tr-TR" sz="2800" b="1" dirty="0" smtClean="0">
                <a:solidFill>
                  <a:srgbClr val="7030A0"/>
                </a:solidFill>
              </a:rPr>
              <a:t>7-DDP</a:t>
            </a:r>
          </a:p>
          <a:p>
            <a:endParaRPr lang="tr-TR" sz="4400" b="1" dirty="0" smtClean="0">
              <a:solidFill>
                <a:srgbClr val="0070C0"/>
              </a:solidFill>
            </a:endParaRPr>
          </a:p>
          <a:p>
            <a:pPr algn="ctr"/>
            <a:endParaRPr lang="tr-TR" sz="4400" dirty="0">
              <a:solidFill>
                <a:srgbClr val="0070C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CA65-1C36-4D4D-8E5B-F705D977590B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2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Özetle yapılan/yapılacak masraflar/yükümlülükler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417638"/>
            <a:ext cx="8784976" cy="5179714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00B050"/>
                </a:solidFill>
              </a:rPr>
              <a:t>Pre</a:t>
            </a:r>
            <a:r>
              <a:rPr lang="tr-TR" dirty="0" smtClean="0"/>
              <a:t> </a:t>
            </a:r>
            <a:r>
              <a:rPr lang="tr-TR" dirty="0" err="1" smtClean="0"/>
              <a:t>carriage</a:t>
            </a:r>
            <a:r>
              <a:rPr lang="tr-TR" dirty="0" smtClean="0"/>
              <a:t> /</a:t>
            </a:r>
            <a:r>
              <a:rPr lang="tr-TR" dirty="0" smtClean="0">
                <a:solidFill>
                  <a:srgbClr val="FF0000"/>
                </a:solidFill>
              </a:rPr>
              <a:t>ön nakliye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On</a:t>
            </a:r>
            <a:r>
              <a:rPr lang="tr-TR" dirty="0" smtClean="0"/>
              <a:t> </a:t>
            </a:r>
            <a:r>
              <a:rPr lang="tr-TR" dirty="0" err="1" smtClean="0"/>
              <a:t>carriage</a:t>
            </a:r>
            <a:r>
              <a:rPr lang="tr-TR" dirty="0" smtClean="0"/>
              <a:t>/dahili taşıma/ </a:t>
            </a:r>
            <a:r>
              <a:rPr lang="tr-TR" dirty="0" smtClean="0">
                <a:solidFill>
                  <a:srgbClr val="FF0000"/>
                </a:solidFill>
              </a:rPr>
              <a:t>son nakliye </a:t>
            </a:r>
            <a:r>
              <a:rPr lang="tr-TR" dirty="0" smtClean="0"/>
              <a:t>(</a:t>
            </a:r>
            <a:r>
              <a:rPr lang="tr-TR" sz="1600" dirty="0" smtClean="0"/>
              <a:t>ithalatçının ülkesindeki)</a:t>
            </a:r>
            <a:endParaRPr lang="tr-TR" dirty="0" smtClean="0"/>
          </a:p>
          <a:p>
            <a:r>
              <a:rPr lang="tr-TR" b="1" dirty="0" err="1" smtClean="0">
                <a:solidFill>
                  <a:srgbClr val="00B050"/>
                </a:solidFill>
              </a:rPr>
              <a:t>Loading</a:t>
            </a:r>
            <a:r>
              <a:rPr lang="tr-TR" dirty="0" smtClean="0"/>
              <a:t>/İlk Araca /</a:t>
            </a:r>
            <a:r>
              <a:rPr lang="tr-TR" dirty="0" err="1" smtClean="0"/>
              <a:t>gemiye,tıra,trene</a:t>
            </a:r>
            <a:r>
              <a:rPr lang="tr-TR" dirty="0" smtClean="0"/>
              <a:t> vd. </a:t>
            </a:r>
            <a:r>
              <a:rPr lang="tr-TR" dirty="0" smtClean="0">
                <a:solidFill>
                  <a:srgbClr val="FF0000"/>
                </a:solidFill>
              </a:rPr>
              <a:t>yükleme</a:t>
            </a:r>
          </a:p>
          <a:p>
            <a:r>
              <a:rPr lang="tr-TR" b="1" dirty="0" smtClean="0">
                <a:solidFill>
                  <a:srgbClr val="00B050"/>
                </a:solidFill>
              </a:rPr>
              <a:t>THC </a:t>
            </a:r>
            <a:r>
              <a:rPr lang="tr-TR" dirty="0" smtClean="0"/>
              <a:t>/ </a:t>
            </a:r>
            <a:r>
              <a:rPr lang="tr-TR" dirty="0" err="1" smtClean="0">
                <a:solidFill>
                  <a:srgbClr val="FF0000"/>
                </a:solidFill>
              </a:rPr>
              <a:t>elleçleme</a:t>
            </a:r>
            <a:endParaRPr lang="tr-TR" dirty="0" smtClean="0">
              <a:solidFill>
                <a:srgbClr val="FF0000"/>
              </a:solidFill>
            </a:endParaRPr>
          </a:p>
          <a:p>
            <a:r>
              <a:rPr lang="tr-TR" b="1" dirty="0" smtClean="0">
                <a:solidFill>
                  <a:srgbClr val="00B050"/>
                </a:solidFill>
              </a:rPr>
              <a:t>Sigorta</a:t>
            </a:r>
            <a:r>
              <a:rPr lang="tr-TR" dirty="0" smtClean="0"/>
              <a:t> /</a:t>
            </a:r>
            <a:r>
              <a:rPr lang="tr-TR" dirty="0" err="1" smtClean="0"/>
              <a:t>ınsurance</a:t>
            </a:r>
            <a:endParaRPr lang="tr-TR" dirty="0" smtClean="0"/>
          </a:p>
          <a:p>
            <a:r>
              <a:rPr lang="tr-TR" b="1" dirty="0" err="1" smtClean="0">
                <a:solidFill>
                  <a:srgbClr val="00B050"/>
                </a:solidFill>
              </a:rPr>
              <a:t>Discharge</a:t>
            </a:r>
            <a:r>
              <a:rPr lang="tr-TR" dirty="0" smtClean="0"/>
              <a:t>/ </a:t>
            </a:r>
            <a:r>
              <a:rPr lang="tr-TR" dirty="0" smtClean="0">
                <a:solidFill>
                  <a:srgbClr val="FF0000"/>
                </a:solidFill>
              </a:rPr>
              <a:t>boşaltma</a:t>
            </a:r>
          </a:p>
          <a:p>
            <a:r>
              <a:rPr lang="tr-TR" b="1" dirty="0" err="1" smtClean="0">
                <a:solidFill>
                  <a:srgbClr val="00B050"/>
                </a:solidFill>
              </a:rPr>
              <a:t>Carriage</a:t>
            </a:r>
            <a:r>
              <a:rPr lang="tr-TR" dirty="0" smtClean="0"/>
              <a:t>/</a:t>
            </a:r>
            <a:r>
              <a:rPr lang="tr-TR" dirty="0" err="1" smtClean="0"/>
              <a:t>freight</a:t>
            </a:r>
            <a:r>
              <a:rPr lang="tr-TR" dirty="0" smtClean="0"/>
              <a:t>/deniz </a:t>
            </a:r>
            <a:r>
              <a:rPr lang="tr-TR" dirty="0" smtClean="0">
                <a:solidFill>
                  <a:srgbClr val="FF0000"/>
                </a:solidFill>
              </a:rPr>
              <a:t>nakliye</a:t>
            </a:r>
            <a:r>
              <a:rPr lang="tr-TR" dirty="0" smtClean="0"/>
              <a:t>si</a:t>
            </a:r>
          </a:p>
          <a:p>
            <a:r>
              <a:rPr lang="tr-TR" dirty="0" smtClean="0"/>
              <a:t>Ardiye , </a:t>
            </a:r>
            <a:r>
              <a:rPr lang="tr-TR" dirty="0" err="1" smtClean="0"/>
              <a:t>demoraj</a:t>
            </a:r>
            <a:r>
              <a:rPr lang="tr-TR" dirty="0" smtClean="0"/>
              <a:t> </a:t>
            </a:r>
            <a:r>
              <a:rPr lang="tr-TR" dirty="0" err="1" smtClean="0"/>
              <a:t>vd</a:t>
            </a:r>
            <a:r>
              <a:rPr lang="tr-TR" dirty="0" smtClean="0"/>
              <a:t>…..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161BA-6BF3-40CD-B0C1-0FFE77DBB327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7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8000" dirty="0" smtClean="0">
                <a:solidFill>
                  <a:srgbClr val="FF0000"/>
                </a:solidFill>
              </a:rPr>
              <a:t>E</a:t>
            </a:r>
            <a:r>
              <a:rPr lang="tr-TR" sz="8000" dirty="0" smtClean="0"/>
              <a:t> GRUBU </a:t>
            </a:r>
          </a:p>
          <a:p>
            <a:pPr algn="ctr"/>
            <a:r>
              <a:rPr lang="tr-TR" sz="8000" dirty="0" smtClean="0"/>
              <a:t>NO:1</a:t>
            </a:r>
          </a:p>
          <a:p>
            <a:pPr algn="ctr"/>
            <a:r>
              <a:rPr lang="tr-TR" sz="8000" dirty="0" smtClean="0"/>
              <a:t>EXWORKS</a:t>
            </a:r>
            <a:endParaRPr lang="tr-TR" sz="8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5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116632"/>
            <a:ext cx="8329642" cy="11521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1. EXWORKS (EXW )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00B050"/>
                </a:solidFill>
              </a:rPr>
              <a:t>( İşyerinde Teslim)</a:t>
            </a:r>
            <a:br>
              <a:rPr lang="tr-TR" b="1" dirty="0" smtClean="0">
                <a:solidFill>
                  <a:srgbClr val="00B050"/>
                </a:solidFill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tr-TR" dirty="0" err="1" smtClean="0"/>
              <a:t>Exworks</a:t>
            </a:r>
            <a:r>
              <a:rPr lang="tr-TR" dirty="0" smtClean="0"/>
              <a:t> teslim kuralı, </a:t>
            </a:r>
            <a:r>
              <a:rPr lang="tr-TR" dirty="0" smtClean="0">
                <a:solidFill>
                  <a:srgbClr val="FF0000"/>
                </a:solidFill>
              </a:rPr>
              <a:t>seçilen taşıma türü ne olursa olsun </a:t>
            </a:r>
            <a:r>
              <a:rPr lang="tr-TR" dirty="0" smtClean="0"/>
              <a:t>birden çok taşıma türünün söz konusu olması hali de dahil olmak üzere kullanılmaktadır.</a:t>
            </a:r>
          </a:p>
          <a:p>
            <a:r>
              <a:rPr lang="tr-TR" dirty="0" smtClean="0"/>
              <a:t> </a:t>
            </a:r>
            <a:r>
              <a:rPr lang="tr-TR" b="1" u="sng" dirty="0" smtClean="0"/>
              <a:t>İş yerinde teslim terimi; </a:t>
            </a:r>
            <a:r>
              <a:rPr lang="tr-TR" dirty="0" smtClean="0">
                <a:solidFill>
                  <a:srgbClr val="0070C0"/>
                </a:solidFill>
              </a:rPr>
              <a:t>satıcının malları kendi fabrikası, deposu, işyeri ve mahallinde ya da ismen belirlenmiş başka bir yerde alıcının tasarrufuna bırakarak</a:t>
            </a:r>
            <a:r>
              <a:rPr lang="tr-TR" dirty="0" smtClean="0"/>
              <a:t>, teslim etmesini ve </a:t>
            </a:r>
            <a:r>
              <a:rPr lang="tr-TR" dirty="0" smtClean="0">
                <a:solidFill>
                  <a:srgbClr val="0070C0"/>
                </a:solidFill>
              </a:rPr>
              <a:t>bu andan itibaren sorumluluklarını devretmesini ifade etmektedir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DCA8-C5BF-4AA5-AF6C-39A4FAE55D44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90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EXW</a:t>
            </a:r>
            <a:endParaRPr lang="tr-TR" dirty="0"/>
          </a:p>
        </p:txBody>
      </p:sp>
      <p:pic>
        <p:nvPicPr>
          <p:cNvPr id="7" name="EX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39341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40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32656"/>
            <a:ext cx="8352928" cy="5976664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E7DC-2905-4843-BCA1-EA2B5B991560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25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768997"/>
          </a:xfrm>
        </p:spPr>
        <p:txBody>
          <a:bodyPr/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Satıcı</a:t>
            </a:r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bu teslim şeklinde;</a:t>
            </a:r>
          </a:p>
          <a:p>
            <a:pPr algn="ctr"/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sz="3600" b="1" u="sng" dirty="0" smtClean="0">
                <a:solidFill>
                  <a:srgbClr val="FF0000"/>
                </a:solidFill>
              </a:rPr>
              <a:t>MALLARI:</a:t>
            </a:r>
            <a:endParaRPr lang="tr-TR" b="1" u="sng" dirty="0" smtClean="0">
              <a:solidFill>
                <a:srgbClr val="FF0000"/>
              </a:solidFill>
            </a:endParaRPr>
          </a:p>
          <a:p>
            <a:r>
              <a:rPr lang="tr-TR" u="sng" dirty="0" smtClean="0">
                <a:solidFill>
                  <a:srgbClr val="FF0000"/>
                </a:solidFill>
              </a:rPr>
              <a:t> herhangi bir </a:t>
            </a:r>
            <a:r>
              <a:rPr lang="tr-TR" b="1" u="sng" dirty="0" smtClean="0">
                <a:solidFill>
                  <a:srgbClr val="00B050"/>
                </a:solidFill>
              </a:rPr>
              <a:t>taşıma aracına yüklemek zorunda olmadığı</a:t>
            </a:r>
            <a:r>
              <a:rPr lang="tr-TR" u="sng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gibi,</a:t>
            </a:r>
          </a:p>
          <a:p>
            <a:endParaRPr lang="tr-TR" dirty="0" smtClean="0"/>
          </a:p>
          <a:p>
            <a:r>
              <a:rPr lang="tr-TR" dirty="0" smtClean="0"/>
              <a:t> </a:t>
            </a:r>
            <a:r>
              <a:rPr lang="tr-TR" b="1" u="sng" dirty="0" smtClean="0">
                <a:solidFill>
                  <a:srgbClr val="00B050"/>
                </a:solidFill>
              </a:rPr>
              <a:t>gümrükleme işlemlerini de yerine getirmek zorunda değildir</a:t>
            </a:r>
            <a:endParaRPr lang="tr-TR" b="1" u="sng" dirty="0">
              <a:solidFill>
                <a:srgbClr val="00B05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26FA-40D5-4C3B-9F49-B7B4301033BF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95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r>
              <a:rPr lang="tr-TR" b="1" dirty="0" smtClean="0"/>
              <a:t>Teslim şeklinin özellikleri </a:t>
            </a:r>
            <a:r>
              <a:rPr lang="tr-TR" dirty="0" smtClean="0"/>
              <a:t>:</a:t>
            </a:r>
          </a:p>
          <a:p>
            <a:r>
              <a:rPr lang="tr-TR" dirty="0" smtClean="0"/>
              <a:t> </a:t>
            </a:r>
            <a:r>
              <a:rPr lang="tr-TR" b="1" dirty="0" smtClean="0">
                <a:solidFill>
                  <a:srgbClr val="FF0000"/>
                </a:solidFill>
              </a:rPr>
              <a:t>Satıcı</a:t>
            </a:r>
            <a:r>
              <a:rPr lang="tr-TR" dirty="0" smtClean="0"/>
              <a:t> malları işletmesinde daha önce </a:t>
            </a:r>
            <a:r>
              <a:rPr lang="tr-TR" dirty="0" smtClean="0">
                <a:solidFill>
                  <a:srgbClr val="FF0000"/>
                </a:solidFill>
              </a:rPr>
              <a:t>belirlenen tarihte alıcının emrine hazır tutarak, alıcıya bildirmektedir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Alıcı</a:t>
            </a:r>
            <a:r>
              <a:rPr lang="tr-TR" dirty="0" smtClean="0"/>
              <a:t> malları işletmeden teslim alarak ihracı için </a:t>
            </a:r>
            <a:r>
              <a:rPr lang="tr-TR" dirty="0" smtClean="0">
                <a:solidFill>
                  <a:srgbClr val="FF0000"/>
                </a:solidFill>
              </a:rPr>
              <a:t>gerekli belgeleri hazırlamakta ve gümrük işlemlerini tamamlayarak malları kendi ülkesine ithal etmektedir. </a:t>
            </a:r>
          </a:p>
          <a:p>
            <a:r>
              <a:rPr lang="tr-TR" u="sng" dirty="0" smtClean="0">
                <a:solidFill>
                  <a:srgbClr val="0070C0"/>
                </a:solidFill>
                <a:latin typeface="Bernard MT Condensed" panose="02050806060905020404" pitchFamily="18" charset="0"/>
              </a:rPr>
              <a:t>Malların işletmede teslim edilmesinden itibaren </a:t>
            </a:r>
            <a:r>
              <a:rPr lang="tr-TR" dirty="0" smtClean="0">
                <a:solidFill>
                  <a:srgbClr val="0070C0"/>
                </a:solidFill>
              </a:rPr>
              <a:t>malla ilgili </a:t>
            </a:r>
            <a:r>
              <a:rPr lang="tr-TR" dirty="0" smtClean="0">
                <a:solidFill>
                  <a:srgbClr val="00B050"/>
                </a:solidFill>
              </a:rPr>
              <a:t>bütün masraf ve risk alıcı tarafından karşılanmaktadır.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0FB2-5E7C-41A5-AD99-C92E0A114430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500042"/>
            <a:ext cx="8712968" cy="6241326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EXW teslimde</a:t>
            </a:r>
            <a:r>
              <a:rPr lang="tr-TR" b="1" dirty="0"/>
              <a:t>:</a:t>
            </a:r>
            <a:endParaRPr lang="tr-TR" b="1" dirty="0" smtClean="0"/>
          </a:p>
          <a:p>
            <a:pPr algn="ctr"/>
            <a:endParaRPr lang="tr-TR" b="1" dirty="0" smtClean="0"/>
          </a:p>
          <a:p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b="1" dirty="0" smtClean="0">
                <a:solidFill>
                  <a:srgbClr val="00B050"/>
                </a:solidFill>
                <a:latin typeface="Algerian" panose="04020705040A02060702" pitchFamily="82" charset="0"/>
              </a:rPr>
              <a:t>ihracatçının</a:t>
            </a:r>
            <a:r>
              <a:rPr lang="tr-TR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yükümlülükleri;</a:t>
            </a:r>
          </a:p>
          <a:p>
            <a:r>
              <a:rPr lang="tr-TR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tr-TR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en asgari düzeyde</a:t>
            </a:r>
            <a:r>
              <a:rPr lang="tr-TR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tr-TR" dirty="0" smtClean="0">
                <a:solidFill>
                  <a:srgbClr val="0070C0"/>
                </a:solidFill>
              </a:rPr>
              <a:t>iken</a:t>
            </a:r>
            <a:r>
              <a:rPr lang="tr-TR" dirty="0" smtClean="0"/>
              <a:t>, 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  <a:latin typeface="Algerian" panose="04020705040A02060702" pitchFamily="82" charset="0"/>
              </a:rPr>
              <a:t>ithalatçının yükümlülükleri </a:t>
            </a:r>
            <a:r>
              <a:rPr lang="tr-TR" dirty="0" smtClean="0">
                <a:solidFill>
                  <a:srgbClr val="FF0000"/>
                </a:solidFill>
              </a:rPr>
              <a:t>ve sorumlulukları ;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en üst düzeyde </a:t>
            </a:r>
            <a:r>
              <a:rPr lang="tr-TR" dirty="0" smtClean="0">
                <a:solidFill>
                  <a:srgbClr val="FF0000"/>
                </a:solidFill>
              </a:rPr>
              <a:t>bulunmaktadır.</a:t>
            </a:r>
            <a:r>
              <a:rPr lang="tr-TR" dirty="0" smtClean="0"/>
              <a:t> </a:t>
            </a:r>
          </a:p>
          <a:p>
            <a:endParaRPr lang="tr-TR" dirty="0" smtClean="0"/>
          </a:p>
          <a:p>
            <a:endParaRPr lang="tr-TR" dirty="0"/>
          </a:p>
          <a:p>
            <a:pPr algn="ctr">
              <a:buNone/>
            </a:pPr>
            <a:endParaRPr lang="tr-TR" b="1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CC4D-F1F6-43A1-8251-CDF4089157D1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8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EX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57795"/>
            <a:ext cx="8568952" cy="5851525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EFCD-C6F8-4CF6-A763-F07E671AB2D1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58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557748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Not: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CIP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CIF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dışında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satıcının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alıcı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adına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sigorta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yapma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zorunluluğu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yoktur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dirty="0" smtClean="0">
              <a:solidFill>
                <a:srgbClr val="0070C0"/>
              </a:solidFill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Ancak</a:t>
            </a:r>
            <a:r>
              <a:rPr lang="en-US" dirty="0" smtClean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D’li</a:t>
            </a:r>
            <a:r>
              <a:rPr lang="en-US" b="1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akronimlerde</a:t>
            </a:r>
            <a:r>
              <a:rPr lang="en-US" b="1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b="1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belirtilen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yerde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edilinceye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kadar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riskin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satıcının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üstünde</a:t>
            </a:r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kalacağı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nı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unutmamak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gerekir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1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8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F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NO:2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FCA</a:t>
            </a:r>
            <a:endParaRPr lang="tr-TR" sz="8000" dirty="0">
              <a:solidFill>
                <a:prstClr val="black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7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1521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2. FREE CARRİER ( FCA) </a:t>
            </a:r>
            <a:r>
              <a:rPr lang="tr-TR" sz="1600" dirty="0" smtClean="0">
                <a:solidFill>
                  <a:srgbClr val="FF0000"/>
                </a:solidFill>
              </a:rPr>
              <a:t>(navlun ödenmemiş)</a:t>
            </a:r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>
                <a:solidFill>
                  <a:srgbClr val="00B050"/>
                </a:solidFill>
              </a:rPr>
              <a:t>(Taşıyıcıya Masrafsız Teslim)</a:t>
            </a:r>
            <a:br>
              <a:rPr lang="tr-TR" b="1" dirty="0" smtClean="0">
                <a:solidFill>
                  <a:srgbClr val="00B050"/>
                </a:solidFill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rmAutofit/>
          </a:bodyPr>
          <a:lstStyle/>
          <a:p>
            <a:r>
              <a:rPr lang="tr-TR" dirty="0" smtClean="0"/>
              <a:t>Bu teslim şekli de seçilen taşıma türü ne olursa olsun, </a:t>
            </a:r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birden çok taşıma türünün kullanıldığı </a:t>
            </a:r>
            <a:r>
              <a:rPr lang="tr-TR" dirty="0" smtClean="0"/>
              <a:t>hallerde tercih edilebilir.</a:t>
            </a:r>
          </a:p>
          <a:p>
            <a:r>
              <a:rPr lang="tr-TR" dirty="0" smtClean="0"/>
              <a:t>İhracatçının fabrikasında ürünler </a:t>
            </a:r>
            <a:r>
              <a:rPr lang="tr-TR" b="1" dirty="0" smtClean="0">
                <a:solidFill>
                  <a:srgbClr val="FF0000"/>
                </a:solidFill>
              </a:rPr>
              <a:t>taşıma aracına yüklendiğinde teslimat gerçekleşmektedir</a:t>
            </a:r>
            <a:r>
              <a:rPr lang="tr-TR" dirty="0" smtClean="0"/>
              <a:t>.</a:t>
            </a:r>
          </a:p>
          <a:p>
            <a:pPr algn="ctr"/>
            <a:r>
              <a:rPr lang="tr-TR" dirty="0" smtClean="0"/>
              <a:t> </a:t>
            </a:r>
            <a:r>
              <a:rPr lang="tr-TR" sz="3600" b="1" u="sng" dirty="0" smtClean="0">
                <a:latin typeface="Bernard MT Condensed" panose="02050806060905020404" pitchFamily="18" charset="0"/>
              </a:rPr>
              <a:t>FCA da yükleme yeri;</a:t>
            </a:r>
          </a:p>
          <a:p>
            <a:r>
              <a:rPr lang="tr-TR" dirty="0" smtClean="0"/>
              <a:t> </a:t>
            </a:r>
            <a:r>
              <a:rPr lang="tr-TR" b="1" dirty="0" smtClean="0">
                <a:solidFill>
                  <a:srgbClr val="00B050"/>
                </a:solidFill>
              </a:rPr>
              <a:t>satıcının mıntıkasında ise ;</a:t>
            </a:r>
          </a:p>
          <a:p>
            <a:r>
              <a:rPr lang="tr-TR" dirty="0" smtClean="0">
                <a:latin typeface="Berlin Sans FB Demi" panose="020E0802020502020306" pitchFamily="34" charset="0"/>
              </a:rPr>
              <a:t>yüklemeyi satıcı yapar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Değilse alıcı yapar.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5E893-AA20-4B6E-AF71-A0F45B2DD9C8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9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FCA</a:t>
            </a:r>
            <a:endParaRPr lang="tr-TR" dirty="0"/>
          </a:p>
        </p:txBody>
      </p:sp>
      <p:pic>
        <p:nvPicPr>
          <p:cNvPr id="7" name="F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711349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66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İlk taşıma aracına yükleme (kendi mıntıkasında ise)</a:t>
            </a:r>
          </a:p>
          <a:p>
            <a:r>
              <a:rPr lang="tr-TR" dirty="0"/>
              <a:t>Gümrükleme /</a:t>
            </a:r>
            <a:r>
              <a:rPr lang="tr-TR" dirty="0" err="1"/>
              <a:t>customs</a:t>
            </a:r>
            <a:r>
              <a:rPr lang="tr-TR" dirty="0"/>
              <a:t> </a:t>
            </a:r>
            <a:r>
              <a:rPr lang="tr-TR" dirty="0" err="1" smtClean="0"/>
              <a:t>clearance</a:t>
            </a: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809B-5B32-4DD5-8286-64ACAEA04AD0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26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76" y="548680"/>
            <a:ext cx="8572996" cy="5832648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1BD1-5EAF-463E-9A5C-4FC472F16398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3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FCA teslim şeklinin özellikleri</a:t>
            </a:r>
            <a:r>
              <a:rPr lang="tr-TR" b="1" dirty="0" smtClean="0"/>
              <a:t>:</a:t>
            </a:r>
          </a:p>
          <a:p>
            <a:r>
              <a:rPr lang="tr-TR" b="1" dirty="0" smtClean="0"/>
              <a:t> </a:t>
            </a:r>
            <a:r>
              <a:rPr lang="tr-TR" sz="3600" b="1" u="sng" dirty="0" smtClean="0">
                <a:solidFill>
                  <a:srgbClr val="7030A0"/>
                </a:solidFill>
              </a:rPr>
              <a:t>satıcı</a:t>
            </a:r>
            <a:r>
              <a:rPr lang="tr-TR" u="sng" dirty="0" smtClean="0">
                <a:solidFill>
                  <a:srgbClr val="7030A0"/>
                </a:solidFill>
              </a:rPr>
              <a:t> </a:t>
            </a:r>
            <a:r>
              <a:rPr lang="tr-TR" u="sng" dirty="0">
                <a:solidFill>
                  <a:srgbClr val="7030A0"/>
                </a:solidFill>
              </a:rPr>
              <a:t>,</a:t>
            </a:r>
            <a:r>
              <a:rPr lang="tr-TR" b="1" u="sng" dirty="0" smtClean="0">
                <a:solidFill>
                  <a:srgbClr val="7030A0"/>
                </a:solidFill>
                <a:latin typeface="Bauhaus 93" panose="04030905020B02020C02" pitchFamily="82" charset="0"/>
              </a:rPr>
              <a:t>malların </a:t>
            </a:r>
            <a:r>
              <a:rPr lang="tr-TR" b="1" u="sng" dirty="0" smtClean="0">
                <a:solidFill>
                  <a:srgbClr val="00B050"/>
                </a:solidFill>
                <a:latin typeface="Bauhaus 93" panose="04030905020B02020C02" pitchFamily="82" charset="0"/>
              </a:rPr>
              <a:t>gümrük işlemlerini tamamlar</a:t>
            </a:r>
            <a:r>
              <a:rPr lang="tr-TR" u="sng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smtClean="0">
                <a:solidFill>
                  <a:srgbClr val="0070C0"/>
                </a:solidFill>
              </a:rPr>
              <a:t> belirlenen tarihte ve yerde </a:t>
            </a:r>
            <a:r>
              <a:rPr lang="tr-TR" dirty="0" smtClean="0">
                <a:solidFill>
                  <a:srgbClr val="FFC000"/>
                </a:solidFill>
              </a:rPr>
              <a:t>ilk taşıyıcının gözetimine devrettiği anda, teslim işlemlerini tamamlamış </a:t>
            </a:r>
            <a:r>
              <a:rPr lang="tr-TR" dirty="0" smtClean="0">
                <a:solidFill>
                  <a:srgbClr val="0070C0"/>
                </a:solidFill>
              </a:rPr>
              <a:t>olmaktadır.</a:t>
            </a:r>
          </a:p>
          <a:p>
            <a:r>
              <a:rPr lang="tr-TR" dirty="0" smtClean="0"/>
              <a:t> </a:t>
            </a:r>
          </a:p>
          <a:p>
            <a:r>
              <a:rPr lang="tr-TR" b="1" u="sng" dirty="0" smtClean="0">
                <a:solidFill>
                  <a:srgbClr val="FF0000"/>
                </a:solidFill>
              </a:rPr>
              <a:t>Bu andan itibaren</a:t>
            </a:r>
            <a:r>
              <a:rPr lang="tr-TR" dirty="0" smtClean="0">
                <a:solidFill>
                  <a:srgbClr val="00B050"/>
                </a:solidFill>
              </a:rPr>
              <a:t> malla ilgili </a:t>
            </a:r>
            <a:r>
              <a:rPr lang="tr-TR" dirty="0" smtClean="0">
                <a:solidFill>
                  <a:srgbClr val="FF0000"/>
                </a:solidFill>
              </a:rPr>
              <a:t>tüm masraf ve riskler alıcıya geçmekte </a:t>
            </a:r>
            <a:r>
              <a:rPr lang="tr-TR" dirty="0" smtClean="0">
                <a:solidFill>
                  <a:srgbClr val="00B050"/>
                </a:solidFill>
              </a:rPr>
              <a:t>olup, </a:t>
            </a:r>
          </a:p>
          <a:p>
            <a:r>
              <a:rPr lang="tr-TR" u="sng" dirty="0" smtClean="0">
                <a:solidFill>
                  <a:srgbClr val="7030A0"/>
                </a:solidFill>
              </a:rPr>
              <a:t>navlun ücreti vd. tüm giderler alıcı tarafından ödenmektedir.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FB41-934D-4ED9-8720-36E86B1167C7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3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F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60" y="268828"/>
            <a:ext cx="8868628" cy="6112500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6B76A-7BE4-4C7F-BA68-8ED610B6AAA6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15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C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>
                <a:solidFill>
                  <a:prstClr val="black"/>
                </a:solidFill>
              </a:rPr>
              <a:t>NO</a:t>
            </a:r>
            <a:r>
              <a:rPr lang="tr-TR" sz="8000" dirty="0" smtClean="0">
                <a:solidFill>
                  <a:prstClr val="black"/>
                </a:solidFill>
              </a:rPr>
              <a:t>: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CPT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30100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3. CARRIAGE  PAID TO </a:t>
            </a:r>
            <a:r>
              <a:rPr lang="tr-TR" dirty="0" smtClean="0">
                <a:solidFill>
                  <a:srgbClr val="FF0000"/>
                </a:solidFill>
              </a:rPr>
              <a:t>(CPT)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(</a:t>
            </a:r>
            <a:r>
              <a:rPr lang="tr-TR" dirty="0" smtClean="0">
                <a:solidFill>
                  <a:srgbClr val="000000"/>
                </a:solidFill>
              </a:rPr>
              <a:t>Taşıma bedeli(navlun) </a:t>
            </a:r>
            <a:r>
              <a:rPr lang="tr-TR" dirty="0" smtClean="0">
                <a:solidFill>
                  <a:srgbClr val="00B050"/>
                </a:solidFill>
              </a:rPr>
              <a:t>ödenmiş teslim</a:t>
            </a:r>
            <a:r>
              <a:rPr lang="tr-TR" dirty="0" smtClean="0">
                <a:solidFill>
                  <a:srgbClr val="FF0000"/>
                </a:solidFill>
              </a:rPr>
              <a:t>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829196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İhracatçı ürünleri </a:t>
            </a:r>
            <a:r>
              <a:rPr lang="tr-TR" b="1" u="sng" dirty="0" smtClean="0">
                <a:solidFill>
                  <a:srgbClr val="00B050"/>
                </a:solidFill>
              </a:rPr>
              <a:t>ana taşımayı yapacak olan taşıyıcıya </a:t>
            </a:r>
            <a:r>
              <a:rPr lang="tr-TR" sz="1800" u="sng" dirty="0" smtClean="0"/>
              <a:t>(</a:t>
            </a:r>
            <a:r>
              <a:rPr lang="tr-TR" sz="1800" u="sng" dirty="0" err="1" smtClean="0"/>
              <a:t>gemi,tır</a:t>
            </a:r>
            <a:r>
              <a:rPr lang="tr-TR" sz="1800" u="sng" dirty="0" smtClean="0"/>
              <a:t>, </a:t>
            </a:r>
            <a:r>
              <a:rPr lang="tr-TR" sz="1800" u="sng" dirty="0" err="1" smtClean="0"/>
              <a:t>vb</a:t>
            </a:r>
            <a:r>
              <a:rPr lang="tr-TR" sz="1800" u="sng" dirty="0" smtClean="0"/>
              <a:t>)</a:t>
            </a:r>
            <a:r>
              <a:rPr lang="tr-TR" sz="1800" dirty="0" smtClean="0"/>
              <a:t> 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teslim etmekle, teslim sorumluluğunu yerine getirir. </a:t>
            </a:r>
          </a:p>
          <a:p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Sonrası alıcıya ait.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Satıcı </a:t>
            </a:r>
            <a:r>
              <a:rPr lang="tr-TR" dirty="0">
                <a:solidFill>
                  <a:srgbClr val="FF0000"/>
                </a:solidFill>
              </a:rPr>
              <a:t>varış yerine kadar </a:t>
            </a:r>
            <a:r>
              <a:rPr lang="tr-TR" sz="3600" b="1" dirty="0">
                <a:solidFill>
                  <a:srgbClr val="FF0000"/>
                </a:solidFill>
              </a:rPr>
              <a:t>navlun ücretini </a:t>
            </a:r>
            <a:r>
              <a:rPr lang="tr-TR" sz="3600" b="1" dirty="0" smtClean="0">
                <a:solidFill>
                  <a:srgbClr val="FF0000"/>
                </a:solidFill>
              </a:rPr>
              <a:t>de ödemekle </a:t>
            </a:r>
            <a:r>
              <a:rPr lang="tr-TR" sz="3600" b="1" dirty="0">
                <a:solidFill>
                  <a:srgbClr val="FF0000"/>
                </a:solidFill>
              </a:rPr>
              <a:t>yükümlüdür</a:t>
            </a:r>
            <a:r>
              <a:rPr lang="tr-TR" sz="3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000000"/>
                </a:solidFill>
              </a:rPr>
              <a:t>Malları ilk taşıyıcının  gözetimine devrettiği andan </a:t>
            </a:r>
            <a:r>
              <a:rPr lang="tr-TR" dirty="0" smtClean="0">
                <a:solidFill>
                  <a:srgbClr val="000000"/>
                </a:solidFill>
              </a:rPr>
              <a:t>itibaren</a:t>
            </a:r>
            <a:r>
              <a:rPr lang="tr-TR" sz="1600" dirty="0" smtClean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malla ilgili bütün risk ve </a:t>
            </a:r>
            <a:r>
              <a:rPr lang="tr-TR" sz="4000" b="1" i="1" dirty="0" smtClean="0">
                <a:solidFill>
                  <a:srgbClr val="000000"/>
                </a:solidFill>
              </a:rPr>
              <a:t> </a:t>
            </a:r>
            <a:r>
              <a:rPr lang="tr-TR" i="1" dirty="0">
                <a:solidFill>
                  <a:srgbClr val="000000"/>
                </a:solidFill>
              </a:rPr>
              <a:t>masraflar</a:t>
            </a:r>
            <a:r>
              <a:rPr lang="tr-TR" sz="2400" i="1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alıcıya geçmektedir</a:t>
            </a:r>
            <a:r>
              <a:rPr lang="tr-TR" dirty="0" smtClean="0">
                <a:solidFill>
                  <a:srgbClr val="000000"/>
                </a:solidFill>
              </a:rPr>
              <a:t>.</a:t>
            </a:r>
          </a:p>
          <a:p>
            <a:endParaRPr lang="tr-TR" u="sng" dirty="0">
              <a:solidFill>
                <a:srgbClr val="00000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F611-2361-44E9-81DE-0B30768B97D9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6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59766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CIF ve CIP ile İlgili Değişiklikler: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2010'da, CIF ve CIP gönderilerde, taraflarca aksi kararlaştırılmadıkça, 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sigorta poliçeleri </a:t>
            </a:r>
            <a:r>
              <a:rPr lang="tr-TR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asgari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seviyede teminatla hazırlanırdı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kapsamında CIF için halihazırda geçerli olan “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(C) of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LMA/IUA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Cargo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devamına yani asgari sigorta seviyesinde sigorta yapılacağına kara verildi. </a:t>
            </a:r>
            <a:r>
              <a:rPr lang="tr-TR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(CIF aynen devam)</a:t>
            </a:r>
            <a:endParaRPr lang="tr-TR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86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CPT</a:t>
            </a:r>
            <a:endParaRPr lang="tr-TR" dirty="0"/>
          </a:p>
        </p:txBody>
      </p:sp>
      <p:pic>
        <p:nvPicPr>
          <p:cNvPr id="7" name="CP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07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Satıcı/ihracatçı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r>
              <a:rPr lang="tr-TR" dirty="0" err="1" smtClean="0"/>
              <a:t>Pre</a:t>
            </a:r>
            <a:r>
              <a:rPr lang="tr-TR" dirty="0" smtClean="0"/>
              <a:t> </a:t>
            </a:r>
            <a:r>
              <a:rPr lang="tr-TR" dirty="0" err="1" smtClean="0"/>
              <a:t>carriage</a:t>
            </a:r>
            <a:r>
              <a:rPr lang="tr-TR" dirty="0" smtClean="0"/>
              <a:t>/ön nakliye</a:t>
            </a:r>
          </a:p>
          <a:p>
            <a:r>
              <a:rPr lang="tr-TR" dirty="0" err="1"/>
              <a:t>customs</a:t>
            </a:r>
            <a:r>
              <a:rPr lang="tr-TR" dirty="0"/>
              <a:t> </a:t>
            </a:r>
            <a:r>
              <a:rPr lang="tr-TR" dirty="0" err="1" smtClean="0"/>
              <a:t>clearance</a:t>
            </a:r>
            <a:r>
              <a:rPr lang="tr-TR" dirty="0" smtClean="0"/>
              <a:t> /gümrük işlemleri</a:t>
            </a:r>
          </a:p>
          <a:p>
            <a:r>
              <a:rPr lang="tr-TR" dirty="0" err="1" smtClean="0"/>
              <a:t>Loading</a:t>
            </a:r>
            <a:r>
              <a:rPr lang="tr-TR" dirty="0" smtClean="0"/>
              <a:t>/gemiye yükleme</a:t>
            </a:r>
          </a:p>
          <a:p>
            <a:r>
              <a:rPr lang="tr-TR" dirty="0" err="1" smtClean="0"/>
              <a:t>Carriage</a:t>
            </a:r>
            <a:r>
              <a:rPr lang="tr-TR" dirty="0" smtClean="0"/>
              <a:t>/</a:t>
            </a:r>
            <a:r>
              <a:rPr lang="tr-TR" dirty="0" err="1" smtClean="0"/>
              <a:t>freight</a:t>
            </a:r>
            <a:r>
              <a:rPr lang="tr-TR" dirty="0" smtClean="0"/>
              <a:t>/ </a:t>
            </a:r>
            <a:r>
              <a:rPr lang="tr-TR" dirty="0" err="1" smtClean="0"/>
              <a:t>navlun,nakliye</a:t>
            </a:r>
            <a:r>
              <a:rPr lang="tr-TR" dirty="0" smtClean="0"/>
              <a:t> (ana taşıma)</a:t>
            </a:r>
          </a:p>
          <a:p>
            <a:r>
              <a:rPr lang="tr-TR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Tüm taşıma </a:t>
            </a:r>
            <a:r>
              <a:rPr lang="tr-TR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modlarını</a:t>
            </a:r>
            <a:r>
              <a:rPr lang="tr-TR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içerir</a:t>
            </a:r>
            <a:r>
              <a:rPr lang="tr-TR" dirty="0" smtClean="0">
                <a:latin typeface="Arial Black" panose="020B0A04020102020204" pitchFamily="34" charset="0"/>
              </a:rPr>
              <a:t>. (CFR ye benzer, CFR yalnız deniz ve iç su yolarında)</a:t>
            </a:r>
            <a:endParaRPr lang="tr-TR" dirty="0">
              <a:latin typeface="Arial Black" panose="020B0A04020102020204" pitchFamily="34" charset="0"/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B8ED-C029-43E2-BBAF-9C405A9690B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9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92" y="692696"/>
            <a:ext cx="8727280" cy="5760640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944-BFB0-4026-94A5-22ECA06265C5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30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976664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4B24-A5BE-4603-9D7C-C13C8E7A1DD4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6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TESLİM ŞEKLİ CP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8640"/>
            <a:ext cx="8435280" cy="5851525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B95-4907-490F-8004-EC70EC888125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91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9320-46D5-47ED-A601-C156263CA2DD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65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323528" y="908720"/>
            <a:ext cx="8538840" cy="53325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tr-TR" sz="32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2010'da</a:t>
            </a:r>
            <a:r>
              <a:rPr lang="tr-TR" sz="3200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3200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CIF ve CIP gönderilerde, taraflarca aksi kararlaştırılmadıkça, </a:t>
            </a:r>
            <a:r>
              <a:rPr lang="tr-TR" sz="32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sigorta poliçeleri </a:t>
            </a: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asgari seviyede teminatla hazırlanırdı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C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NO:4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CIP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6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43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de </a:t>
            </a:r>
            <a:r>
              <a:rPr lang="tr-TR" sz="43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CIP</a:t>
            </a:r>
            <a:r>
              <a:rPr lang="tr-TR" sz="43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ile İlgili Değişiklikler</a:t>
            </a:r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sz="1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CIP yüklemeler için </a:t>
            </a:r>
            <a:r>
              <a:rPr lang="tr-TR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ise</a:t>
            </a:r>
            <a:r>
              <a:rPr lang="tr-TR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b="1" u="sng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of </a:t>
            </a:r>
            <a:r>
              <a:rPr lang="tr-TR" b="1" u="sng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u="sng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Cargo </a:t>
            </a:r>
            <a:r>
              <a:rPr lang="tr-TR" b="1" u="sng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tr-TR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yani </a:t>
            </a:r>
            <a:r>
              <a:rPr lang="tr-TR" b="1" u="sng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tüm riskler dahil sigorta </a:t>
            </a:r>
            <a:r>
              <a:rPr lang="tr-TR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yapılması zorunlu kılındı.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Dolayısıyla ithalatçının ülkesinde liman teslim ve ithalatçının adresine teslim olarak ayrıştırabileceğimiz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CIF ve CIP yüklemelerdeki sigorta yükümlülüğünün derecesi değişti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2.01.2022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osenses@trabzon.edu.tr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512" y="341784"/>
            <a:ext cx="8784976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4. CARRİAGE AND INSURANCE PAİD </a:t>
            </a:r>
            <a:r>
              <a:rPr lang="tr-TR" sz="3600" b="1" dirty="0" err="1" smtClean="0">
                <a:solidFill>
                  <a:srgbClr val="FF0000"/>
                </a:solidFill>
              </a:rPr>
              <a:t>To</a:t>
            </a:r>
            <a:r>
              <a:rPr lang="tr-TR" sz="3600" b="1" dirty="0" smtClean="0">
                <a:solidFill>
                  <a:srgbClr val="FF0000"/>
                </a:solidFill>
              </a:rPr>
              <a:t>(CIP) (</a:t>
            </a:r>
            <a:r>
              <a:rPr lang="tr-TR" sz="3600" b="1" dirty="0" smtClean="0">
                <a:solidFill>
                  <a:srgbClr val="00B050"/>
                </a:solidFill>
              </a:rPr>
              <a:t>Taşıma(navlun) ve Sigorta </a:t>
            </a:r>
            <a:r>
              <a:rPr lang="tr-TR" sz="3600" b="1" dirty="0" smtClean="0">
                <a:solidFill>
                  <a:srgbClr val="FFC000"/>
                </a:solidFill>
              </a:rPr>
              <a:t>Ödenmiş </a:t>
            </a:r>
            <a:r>
              <a:rPr lang="tr-TR" sz="3600" b="1" dirty="0" smtClean="0">
                <a:solidFill>
                  <a:srgbClr val="00B050"/>
                </a:solidFill>
              </a:rPr>
              <a:t>Teslim)</a:t>
            </a:r>
            <a:r>
              <a:rPr lang="tr-TR" b="1" dirty="0" smtClean="0">
                <a:solidFill>
                  <a:srgbClr val="00B050"/>
                </a:solidFill>
              </a:rPr>
              <a:t/>
            </a:r>
            <a:br>
              <a:rPr lang="tr-TR" b="1" dirty="0" smtClean="0">
                <a:solidFill>
                  <a:srgbClr val="00B050"/>
                </a:solidFill>
              </a:rPr>
            </a:b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112568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Satıcı:</a:t>
            </a:r>
          </a:p>
          <a:p>
            <a:r>
              <a:rPr lang="tr-TR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sigorta primi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navlun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tr-TR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yükleme </a:t>
            </a:r>
            <a:r>
              <a:rPr lang="tr-T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masrafları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riskleri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üstlenerek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malları yükleyeceği limana getirir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Satış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sözleşmesindeki malların belirtilen tarihte ve yerde yüklemesinin yapıldığını alıcıya bildirir. </a:t>
            </a:r>
            <a:r>
              <a:rPr lang="tr-T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Satıcı sigorta primini ödemek suretiyle yüklediği mal cinsine uygun olan </a:t>
            </a:r>
            <a:r>
              <a:rPr lang="tr-TR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dar kapsamlı nakliyat sigortası </a:t>
            </a:r>
            <a:r>
              <a:rPr lang="tr-TR" b="1" dirty="0" smtClean="0">
                <a:solidFill>
                  <a:srgbClr val="00B0F0"/>
                </a:solidFill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yaptırır </a:t>
            </a:r>
            <a:r>
              <a:rPr lang="tr-TR" b="1" dirty="0" err="1" smtClean="0">
                <a:solidFill>
                  <a:srgbClr val="00B0F0"/>
                </a:solidFill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dı</a:t>
            </a:r>
            <a:r>
              <a:rPr lang="tr-TR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de A </a:t>
            </a:r>
            <a:r>
              <a:rPr lang="tr-TR" sz="40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klozu</a:t>
            </a:r>
            <a:r>
              <a:rPr lang="tr-TR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oldu</a:t>
            </a:r>
            <a:r>
              <a:rPr lang="tr-TR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C251-F5AD-46D0-996D-24CA64B2AB2A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38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tr-TR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KLOZU;</a:t>
            </a:r>
          </a:p>
          <a:p>
            <a:r>
              <a:rPr lang="tr-TR" dirty="0">
                <a:solidFill>
                  <a:srgbClr val="00B0F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Atomik harp silahları,</a:t>
            </a:r>
          </a:p>
          <a:p>
            <a:r>
              <a:rPr lang="tr-TR" dirty="0">
                <a:solidFill>
                  <a:srgbClr val="7030A0"/>
                </a:solidFill>
              </a:rPr>
              <a:t> radyoaktif maddelere bağlı ortaya çıkan kazalar,</a:t>
            </a:r>
          </a:p>
          <a:p>
            <a:r>
              <a:rPr lang="tr-TR" dirty="0">
                <a:solidFill>
                  <a:srgbClr val="7030A0"/>
                </a:solidFill>
              </a:rPr>
              <a:t> harp ve grev,</a:t>
            </a:r>
          </a:p>
          <a:p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b="1" dirty="0">
                <a:solidFill>
                  <a:srgbClr val="00B050"/>
                </a:solidFill>
              </a:rPr>
              <a:t>gibi istisnalar dışında;</a:t>
            </a:r>
          </a:p>
          <a:p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dirty="0">
                <a:solidFill>
                  <a:srgbClr val="7030A0"/>
                </a:solidFill>
              </a:rPr>
              <a:t>sigortalı malda ortaya çıkan </a:t>
            </a:r>
            <a:r>
              <a:rPr lang="tr-TR" sz="4400" b="1" dirty="0">
                <a:solidFill>
                  <a:srgbClr val="FF0000"/>
                </a:solidFill>
              </a:rPr>
              <a:t>tüm hasar ve zararları </a:t>
            </a:r>
            <a:r>
              <a:rPr lang="tr-TR" dirty="0">
                <a:solidFill>
                  <a:srgbClr val="7030A0"/>
                </a:solidFill>
              </a:rPr>
              <a:t>kapsamaktadır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51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CIF ve CIP ile İlgili Değişiklikler: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CIP yüklemeler için ise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tr-TR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tr-TR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tr-TR" b="1" u="sng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u="sng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tr-TR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Cargo </a:t>
            </a:r>
            <a:r>
              <a:rPr lang="tr-TR" b="1" u="sng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Clauses</a:t>
            </a:r>
            <a:r>
              <a:rPr lang="tr-TR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yani tüm riskler dahil sigorta yapılması zorunlu kılındı.</a:t>
            </a:r>
            <a:endParaRPr lang="tr-TR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Dolayısıyla ithalatçının ülkesinde liman teslim </a:t>
            </a:r>
            <a:r>
              <a:rPr lang="tr-TR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(cif)ve 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ithalatçının adresine </a:t>
            </a:r>
            <a:r>
              <a:rPr lang="tr-TR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teslim (</a:t>
            </a:r>
            <a:r>
              <a:rPr lang="tr-TR" dirty="0" err="1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cıp</a:t>
            </a:r>
            <a:r>
              <a:rPr lang="tr-TR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olarak ayrıştırabileceğimiz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CIF ve CIP yüklemelerdeki sigorta yükümlülüğünün derecesi değişti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02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CIP</a:t>
            </a:r>
            <a:endParaRPr lang="tr-TR" dirty="0"/>
          </a:p>
        </p:txBody>
      </p:sp>
      <p:pic>
        <p:nvPicPr>
          <p:cNvPr id="7" name="C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8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tr-TR" dirty="0" smtClean="0"/>
              <a:t>Ön nakliye /</a:t>
            </a:r>
            <a:r>
              <a:rPr lang="tr-TR" dirty="0" err="1" smtClean="0"/>
              <a:t>pre</a:t>
            </a:r>
            <a:r>
              <a:rPr lang="tr-TR" dirty="0" smtClean="0"/>
              <a:t> </a:t>
            </a:r>
            <a:r>
              <a:rPr lang="tr-TR" dirty="0" err="1" smtClean="0"/>
              <a:t>carriage</a:t>
            </a:r>
            <a:endParaRPr lang="tr-TR" dirty="0" smtClean="0"/>
          </a:p>
          <a:p>
            <a:r>
              <a:rPr lang="tr-TR" dirty="0" smtClean="0"/>
              <a:t>Gümrükleme /</a:t>
            </a:r>
            <a:r>
              <a:rPr lang="tr-TR" dirty="0" err="1" smtClean="0"/>
              <a:t>customs</a:t>
            </a:r>
            <a:r>
              <a:rPr lang="tr-TR" dirty="0" smtClean="0"/>
              <a:t> </a:t>
            </a:r>
            <a:r>
              <a:rPr lang="tr-TR" dirty="0" err="1" smtClean="0"/>
              <a:t>clearance</a:t>
            </a:r>
            <a:endParaRPr lang="tr-TR" dirty="0" smtClean="0"/>
          </a:p>
          <a:p>
            <a:r>
              <a:rPr lang="tr-TR" dirty="0" smtClean="0"/>
              <a:t>Yükleme /</a:t>
            </a:r>
            <a:r>
              <a:rPr lang="tr-TR" dirty="0" err="1" smtClean="0"/>
              <a:t>loading</a:t>
            </a:r>
            <a:endParaRPr lang="tr-TR" dirty="0" smtClean="0"/>
          </a:p>
          <a:p>
            <a:r>
              <a:rPr lang="tr-TR" dirty="0" smtClean="0"/>
              <a:t>Sigortalama /</a:t>
            </a:r>
            <a:r>
              <a:rPr lang="tr-TR" sz="2400" dirty="0" err="1" smtClean="0"/>
              <a:t>ınsurance</a:t>
            </a:r>
            <a:r>
              <a:rPr lang="tr-TR" sz="2400" dirty="0" smtClean="0"/>
              <a:t> (c </a:t>
            </a:r>
            <a:r>
              <a:rPr lang="tr-TR" sz="2400" dirty="0" err="1" smtClean="0"/>
              <a:t>klozu</a:t>
            </a:r>
            <a:r>
              <a:rPr lang="tr-TR" sz="2400" dirty="0" smtClean="0"/>
              <a:t>) </a:t>
            </a:r>
            <a:r>
              <a:rPr lang="tr-TR" b="1" dirty="0" smtClean="0">
                <a:solidFill>
                  <a:srgbClr val="FF0000"/>
                </a:solidFill>
              </a:rPr>
              <a:t>2020 de A </a:t>
            </a:r>
            <a:r>
              <a:rPr lang="tr-TR" b="1" dirty="0" err="1" smtClean="0">
                <a:solidFill>
                  <a:srgbClr val="FF0000"/>
                </a:solidFill>
              </a:rPr>
              <a:t>klozu</a:t>
            </a:r>
            <a:r>
              <a:rPr lang="tr-TR" b="1" dirty="0" smtClean="0">
                <a:solidFill>
                  <a:srgbClr val="FF0000"/>
                </a:solidFill>
              </a:rPr>
              <a:t> oldu)</a:t>
            </a:r>
          </a:p>
          <a:p>
            <a:r>
              <a:rPr lang="tr-TR" dirty="0" err="1" smtClean="0"/>
              <a:t>Carriage</a:t>
            </a:r>
            <a:r>
              <a:rPr lang="tr-TR" dirty="0" smtClean="0"/>
              <a:t>/</a:t>
            </a:r>
            <a:r>
              <a:rPr lang="tr-TR" dirty="0" err="1" smtClean="0"/>
              <a:t>freight</a:t>
            </a:r>
            <a:r>
              <a:rPr lang="tr-TR" dirty="0" smtClean="0"/>
              <a:t>/ navlun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A956-7647-4D47-AD66-B076609A6127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5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120680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Satıcının Sorumluluğu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Satıcı sözleşme koşullarına uygun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malı hazırlar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Alıcının ülkesinde kullanacağı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lüzumlu belgeleri hazırlar.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Gümrük işlemlerini tamamlar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Taşıma </a:t>
            </a:r>
            <a:r>
              <a:rPr lang="tr-T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acentası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ile sözleşme yaparak varış limanına kadar olan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navlun ücretini öder.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Gönderdiği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malın sigortasını yaptırır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öder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Malları;</a:t>
            </a:r>
          </a:p>
          <a:p>
            <a:r>
              <a:rPr lang="tr-TR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ilk taşıyıcının gözetimine devrettiği andan itibaren ilgili risk ve masraflardan kurtulur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7F32-61CD-4321-AC07-B273D9B5AB3C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476672"/>
            <a:ext cx="8784976" cy="604867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Alıcının sorumluluğu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Sözleşme koşullarına uygun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 bedelini öder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İthalat için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gümrük işlemlerini tamamlar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Gümrük vergilerini öder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Malları </a:t>
            </a:r>
            <a:r>
              <a:rPr lang="tr-TR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varış limanında </a:t>
            </a:r>
            <a:r>
              <a:rPr lang="tr-TR" sz="4000" b="1" u="sng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o ş a l t m a </a:t>
            </a:r>
            <a:r>
              <a:rPr lang="tr-TR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masraflarını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liman ücretlerini de ödemek suretiyle gecikmeksizin malını boşaltır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2AA8-3009-4B09-9EB6-6CD708A15338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3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76" y="548680"/>
            <a:ext cx="8645004" cy="5832648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733-02B3-49F8-89E6-48B5CD5BEA6F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7030A0"/>
                </a:solidFill>
              </a:rPr>
              <a:t>***</a:t>
            </a:r>
            <a:r>
              <a:rPr lang="tr-TR" dirty="0" smtClean="0">
                <a:solidFill>
                  <a:srgbClr val="00B050"/>
                </a:solidFill>
              </a:rPr>
              <a:t>CPT, CIP, CFR veya CIF kurallarının kullanılması halinde, </a:t>
            </a:r>
          </a:p>
          <a:p>
            <a:r>
              <a:rPr lang="tr-TR" b="1" u="sng" dirty="0" smtClean="0">
                <a:solidFill>
                  <a:srgbClr val="00B050"/>
                </a:solidFill>
              </a:rPr>
              <a:t>satıcı teslim </a:t>
            </a:r>
            <a:r>
              <a:rPr lang="tr-TR" b="1" u="sng" dirty="0" smtClean="0">
                <a:solidFill>
                  <a:srgbClr val="FF0000"/>
                </a:solidFill>
              </a:rPr>
              <a:t>yükümlülüğünü;</a:t>
            </a:r>
          </a:p>
          <a:p>
            <a:r>
              <a:rPr lang="tr-TR" b="1" u="sng" dirty="0" smtClean="0">
                <a:solidFill>
                  <a:srgbClr val="00B050"/>
                </a:solidFill>
              </a:rPr>
              <a:t> </a:t>
            </a:r>
            <a:r>
              <a:rPr lang="tr-TR" dirty="0" smtClean="0">
                <a:solidFill>
                  <a:srgbClr val="00B050"/>
                </a:solidFill>
              </a:rPr>
              <a:t>mallar varma yerine </a:t>
            </a:r>
            <a:r>
              <a:rPr lang="tr-TR" b="1" dirty="0" smtClean="0">
                <a:solidFill>
                  <a:srgbClr val="7030A0"/>
                </a:solidFill>
              </a:rPr>
              <a:t>ulaştığında değil</a:t>
            </a:r>
            <a:r>
              <a:rPr lang="tr-TR" dirty="0" smtClean="0">
                <a:solidFill>
                  <a:srgbClr val="00B050"/>
                </a:solidFill>
              </a:rPr>
              <a:t>, 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malları taşıyıcıya </a:t>
            </a:r>
            <a:r>
              <a:rPr lang="tr-TR" b="1" u="sng" dirty="0" smtClean="0">
                <a:solidFill>
                  <a:srgbClr val="FF0000"/>
                </a:solidFill>
              </a:rPr>
              <a:t>teslim ettiğinde </a:t>
            </a:r>
            <a:r>
              <a:rPr lang="tr-TR" dirty="0" smtClean="0">
                <a:solidFill>
                  <a:srgbClr val="00B050"/>
                </a:solidFill>
              </a:rPr>
              <a:t>yerine getirmiş olmaktadır</a:t>
            </a:r>
            <a:r>
              <a:rPr lang="tr-TR" sz="4400" dirty="0" smtClean="0">
                <a:solidFill>
                  <a:srgbClr val="7030A0"/>
                </a:solidFill>
              </a:rPr>
              <a:t>.*******</a:t>
            </a:r>
          </a:p>
          <a:p>
            <a:r>
              <a:rPr lang="tr-TR" sz="4400" dirty="0" smtClean="0">
                <a:solidFill>
                  <a:srgbClr val="7030A0"/>
                </a:solidFill>
              </a:rPr>
              <a:t>Not: boşaltma masrafları alıcıya ait</a:t>
            </a:r>
          </a:p>
          <a:p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F858-9F63-4A8F-BF7C-FDC9146B8F4A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56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TESLİM ŞEKLİ C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80" y="116632"/>
            <a:ext cx="8769240" cy="5988320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3339-1AE9-44A0-BD59-31FC3691CCE9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58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D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NO:5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DPU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51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DPU (Delivered at Place Unloaded)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1-DAT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yerine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DPU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ikame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edilmiştir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tr-TR" sz="2400" dirty="0">
              <a:solidFill>
                <a:prstClr val="black"/>
              </a:solidFill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46C4-20DD-458B-99C6-39D10695C337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04664"/>
            <a:ext cx="8784976" cy="572149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DPU (Delivered at Place Unloaded)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Belirtilen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yerde</a:t>
            </a: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araçtan</a:t>
            </a:r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boşaltılmış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şekilde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ile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getirilen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yeni</a:t>
            </a: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akronimdir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dirty="0" smtClean="0"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satıcının</a:t>
            </a:r>
            <a:r>
              <a:rPr lang="en-US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varma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yerinde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araçtan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malı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boşaltarak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yükümlülüğüdür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2.01.2022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osenses@trabzon.edu.tr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İhracatçı ve İthalatçının Aracı İle Nakliye: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 ve daha önceki </a:t>
            </a:r>
            <a:r>
              <a:rPr lang="tr-TR" sz="28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uygulamaları, </a:t>
            </a: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uluslararası taşımanın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alıcı ve satıcı firma dışında </a:t>
            </a: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üçüncü bir firma </a:t>
            </a:r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(DKK) tarafından</a:t>
            </a:r>
            <a:r>
              <a:rPr lang="tr-TR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yani bir nakliye firması tarafından yapılacağı kabul edilerek oluşturulmuştu.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Incoterms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ile artık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ihracatçı veya ithalatçı firmanın kendi aracı ile uluslararası taşımayı yapabileceği belirtiliyor.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 değişikliğin FCA, DAP, DPU ve DDP </a:t>
            </a:r>
            <a:r>
              <a:rPr lang="tr-TR" sz="28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teslim şekillerine </a:t>
            </a:r>
            <a:r>
              <a:rPr lang="tr-TR" sz="2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atıf yapılarak düzenlendiğini görüyoruz.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95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D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NO:6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DAP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tr-TR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Delivered</a:t>
            </a: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tr-TR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Place</a:t>
            </a: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DAP)</a:t>
            </a:r>
            <a:r>
              <a:rPr lang="tr-T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 Belirlenen Yerde Teslim - </a:t>
            </a:r>
            <a:r>
              <a:rPr lang="tr-TR" sz="3600" b="1" dirty="0" smtClean="0">
                <a:solidFill>
                  <a:srgbClr val="FF0000"/>
                </a:solidFill>
              </a:rPr>
              <a:t>Yeni Gelen Kural</a:t>
            </a:r>
            <a:r>
              <a:rPr lang="tr-T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997152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Eşyanın alıcı ve satıcı tarafından belirlenmiş olan boşaltma yerinde (bir liman iskelesi, gümrük noktası, havalimanı gibi)</a:t>
            </a:r>
          </a:p>
          <a:p>
            <a:r>
              <a:rPr lang="tr-TR" dirty="0" smtClean="0"/>
              <a:t> </a:t>
            </a:r>
            <a:r>
              <a:rPr lang="tr-TR" sz="4000" b="1" dirty="0" smtClean="0">
                <a:solidFill>
                  <a:srgbClr val="00B050"/>
                </a:solidFill>
              </a:rPr>
              <a:t>boşaltma için hazır durumda </a:t>
            </a:r>
            <a:r>
              <a:rPr lang="tr-TR" sz="4000" b="1" dirty="0" smtClean="0">
                <a:solidFill>
                  <a:srgbClr val="FF0000"/>
                </a:solidFill>
              </a:rPr>
              <a:t>(</a:t>
            </a:r>
            <a:r>
              <a:rPr lang="tr-TR" sz="40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boşaltmadan</a:t>
            </a:r>
            <a:r>
              <a:rPr lang="tr-TR" sz="4000" b="1" dirty="0" smtClean="0">
                <a:solidFill>
                  <a:srgbClr val="FF0000"/>
                </a:solidFill>
              </a:rPr>
              <a:t>) </a:t>
            </a:r>
            <a:r>
              <a:rPr lang="tr-TR" sz="4000" b="1" dirty="0" smtClean="0">
                <a:solidFill>
                  <a:srgbClr val="00B050"/>
                </a:solidFill>
              </a:rPr>
              <a:t>nakliye aracının üzerinde </a:t>
            </a:r>
            <a:r>
              <a:rPr lang="tr-TR" dirty="0" smtClean="0"/>
              <a:t>alıcının emrine bırakılması şeklinde belirtilmektedir.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(boşaltma yeri terminal olmadığı için boşaltma ve yükleme araç gereç olmayabilir. O yüzden satıcı boşaltmak zorunda değil)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DE65-762D-41ED-A6B4-A499BB3A9051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68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DAP</a:t>
            </a:r>
            <a:endParaRPr lang="tr-TR" dirty="0"/>
          </a:p>
        </p:txBody>
      </p:sp>
      <p:pic>
        <p:nvPicPr>
          <p:cNvPr id="7" name="DA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67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Satıcının sorumlulukları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25144"/>
          </a:xfrm>
        </p:spPr>
        <p:txBody>
          <a:bodyPr>
            <a:normAutofit fontScale="92500"/>
          </a:bodyPr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Ön nakliye /</a:t>
            </a:r>
            <a:r>
              <a:rPr lang="tr-TR" dirty="0" err="1">
                <a:solidFill>
                  <a:prstClr val="black"/>
                </a:solidFill>
              </a:rPr>
              <a:t>pre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carriage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Gümrükleme /</a:t>
            </a:r>
            <a:r>
              <a:rPr lang="tr-TR" dirty="0" err="1">
                <a:solidFill>
                  <a:prstClr val="black"/>
                </a:solidFill>
              </a:rPr>
              <a:t>customs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clearance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Yükleme /</a:t>
            </a:r>
            <a:r>
              <a:rPr lang="tr-TR" dirty="0" err="1">
                <a:solidFill>
                  <a:prstClr val="black"/>
                </a:solidFill>
              </a:rPr>
              <a:t>loading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Sigortalama /</a:t>
            </a:r>
            <a:r>
              <a:rPr lang="tr-TR" dirty="0" err="1">
                <a:solidFill>
                  <a:prstClr val="black"/>
                </a:solidFill>
              </a:rPr>
              <a:t>ınsurance</a:t>
            </a:r>
            <a:r>
              <a:rPr lang="tr-TR" dirty="0">
                <a:solidFill>
                  <a:prstClr val="black"/>
                </a:solidFill>
              </a:rPr>
              <a:t> (c </a:t>
            </a:r>
            <a:r>
              <a:rPr lang="tr-TR" dirty="0" err="1">
                <a:solidFill>
                  <a:prstClr val="black"/>
                </a:solidFill>
              </a:rPr>
              <a:t>klozu</a:t>
            </a:r>
            <a:r>
              <a:rPr lang="tr-TR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tr-TR" dirty="0" err="1">
                <a:solidFill>
                  <a:prstClr val="black"/>
                </a:solidFill>
              </a:rPr>
              <a:t>Carriage</a:t>
            </a:r>
            <a:r>
              <a:rPr lang="tr-TR" dirty="0">
                <a:solidFill>
                  <a:prstClr val="black"/>
                </a:solidFill>
              </a:rPr>
              <a:t>/</a:t>
            </a:r>
            <a:r>
              <a:rPr lang="tr-TR" dirty="0" err="1">
                <a:solidFill>
                  <a:prstClr val="black"/>
                </a:solidFill>
              </a:rPr>
              <a:t>freight</a:t>
            </a:r>
            <a:r>
              <a:rPr lang="tr-TR" dirty="0">
                <a:solidFill>
                  <a:prstClr val="black"/>
                </a:solidFill>
              </a:rPr>
              <a:t>/ navlun</a:t>
            </a:r>
          </a:p>
          <a:p>
            <a:r>
              <a:rPr lang="tr-TR" sz="4400" dirty="0" smtClean="0">
                <a:solidFill>
                  <a:srgbClr val="FF0000"/>
                </a:solidFill>
              </a:rPr>
              <a:t>Boşaltma Alıcıya ait</a:t>
            </a:r>
          </a:p>
          <a:p>
            <a:r>
              <a:rPr lang="tr-TR" sz="3900" dirty="0" smtClean="0">
                <a:solidFill>
                  <a:srgbClr val="00B050"/>
                </a:solidFill>
              </a:rPr>
              <a:t>(Çünkü terminal olmayan yerde boşaltma ve yükleme araç gereç olmayabilir)</a:t>
            </a:r>
            <a:endParaRPr lang="tr-TR" sz="3900" dirty="0">
              <a:solidFill>
                <a:srgbClr val="00B05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5FBF-27ED-4F33-BB82-7EF1FC56AC18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45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92" y="260648"/>
            <a:ext cx="8799288" cy="6264696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32A-B2A6-40FD-9B7A-7E0487BA02C8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71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5768997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DAP Teslim Şeklinin Özellikleri</a:t>
            </a:r>
            <a:r>
              <a:rPr lang="tr-TR" dirty="0" smtClean="0">
                <a:solidFill>
                  <a:srgbClr val="00B0F0"/>
                </a:solidFill>
              </a:rPr>
              <a:t>:</a:t>
            </a:r>
          </a:p>
          <a:p>
            <a:r>
              <a:rPr lang="tr-TR" dirty="0" smtClean="0"/>
              <a:t>“</a:t>
            </a:r>
            <a:r>
              <a:rPr lang="tr-TR" dirty="0" smtClean="0">
                <a:solidFill>
                  <a:srgbClr val="00B050"/>
                </a:solidFill>
              </a:rPr>
              <a:t>Belirlenen Yerde Teslim</a:t>
            </a:r>
            <a:r>
              <a:rPr lang="tr-TR" dirty="0" smtClean="0"/>
              <a:t>” kuralında satıcının malları belirlenen varış yerinde gelen;</a:t>
            </a:r>
          </a:p>
          <a:p>
            <a:r>
              <a:rPr lang="tr-TR" dirty="0" smtClean="0"/>
              <a:t> </a:t>
            </a:r>
            <a:r>
              <a:rPr lang="tr-TR" b="1" u="sng" dirty="0" smtClean="0">
                <a:solidFill>
                  <a:srgbClr val="FF0000"/>
                </a:solidFill>
              </a:rPr>
              <a:t>taşıma aracından </a:t>
            </a:r>
            <a:r>
              <a:rPr lang="tr-TR" sz="4400" b="1" u="sng" dirty="0" smtClean="0">
                <a:solidFill>
                  <a:srgbClr val="FF0000"/>
                </a:solidFill>
              </a:rPr>
              <a:t>boşaltılmadan  </a:t>
            </a:r>
            <a:r>
              <a:rPr lang="tr-TR" b="1" u="sng" dirty="0" smtClean="0">
                <a:solidFill>
                  <a:srgbClr val="FF0000"/>
                </a:solidFill>
              </a:rPr>
              <a:t>alıcının tasarrufuna bırakması</a:t>
            </a:r>
            <a:r>
              <a:rPr lang="tr-TR" dirty="0" smtClean="0">
                <a:solidFill>
                  <a:srgbClr val="00B050"/>
                </a:solidFill>
              </a:rPr>
              <a:t> ile teslim yükümlülüğünü yerine  getirmesi söz konusu iken,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FFC000"/>
                </a:solidFill>
              </a:rPr>
              <a:t>yine bu noktaya kadar oluşacak tüm masraf ve hasar satıcı tarafından karşılanmaktadır. </a:t>
            </a:r>
          </a:p>
          <a:p>
            <a:r>
              <a:rPr lang="tr-TR" dirty="0" smtClean="0">
                <a:solidFill>
                  <a:srgbClr val="FFC000"/>
                </a:solidFill>
              </a:rPr>
              <a:t>BKZ. VİDEO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1529-59FF-40A5-AC28-D36EDF31713E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27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DA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5773"/>
            <a:ext cx="8561554" cy="6009531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A7C4-5EBC-436D-B00A-08FC269C49B2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7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D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NO:7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DDP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C854-1BA7-4F69-993B-A3EE3248F772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6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188640"/>
            <a:ext cx="8329642" cy="10972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7. </a:t>
            </a:r>
            <a:r>
              <a:rPr lang="tr-TR" sz="3600" b="1" dirty="0" err="1" smtClean="0">
                <a:solidFill>
                  <a:srgbClr val="FF0000"/>
                </a:solidFill>
              </a:rPr>
              <a:t>Delivered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Duty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Paid</a:t>
            </a:r>
            <a:r>
              <a:rPr lang="tr-TR" sz="3600" b="1" dirty="0" smtClean="0">
                <a:solidFill>
                  <a:srgbClr val="FF0000"/>
                </a:solidFill>
              </a:rPr>
              <a:t> (DDP)</a:t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(Gümrük Vergisi Ödenmiş Teslim)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1285860"/>
            <a:ext cx="8507288" cy="5239484"/>
          </a:xfrm>
        </p:spPr>
        <p:txBody>
          <a:bodyPr/>
          <a:lstStyle/>
          <a:p>
            <a:r>
              <a:rPr lang="tr-TR" dirty="0" smtClean="0"/>
              <a:t>Boşaltma alıcıya aittir.</a:t>
            </a:r>
          </a:p>
          <a:p>
            <a:pPr algn="ctr"/>
            <a:r>
              <a:rPr lang="tr-TR" dirty="0"/>
              <a:t>S</a:t>
            </a:r>
            <a:r>
              <a:rPr lang="tr-TR" dirty="0" smtClean="0"/>
              <a:t>atıcının malları ithalat için gümrüklenmiş olarak ve belirlenen </a:t>
            </a:r>
            <a:r>
              <a:rPr lang="tr-TR" dirty="0" smtClean="0">
                <a:solidFill>
                  <a:srgbClr val="FF0000"/>
                </a:solidFill>
              </a:rPr>
              <a:t>varma yerinde, eğer varsa kararlaştırılan noktada, gelen taşıma aracında </a:t>
            </a:r>
            <a:r>
              <a:rPr lang="tr-TR" sz="4000" b="1" u="sng" dirty="0" smtClean="0">
                <a:solidFill>
                  <a:srgbClr val="FF0000"/>
                </a:solidFill>
              </a:rPr>
              <a:t>boşaltılmaya hazır şekilde </a:t>
            </a:r>
            <a:r>
              <a:rPr lang="tr-TR" sz="4000" b="1" dirty="0" smtClean="0">
                <a:solidFill>
                  <a:srgbClr val="7030A0"/>
                </a:solidFill>
              </a:rPr>
              <a:t>(boşaltmadan),</a:t>
            </a:r>
          </a:p>
          <a:p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alıcının tasarrufuna bırakarak teslim etmesi ile ifade edilmektedir.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31F5-63E4-4EAC-8C8B-23D6C86E1DD4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1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DDP</a:t>
            </a:r>
            <a:endParaRPr lang="tr-TR" dirty="0"/>
          </a:p>
        </p:txBody>
      </p:sp>
      <p:pic>
        <p:nvPicPr>
          <p:cNvPr id="7" name="DD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2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sz="4800" b="1" dirty="0">
                <a:solidFill>
                  <a:srgbClr val="FF0000"/>
                </a:solidFill>
              </a:rPr>
              <a:t>DIŞ </a:t>
            </a:r>
            <a:r>
              <a:rPr lang="tr-TR" sz="4800" b="1" dirty="0" smtClean="0">
                <a:solidFill>
                  <a:srgbClr val="FF0000"/>
                </a:solidFill>
              </a:rPr>
              <a:t>TİCARETTE TESLİM ŞEKİLLERİ</a:t>
            </a:r>
            <a:endParaRPr lang="tr-TR" sz="13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780928"/>
            <a:ext cx="8856984" cy="1872208"/>
          </a:xfrm>
        </p:spPr>
        <p:txBody>
          <a:bodyPr>
            <a:normAutofit/>
          </a:bodyPr>
          <a:lstStyle/>
          <a:p>
            <a:r>
              <a:rPr lang="tr-TR" sz="115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INCOTERMS</a:t>
            </a:r>
            <a:endParaRPr lang="tr-TR" dirty="0" smtClean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156-CCF7-418B-97C0-D11ED5EAC885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11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620688"/>
            <a:ext cx="8363272" cy="5505475"/>
          </a:xfrm>
        </p:spPr>
        <p:txBody>
          <a:bodyPr/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Ön nakliye /</a:t>
            </a:r>
            <a:r>
              <a:rPr lang="tr-TR" dirty="0" err="1">
                <a:solidFill>
                  <a:prstClr val="black"/>
                </a:solidFill>
              </a:rPr>
              <a:t>pre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carriage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Gümrükleme /</a:t>
            </a:r>
            <a:r>
              <a:rPr lang="tr-TR" dirty="0" err="1">
                <a:solidFill>
                  <a:prstClr val="black"/>
                </a:solidFill>
              </a:rPr>
              <a:t>customs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clearance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Yükleme /</a:t>
            </a:r>
            <a:r>
              <a:rPr lang="tr-TR" dirty="0" err="1">
                <a:solidFill>
                  <a:prstClr val="black"/>
                </a:solidFill>
              </a:rPr>
              <a:t>loading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dirty="0">
                <a:solidFill>
                  <a:prstClr val="black"/>
                </a:solidFill>
              </a:rPr>
              <a:t>Sigortalama /</a:t>
            </a:r>
            <a:r>
              <a:rPr lang="tr-TR" dirty="0" err="1">
                <a:solidFill>
                  <a:prstClr val="black"/>
                </a:solidFill>
              </a:rPr>
              <a:t>ınsurance</a:t>
            </a:r>
            <a:r>
              <a:rPr lang="tr-TR" dirty="0">
                <a:solidFill>
                  <a:prstClr val="black"/>
                </a:solidFill>
              </a:rPr>
              <a:t> (c </a:t>
            </a:r>
            <a:r>
              <a:rPr lang="tr-TR" dirty="0" err="1">
                <a:solidFill>
                  <a:prstClr val="black"/>
                </a:solidFill>
              </a:rPr>
              <a:t>klozu</a:t>
            </a:r>
            <a:r>
              <a:rPr lang="tr-TR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tr-TR" dirty="0" err="1">
                <a:solidFill>
                  <a:prstClr val="black"/>
                </a:solidFill>
              </a:rPr>
              <a:t>Carriage</a:t>
            </a:r>
            <a:r>
              <a:rPr lang="tr-TR" dirty="0">
                <a:solidFill>
                  <a:prstClr val="black"/>
                </a:solidFill>
              </a:rPr>
              <a:t>/</a:t>
            </a:r>
            <a:r>
              <a:rPr lang="tr-TR" dirty="0" err="1">
                <a:solidFill>
                  <a:prstClr val="black"/>
                </a:solidFill>
              </a:rPr>
              <a:t>freight</a:t>
            </a:r>
            <a:r>
              <a:rPr lang="tr-TR" dirty="0">
                <a:solidFill>
                  <a:prstClr val="black"/>
                </a:solidFill>
              </a:rPr>
              <a:t>/ </a:t>
            </a:r>
            <a:r>
              <a:rPr lang="tr-TR" dirty="0" smtClean="0">
                <a:solidFill>
                  <a:prstClr val="black"/>
                </a:solidFill>
              </a:rPr>
              <a:t>navlun</a:t>
            </a:r>
          </a:p>
          <a:p>
            <a:pPr lvl="0"/>
            <a:r>
              <a:rPr lang="tr-TR" sz="4400" dirty="0" smtClean="0">
                <a:solidFill>
                  <a:srgbClr val="FF0000"/>
                </a:solidFill>
              </a:rPr>
              <a:t>Karşı taraftaki gümrükleme</a:t>
            </a:r>
            <a:endParaRPr lang="tr-TR" sz="4400" dirty="0">
              <a:solidFill>
                <a:srgbClr val="FF0000"/>
              </a:solidFill>
            </a:endParaRPr>
          </a:p>
          <a:p>
            <a:r>
              <a:rPr lang="tr-TR" dirty="0" smtClean="0"/>
              <a:t>Sadece Boşaltma alıcıya ait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BB9F5-62C4-41A0-9715-18DD33B33AE3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22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6048671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A44A-A04E-44E6-B87E-74B50F8CC6C3}" type="datetime1">
              <a:rPr lang="tr-TR" smtClean="0"/>
              <a:t>2.01.2022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71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357166"/>
            <a:ext cx="8712968" cy="6168178"/>
          </a:xfrm>
        </p:spPr>
        <p:txBody>
          <a:bodyPr>
            <a:normAutofit lnSpcReduction="10000"/>
          </a:bodyPr>
          <a:lstStyle/>
          <a:p>
            <a:r>
              <a:rPr lang="tr-TR" b="1" dirty="0" smtClean="0">
                <a:solidFill>
                  <a:srgbClr val="00B050"/>
                </a:solidFill>
              </a:rPr>
              <a:t>DDP Teslim şeklinin özellikleri</a:t>
            </a:r>
            <a:r>
              <a:rPr lang="tr-TR" b="1" dirty="0" smtClean="0"/>
              <a:t>; </a:t>
            </a:r>
            <a:r>
              <a:rPr lang="tr-TR" dirty="0" smtClean="0">
                <a:solidFill>
                  <a:srgbClr val="0070C0"/>
                </a:solidFill>
              </a:rPr>
              <a:t>satıcı ithalatçı ülkeye kadar taşıma, sigorta vb. masrafları üstlendiği gibi ithalatçı ülkeye girişte mala ilişkin </a:t>
            </a:r>
            <a:r>
              <a:rPr lang="tr-TR" dirty="0" smtClean="0">
                <a:solidFill>
                  <a:srgbClr val="FF0000"/>
                </a:solidFill>
              </a:rPr>
              <a:t>gümrük vergilerini de </a:t>
            </a:r>
            <a:r>
              <a:rPr lang="tr-TR" dirty="0" smtClean="0">
                <a:solidFill>
                  <a:srgbClr val="0070C0"/>
                </a:solidFill>
              </a:rPr>
              <a:t>ödemek zorundadır</a:t>
            </a:r>
            <a:r>
              <a:rPr lang="tr-TR" dirty="0" smtClean="0"/>
              <a:t>. </a:t>
            </a:r>
          </a:p>
          <a:p>
            <a:r>
              <a:rPr lang="tr-TR" sz="3600" b="1" u="sng" dirty="0" smtClean="0"/>
              <a:t>DDP Kuralı, satıcı açısından </a:t>
            </a:r>
            <a:r>
              <a:rPr lang="tr-TR" sz="3600" b="1" u="sng" dirty="0" smtClean="0">
                <a:solidFill>
                  <a:srgbClr val="FF0000"/>
                </a:solidFill>
              </a:rPr>
              <a:t>azami yükümlülüğü </a:t>
            </a:r>
            <a:r>
              <a:rPr lang="tr-TR" sz="3600" b="1" u="sng" dirty="0" smtClean="0"/>
              <a:t>göstermektedir.</a:t>
            </a:r>
          </a:p>
          <a:p>
            <a:r>
              <a:rPr lang="tr-TR" sz="3600" dirty="0" smtClean="0"/>
              <a:t> </a:t>
            </a:r>
            <a:r>
              <a:rPr lang="tr-TR" dirty="0" smtClean="0"/>
              <a:t>Satıcı sözleşme koşullarına uygun olarak malı hazırlayarak, kendi ülkesinde ve alıcı ülkesinde kullanacağı gerekli belgeleri hazırlamaktadır, ihracat ve ithalata ilişkin gümrük işlemlerini tamamlamaktadır.</a:t>
            </a:r>
          </a:p>
          <a:p>
            <a:r>
              <a:rPr lang="tr-TR" dirty="0" smtClean="0"/>
              <a:t>BKZ. VİDEO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BC8C-7623-4FD3-854A-8166EF267DAC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1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ESLİM ŞEKLİ DD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32656"/>
            <a:ext cx="8568952" cy="5851525"/>
          </a:xfrm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9C41-2038-4267-883D-5EC4004E6BB5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032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E78DF-51AA-4C1A-B54A-CDC878870760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8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357166"/>
            <a:ext cx="8678198" cy="576899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ctr"/>
            <a:endParaRPr lang="tr-TR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DENİZYOLU </a:t>
            </a:r>
            <a:r>
              <a:rPr lang="tr-TR" sz="4400" b="1" dirty="0" smtClean="0">
                <a:solidFill>
                  <a:srgbClr val="FF0000"/>
                </a:solidFill>
              </a:rPr>
              <a:t>VE İÇ SUYOLU TAŞIMALARINA ÖZGÜ </a:t>
            </a:r>
            <a:r>
              <a:rPr lang="tr-TR" sz="4400" b="1" dirty="0" smtClean="0">
                <a:solidFill>
                  <a:srgbClr val="FF0000"/>
                </a:solidFill>
              </a:rPr>
              <a:t>KURALLAR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4 ADETTİR</a:t>
            </a:r>
          </a:p>
          <a:p>
            <a:r>
              <a:rPr lang="tr-TR" sz="4400" b="1" dirty="0" smtClean="0">
                <a:solidFill>
                  <a:srgbClr val="7030A0"/>
                </a:solidFill>
              </a:rPr>
              <a:t>8-FAS</a:t>
            </a:r>
          </a:p>
          <a:p>
            <a:r>
              <a:rPr lang="tr-TR" sz="4400" b="1" dirty="0" smtClean="0">
                <a:solidFill>
                  <a:srgbClr val="7030A0"/>
                </a:solidFill>
              </a:rPr>
              <a:t>9-FOB</a:t>
            </a:r>
          </a:p>
          <a:p>
            <a:r>
              <a:rPr lang="tr-TR" sz="4400" b="1" dirty="0" smtClean="0">
                <a:solidFill>
                  <a:srgbClr val="7030A0"/>
                </a:solidFill>
              </a:rPr>
              <a:t>10-CFR</a:t>
            </a:r>
          </a:p>
          <a:p>
            <a:r>
              <a:rPr lang="tr-TR" sz="4400" b="1" dirty="0" smtClean="0">
                <a:solidFill>
                  <a:srgbClr val="7030A0"/>
                </a:solidFill>
              </a:rPr>
              <a:t>11-CIF</a:t>
            </a:r>
            <a:endParaRPr lang="tr-TR" sz="4400" b="1" dirty="0">
              <a:solidFill>
                <a:srgbClr val="7030A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D603-6039-451E-B54E-211F475432E5}" type="datetime1">
              <a:rPr lang="tr-TR" smtClean="0"/>
              <a:t>2.01.2022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71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tr-TR" sz="8000" dirty="0" smtClean="0">
                <a:solidFill>
                  <a:srgbClr val="FF0000"/>
                </a:solidFill>
              </a:rPr>
              <a:t>F</a:t>
            </a:r>
            <a:r>
              <a:rPr lang="tr-TR" sz="8000" dirty="0" smtClean="0">
                <a:solidFill>
                  <a:prstClr val="black"/>
                </a:solidFill>
              </a:rPr>
              <a:t> </a:t>
            </a:r>
            <a:r>
              <a:rPr lang="tr-TR" sz="8000" dirty="0">
                <a:solidFill>
                  <a:prstClr val="black"/>
                </a:solidFill>
              </a:rPr>
              <a:t>GRUBU </a:t>
            </a:r>
          </a:p>
          <a:p>
            <a:pPr lvl="0" algn="ctr"/>
            <a:r>
              <a:rPr lang="tr-TR" sz="8000" dirty="0" smtClean="0">
                <a:solidFill>
                  <a:prstClr val="black"/>
                </a:solidFill>
              </a:rPr>
              <a:t>NO:8</a:t>
            </a:r>
          </a:p>
          <a:p>
            <a:pPr lvl="0" algn="ctr"/>
            <a:r>
              <a:rPr lang="tr-TR" sz="8000" dirty="0" smtClean="0">
                <a:solidFill>
                  <a:srgbClr val="7030A0"/>
                </a:solidFill>
              </a:rPr>
              <a:t>FAS</a:t>
            </a:r>
            <a:endParaRPr lang="tr-TR" sz="8000" dirty="0">
              <a:solidFill>
                <a:srgbClr val="7030A0"/>
              </a:solidFill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89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 (FREE ALONGSIDE SHIP)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Deniz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iç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suyolu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taşımacılığında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kullanılmaktadır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doğrultusunda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kenarında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alıcıya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masrafsız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teslim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Bundan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sonra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masraf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risk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alıcıya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geçmektedir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Gemiye</a:t>
            </a:r>
            <a:r>
              <a:rPr lang="en-US" sz="44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yükleme</a:t>
            </a:r>
            <a:r>
              <a:rPr lang="en-US" sz="44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dahil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Geminin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yanı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rıhtımda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olabilir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açıkta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gemiye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yanaşan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mavnada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olabilir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tr-TR" sz="2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2.01.2022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osenses@trabzon.edu.tr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8. </a:t>
            </a:r>
            <a:r>
              <a:rPr lang="tr-TR" sz="3600" b="1" dirty="0" err="1" smtClean="0">
                <a:solidFill>
                  <a:srgbClr val="FF0000"/>
                </a:solidFill>
              </a:rPr>
              <a:t>Free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Alongsıde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Shıp</a:t>
            </a:r>
            <a:r>
              <a:rPr lang="tr-TR" sz="3600" b="1" dirty="0" smtClean="0">
                <a:solidFill>
                  <a:srgbClr val="FF0000"/>
                </a:solidFill>
              </a:rPr>
              <a:t> (FAS)</a:t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(</a:t>
            </a:r>
            <a:r>
              <a:rPr lang="tr-TR" sz="3600" b="1" dirty="0" smtClean="0">
                <a:solidFill>
                  <a:srgbClr val="00B050"/>
                </a:solidFill>
              </a:rPr>
              <a:t>Gemi Doğrultusunda </a:t>
            </a:r>
            <a:r>
              <a:rPr lang="tr-TR" sz="3600" b="1" dirty="0" smtClean="0">
                <a:solidFill>
                  <a:srgbClr val="FF0000"/>
                </a:solidFill>
              </a:rPr>
              <a:t>Masrafsız</a:t>
            </a:r>
            <a:r>
              <a:rPr lang="tr-TR" sz="3600" b="1" dirty="0" smtClean="0">
                <a:solidFill>
                  <a:srgbClr val="00B050"/>
                </a:solidFill>
              </a:rPr>
              <a:t> Teslim</a:t>
            </a:r>
            <a:r>
              <a:rPr lang="tr-TR" sz="3600" b="1" dirty="0" smtClean="0">
                <a:solidFill>
                  <a:srgbClr val="FF0000"/>
                </a:solidFill>
              </a:rPr>
              <a:t>)</a:t>
            </a:r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tr-TR" b="1" dirty="0">
                <a:solidFill>
                  <a:srgbClr val="666666"/>
                </a:solidFill>
                <a:latin typeface="Verdana" panose="020B0604030504040204" pitchFamily="34" charset="0"/>
              </a:rPr>
              <a:t>Teslim şeklinin özellikleri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: Bu teslim şeklinde satıcı malları geminin yanına kadar getirmekle </a:t>
            </a:r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sorumlu idi. </a:t>
            </a:r>
            <a:r>
              <a:rPr lang="tr-TR" dirty="0" smtClean="0">
                <a:solidFill>
                  <a:srgbClr val="00B0F0"/>
                </a:solidFill>
                <a:latin typeface="Verdana" panose="020B0604030504040204" pitchFamily="34" charset="0"/>
              </a:rPr>
              <a:t>2020 de yükleme dahil edildi</a:t>
            </a:r>
          </a:p>
          <a:p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 Mallar;</a:t>
            </a:r>
          </a:p>
          <a:p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Verdana" panose="020B0604030504040204" pitchFamily="34" charset="0"/>
              </a:rPr>
              <a:t>gemi rıhtımında ise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, yükleme yerine getirerek</a:t>
            </a:r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.,</a:t>
            </a:r>
          </a:p>
          <a:p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Verdana" panose="020B0604030504040204" pitchFamily="34" charset="0"/>
              </a:rPr>
              <a:t>Gemi açıkta demirli ise 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mavnalarla geminin yanına kadar götürülerek </a:t>
            </a:r>
            <a:r>
              <a:rPr lang="tr-TR" dirty="0" smtClean="0">
                <a:solidFill>
                  <a:srgbClr val="00B0F0"/>
                </a:solidFill>
                <a:latin typeface="Verdana" panose="020B0604030504040204" pitchFamily="34" charset="0"/>
              </a:rPr>
              <a:t>ve gemiye yükleyerek</a:t>
            </a:r>
            <a:r>
              <a:rPr lang="tr-TR" dirty="0" smtClean="0">
                <a:solidFill>
                  <a:srgbClr val="5E5E5E"/>
                </a:solidFill>
                <a:latin typeface="Verdana" panose="020B0604030504040204" pitchFamily="34" charset="0"/>
              </a:rPr>
              <a:t> teslim </a:t>
            </a:r>
            <a:r>
              <a:rPr lang="tr-TR" dirty="0">
                <a:solidFill>
                  <a:srgbClr val="5E5E5E"/>
                </a:solidFill>
                <a:latin typeface="Verdana" panose="020B0604030504040204" pitchFamily="34" charset="0"/>
              </a:rPr>
              <a:t>edilir.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E1A3-FF42-483B-9290-8AB310ECA4B4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67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FAS</a:t>
            </a:r>
            <a:endParaRPr lang="tr-TR" dirty="0"/>
          </a:p>
        </p:txBody>
      </p:sp>
      <p:pic>
        <p:nvPicPr>
          <p:cNvPr id="7" name="F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D3AF-7222-4887-A45C-AB2BCF8BCC8F}" type="datetime1">
              <a:rPr lang="tr-TR" smtClean="0"/>
              <a:t>2.01.2022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osenses@trabzon.edu.tr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CE98-99DB-4B92-BAC7-F160338C3892}" type="slidenum">
              <a:rPr lang="tr-TR" smtClean="0"/>
              <a:pPr/>
              <a:t>99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6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9048</TotalTime>
  <Words>4678</Words>
  <Application>Microsoft Office PowerPoint</Application>
  <PresentationFormat>Ekran Gösterisi (4:3)</PresentationFormat>
  <Paragraphs>1112</Paragraphs>
  <Slides>162</Slides>
  <Notes>6</Notes>
  <HiddenSlides>0</HiddenSlides>
  <MMClips>21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162</vt:i4>
      </vt:variant>
    </vt:vector>
  </HeadingPairs>
  <TitlesOfParts>
    <vt:vector size="175" baseType="lpstr">
      <vt:lpstr>Algerian</vt:lpstr>
      <vt:lpstr>Arial</vt:lpstr>
      <vt:lpstr>Arial Black</vt:lpstr>
      <vt:lpstr>Bauhaus 93</vt:lpstr>
      <vt:lpstr>Berlin Sans FB Demi</vt:lpstr>
      <vt:lpstr>Bernard MT Condensed</vt:lpstr>
      <vt:lpstr>Calibri</vt:lpstr>
      <vt:lpstr>Consolas</vt:lpstr>
      <vt:lpstr>freightsansprfreightsansproMd</vt:lpstr>
      <vt:lpstr>Times New Roman</vt:lpstr>
      <vt:lpstr>Verdana</vt:lpstr>
      <vt:lpstr>Ofis Teması</vt:lpstr>
      <vt:lpstr>Çalışma Sayfası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DIŞ TİCARETTE TESLİM ŞEKİLLERİ</vt:lpstr>
      <vt:lpstr>PowerPoint Sunusu</vt:lpstr>
      <vt:lpstr>risk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INCOTERMS HANGİ SORULARA CEVAP VERİR?</vt:lpstr>
      <vt:lpstr>PowerPoint Sunusu</vt:lpstr>
      <vt:lpstr>Incoterms 2010’a Göre Teslim Şekilleri</vt:lpstr>
      <vt:lpstr>PowerPoint Sunusu</vt:lpstr>
      <vt:lpstr>PowerPoint Sunusu</vt:lpstr>
      <vt:lpstr>https://www.gulfsigorta.com.tr/article/tam-ziya-klozu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Özetle yapılan/yapılacak masraflar/yükümlülükler</vt:lpstr>
      <vt:lpstr>PowerPoint Sunusu</vt:lpstr>
      <vt:lpstr> 1. EXWORKS (EXW ) ( İşyerinde Teslim) </vt:lpstr>
      <vt:lpstr>EXW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2. FREE CARRİER ( FCA) (navlun ödenmemiş)  (Taşıyıcıya Masrafsız Teslim) </vt:lpstr>
      <vt:lpstr>FCA</vt:lpstr>
      <vt:lpstr>Satıcının sorumlulukları</vt:lpstr>
      <vt:lpstr>PowerPoint Sunusu</vt:lpstr>
      <vt:lpstr>PowerPoint Sunusu</vt:lpstr>
      <vt:lpstr>PowerPoint Sunusu</vt:lpstr>
      <vt:lpstr>PowerPoint Sunusu</vt:lpstr>
      <vt:lpstr>3. CARRIAGE  PAID TO (CPT) (Taşıma bedeli(navlun) ödenmiş teslim)</vt:lpstr>
      <vt:lpstr>CPT</vt:lpstr>
      <vt:lpstr>Satıcı/ihracatçı sorumlulukları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4. CARRİAGE AND INSURANCE PAİD To(CIP) (Taşıma(navlun) ve Sigorta Ödenmiş Teslim) </vt:lpstr>
      <vt:lpstr>PowerPoint Sunusu</vt:lpstr>
      <vt:lpstr>CIP</vt:lpstr>
      <vt:lpstr>Satıcının sorumlulukları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DPU (Delivered at Place Unloaded)</vt:lpstr>
      <vt:lpstr>PowerPoint Sunusu</vt:lpstr>
      <vt:lpstr>PowerPoint Sunusu</vt:lpstr>
      <vt:lpstr> 6. Delivered At Place (DAP) ( Belirlenen Yerde Teslim - Yeni Gelen Kural) </vt:lpstr>
      <vt:lpstr>DAP</vt:lpstr>
      <vt:lpstr>Satıcının sorumlulukları</vt:lpstr>
      <vt:lpstr>PowerPoint Sunusu</vt:lpstr>
      <vt:lpstr>PowerPoint Sunusu</vt:lpstr>
      <vt:lpstr>PowerPoint Sunusu</vt:lpstr>
      <vt:lpstr>PowerPoint Sunusu</vt:lpstr>
      <vt:lpstr> 7. Delivered Duty Paid (DDP) (Gümrük Vergisi Ödenmiş Teslim) </vt:lpstr>
      <vt:lpstr>DDP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8. Free Alongsıde Shıp (FAS) (Gemi Doğrultusunda Masrafsız Teslim) </vt:lpstr>
      <vt:lpstr>FAS</vt:lpstr>
      <vt:lpstr>mavna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******9.Free On Board (FOB)****** ******(Gemide Masrafsız Teslim)****** </vt:lpstr>
      <vt:lpstr>FOB</vt:lpstr>
      <vt:lpstr>Satıcının sorumlulukları</vt:lpstr>
      <vt:lpstr>PowerPoint Sunusu</vt:lpstr>
      <vt:lpstr>PowerPoint Sunusu</vt:lpstr>
      <vt:lpstr>PowerPoint Sunusu</vt:lpstr>
      <vt:lpstr>PowerPoint Sunusu</vt:lpstr>
      <vt:lpstr> 10. Cost And Freight (CFR) (Masraflar ve Navlun Ödenmiş Teslim) </vt:lpstr>
      <vt:lpstr>PowerPoint Sunusu</vt:lpstr>
      <vt:lpstr>CFR</vt:lpstr>
      <vt:lpstr>Satıcının sorumlulukları</vt:lpstr>
      <vt:lpstr>PowerPoint Sunusu</vt:lpstr>
      <vt:lpstr>PowerPoint Sunusu</vt:lpstr>
      <vt:lpstr>PowerPoint Sunusu</vt:lpstr>
      <vt:lpstr>PowerPoint Sunusu</vt:lpstr>
      <vt:lpstr>PowerPoint Sunusu</vt:lpstr>
      <vt:lpstr> 11. Cost, Insurance And Freight (CIF) (Masraflar, Sigorta Ve Navlun Ödenmiş Teslim) </vt:lpstr>
      <vt:lpstr>CIF</vt:lpstr>
      <vt:lpstr>Satıcının sorumlulukları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 ( satıcı Ayşe, alıcı john)</vt:lpstr>
      <vt:lpstr> ÖNEMLİ NOT: </vt:lpstr>
      <vt:lpstr>Exw de masraflar:</vt:lpstr>
      <vt:lpstr>FCA: free carrier:serbest taşıyıcı</vt:lpstr>
      <vt:lpstr>PowerPoint Sunusu</vt:lpstr>
      <vt:lpstr>FCA da masraflar toplamı:</vt:lpstr>
      <vt:lpstr>Alıcı (john) malı deniz yoluyla isterse</vt:lpstr>
      <vt:lpstr>PowerPoint Sunusu</vt:lpstr>
      <vt:lpstr>John  bu seferde Ayşe’ye «benim malımı deniz yoluyla taşımak istiyorum»</vt:lpstr>
      <vt:lpstr>CFR:COST AND FREIGHT MALIN MALİYETİ+NAVLUN</vt:lpstr>
      <vt:lpstr>Çok önemli not</vt:lpstr>
      <vt:lpstr>PowerPoint Sunusu</vt:lpstr>
      <vt:lpstr>CIF</vt:lpstr>
      <vt:lpstr>PowerPoint Sunusu</vt:lpstr>
      <vt:lpstr>PowerPoint Sunusu</vt:lpstr>
      <vt:lpstr>Çok önemli not:/sigorta</vt:lpstr>
      <vt:lpstr>PowerPoint Sunusu</vt:lpstr>
      <vt:lpstr>PowerPoint Sunusu</vt:lpstr>
      <vt:lpstr>Çok önemli not</vt:lpstr>
      <vt:lpstr>DPU (DAT YERİNE GELDİ)</vt:lpstr>
      <vt:lpstr>PowerPoint Sunusu</vt:lpstr>
      <vt:lpstr>DDP: GÜMRÜK VERGİLERİ ÖDENMİŞ TESLİM ŞEKLİ</vt:lpstr>
      <vt:lpstr>PowerPoint Sunusu</vt:lpstr>
      <vt:lpstr>PowerPoint Sunusu</vt:lpstr>
      <vt:lpstr>PowerPoint Sunusu</vt:lpstr>
    </vt:vector>
  </TitlesOfParts>
  <Company>CMA CGM CAUCASUS DENIZCILIK VE NAKLIYAT A.S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BÖLÜM</dc:title>
  <dc:creator>CMA CGM CAUCASUS DENIZCILIK VE NAKLIYAT A.S</dc:creator>
  <cp:lastModifiedBy>Microsoft hesabı</cp:lastModifiedBy>
  <cp:revision>1531</cp:revision>
  <dcterms:created xsi:type="dcterms:W3CDTF">2013-07-18T08:12:18Z</dcterms:created>
  <dcterms:modified xsi:type="dcterms:W3CDTF">2022-01-02T15:40:36Z</dcterms:modified>
</cp:coreProperties>
</file>