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167"/>
  </p:notesMasterIdLst>
  <p:sldIdLst>
    <p:sldId id="503" r:id="rId7"/>
    <p:sldId id="569" r:id="rId8"/>
    <p:sldId id="509" r:id="rId9"/>
    <p:sldId id="257" r:id="rId10"/>
    <p:sldId id="519" r:id="rId11"/>
    <p:sldId id="520" r:id="rId12"/>
    <p:sldId id="582" r:id="rId13"/>
    <p:sldId id="585" r:id="rId14"/>
    <p:sldId id="586" r:id="rId15"/>
    <p:sldId id="587" r:id="rId16"/>
    <p:sldId id="444" r:id="rId17"/>
    <p:sldId id="445" r:id="rId18"/>
    <p:sldId id="446" r:id="rId19"/>
    <p:sldId id="263" r:id="rId20"/>
    <p:sldId id="264" r:id="rId21"/>
    <p:sldId id="510" r:id="rId22"/>
    <p:sldId id="523" r:id="rId23"/>
    <p:sldId id="521" r:id="rId24"/>
    <p:sldId id="564" r:id="rId25"/>
    <p:sldId id="565" r:id="rId26"/>
    <p:sldId id="515" r:id="rId27"/>
    <p:sldId id="516" r:id="rId28"/>
    <p:sldId id="566" r:id="rId29"/>
    <p:sldId id="517" r:id="rId30"/>
    <p:sldId id="511" r:id="rId31"/>
    <p:sldId id="522" r:id="rId32"/>
    <p:sldId id="512" r:id="rId33"/>
    <p:sldId id="507" r:id="rId34"/>
    <p:sldId id="524" r:id="rId35"/>
    <p:sldId id="525" r:id="rId36"/>
    <p:sldId id="514" r:id="rId37"/>
    <p:sldId id="267" r:id="rId38"/>
    <p:sldId id="269" r:id="rId39"/>
    <p:sldId id="270" r:id="rId40"/>
    <p:sldId id="271" r:id="rId41"/>
    <p:sldId id="272" r:id="rId42"/>
    <p:sldId id="273" r:id="rId43"/>
    <p:sldId id="274" r:id="rId44"/>
    <p:sldId id="275" r:id="rId45"/>
    <p:sldId id="276" r:id="rId46"/>
    <p:sldId id="468" r:id="rId47"/>
    <p:sldId id="277" r:id="rId48"/>
    <p:sldId id="279" r:id="rId49"/>
    <p:sldId id="547" r:id="rId50"/>
    <p:sldId id="556" r:id="rId51"/>
    <p:sldId id="280" r:id="rId52"/>
    <p:sldId id="281" r:id="rId53"/>
    <p:sldId id="282" r:id="rId54"/>
    <p:sldId id="541" r:id="rId55"/>
    <p:sldId id="542" r:id="rId56"/>
    <p:sldId id="543" r:id="rId57"/>
    <p:sldId id="544" r:id="rId58"/>
    <p:sldId id="283" r:id="rId59"/>
    <p:sldId id="284" r:id="rId60"/>
    <p:sldId id="287" r:id="rId61"/>
    <p:sldId id="285" r:id="rId62"/>
    <p:sldId id="488" r:id="rId63"/>
    <p:sldId id="489" r:id="rId64"/>
    <p:sldId id="490" r:id="rId65"/>
    <p:sldId id="491" r:id="rId66"/>
    <p:sldId id="286" r:id="rId67"/>
    <p:sldId id="492" r:id="rId68"/>
    <p:sldId id="497" r:id="rId69"/>
    <p:sldId id="539" r:id="rId70"/>
    <p:sldId id="540" r:id="rId71"/>
    <p:sldId id="494" r:id="rId72"/>
    <p:sldId id="498" r:id="rId73"/>
    <p:sldId id="495" r:id="rId74"/>
    <p:sldId id="568" r:id="rId75"/>
    <p:sldId id="288" r:id="rId76"/>
    <p:sldId id="588" r:id="rId77"/>
    <p:sldId id="589" r:id="rId78"/>
    <p:sldId id="590" r:id="rId79"/>
    <p:sldId id="591" r:id="rId80"/>
    <p:sldId id="289" r:id="rId81"/>
    <p:sldId id="290" r:id="rId82"/>
    <p:sldId id="291" r:id="rId83"/>
    <p:sldId id="292" r:id="rId84"/>
    <p:sldId id="293" r:id="rId85"/>
    <p:sldId id="294" r:id="rId86"/>
    <p:sldId id="297" r:id="rId87"/>
    <p:sldId id="298" r:id="rId88"/>
    <p:sldId id="299" r:id="rId89"/>
    <p:sldId id="300" r:id="rId90"/>
    <p:sldId id="301" r:id="rId91"/>
    <p:sldId id="302" r:id="rId92"/>
    <p:sldId id="303" r:id="rId93"/>
    <p:sldId id="304" r:id="rId94"/>
    <p:sldId id="499" r:id="rId95"/>
    <p:sldId id="305" r:id="rId96"/>
    <p:sldId id="306" r:id="rId97"/>
    <p:sldId id="307" r:id="rId98"/>
    <p:sldId id="308" r:id="rId99"/>
    <p:sldId id="309" r:id="rId100"/>
    <p:sldId id="310" r:id="rId101"/>
    <p:sldId id="311" r:id="rId102"/>
    <p:sldId id="577" r:id="rId103"/>
    <p:sldId id="579" r:id="rId104"/>
    <p:sldId id="578" r:id="rId105"/>
    <p:sldId id="576" r:id="rId106"/>
    <p:sldId id="313" r:id="rId107"/>
    <p:sldId id="500" r:id="rId108"/>
    <p:sldId id="575" r:id="rId109"/>
    <p:sldId id="315" r:id="rId110"/>
    <p:sldId id="316" r:id="rId111"/>
    <p:sldId id="471" r:id="rId112"/>
    <p:sldId id="527" r:id="rId113"/>
    <p:sldId id="317" r:id="rId114"/>
    <p:sldId id="318" r:id="rId115"/>
    <p:sldId id="321" r:id="rId116"/>
    <p:sldId id="501" r:id="rId117"/>
    <p:sldId id="322" r:id="rId118"/>
    <p:sldId id="323" r:id="rId119"/>
    <p:sldId id="324" r:id="rId120"/>
    <p:sldId id="325" r:id="rId121"/>
    <p:sldId id="326" r:id="rId122"/>
    <p:sldId id="327" r:id="rId123"/>
    <p:sldId id="328" r:id="rId124"/>
    <p:sldId id="329" r:id="rId125"/>
    <p:sldId id="330" r:id="rId126"/>
    <p:sldId id="331" r:id="rId127"/>
    <p:sldId id="332" r:id="rId128"/>
    <p:sldId id="333" r:id="rId129"/>
    <p:sldId id="334" r:id="rId130"/>
    <p:sldId id="335" r:id="rId131"/>
    <p:sldId id="336" r:id="rId132"/>
    <p:sldId id="337" r:id="rId133"/>
    <p:sldId id="338" r:id="rId134"/>
    <p:sldId id="339" r:id="rId135"/>
    <p:sldId id="340" r:id="rId136"/>
    <p:sldId id="341" r:id="rId137"/>
    <p:sldId id="534" r:id="rId138"/>
    <p:sldId id="536" r:id="rId139"/>
    <p:sldId id="535" r:id="rId140"/>
    <p:sldId id="573" r:id="rId141"/>
    <p:sldId id="559" r:id="rId142"/>
    <p:sldId id="553" r:id="rId143"/>
    <p:sldId id="554" r:id="rId144"/>
    <p:sldId id="548" r:id="rId145"/>
    <p:sldId id="549" r:id="rId146"/>
    <p:sldId id="574" r:id="rId147"/>
    <p:sldId id="550" r:id="rId148"/>
    <p:sldId id="551" r:id="rId149"/>
    <p:sldId id="342" r:id="rId150"/>
    <p:sldId id="343" r:id="rId151"/>
    <p:sldId id="344" r:id="rId152"/>
    <p:sldId id="469" r:id="rId153"/>
    <p:sldId id="345" r:id="rId154"/>
    <p:sldId id="470" r:id="rId155"/>
    <p:sldId id="560" r:id="rId156"/>
    <p:sldId id="561" r:id="rId157"/>
    <p:sldId id="562" r:id="rId158"/>
    <p:sldId id="482" r:id="rId159"/>
    <p:sldId id="537" r:id="rId160"/>
    <p:sldId id="483" r:id="rId161"/>
    <p:sldId id="557" r:id="rId162"/>
    <p:sldId id="484" r:id="rId163"/>
    <p:sldId id="485" r:id="rId164"/>
    <p:sldId id="486" r:id="rId165"/>
    <p:sldId id="487" r:id="rId16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han" initials="O" lastIdx="9" clrIdx="0">
    <p:extLst>
      <p:ext uri="{19B8F6BF-5375-455C-9EA6-DF929625EA0E}">
        <p15:presenceInfo xmlns:p15="http://schemas.microsoft.com/office/powerpoint/2012/main" userId="Or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5" d="100"/>
          <a:sy n="75" d="100"/>
        </p:scale>
        <p:origin x="902"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viewProps" Target="view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theme" Target="theme/theme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2"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730D3-95EB-4684-9150-DEADDE81DF93}" type="datetimeFigureOut">
              <a:rPr lang="tr-TR" smtClean="0"/>
              <a:t>19.09.2024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691E0-ABE3-49D7-B759-1F211887EDD1}" type="slidenum">
              <a:rPr lang="tr-TR" smtClean="0"/>
              <a:t>‹#›</a:t>
            </a:fld>
            <a:endParaRPr lang="tr-TR"/>
          </a:p>
        </p:txBody>
      </p:sp>
    </p:spTree>
    <p:extLst>
      <p:ext uri="{BB962C8B-B14F-4D97-AF65-F5344CB8AC3E}">
        <p14:creationId xmlns:p14="http://schemas.microsoft.com/office/powerpoint/2010/main" val="209500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EC691E0-ABE3-49D7-B759-1F211887EDD1}" type="slidenum">
              <a:rPr lang="tr-TR" smtClean="0"/>
              <a:t>70</a:t>
            </a:fld>
            <a:endParaRPr lang="tr-TR"/>
          </a:p>
        </p:txBody>
      </p:sp>
    </p:spTree>
    <p:extLst>
      <p:ext uri="{BB962C8B-B14F-4D97-AF65-F5344CB8AC3E}">
        <p14:creationId xmlns:p14="http://schemas.microsoft.com/office/powerpoint/2010/main" val="147021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EC691E0-ABE3-49D7-B759-1F211887EDD1}" type="slidenum">
              <a:rPr lang="tr-TR" smtClean="0"/>
              <a:t>146</a:t>
            </a:fld>
            <a:endParaRPr lang="tr-TR"/>
          </a:p>
        </p:txBody>
      </p:sp>
    </p:spTree>
    <p:extLst>
      <p:ext uri="{BB962C8B-B14F-4D97-AF65-F5344CB8AC3E}">
        <p14:creationId xmlns:p14="http://schemas.microsoft.com/office/powerpoint/2010/main" val="262585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EEF5177-422F-4E2D-8BF5-0C5A4042D9EB}" type="slidenum">
              <a:rPr lang="tr-TR" smtClean="0">
                <a:solidFill>
                  <a:prstClr val="black"/>
                </a:solidFill>
              </a:rPr>
              <a:pPr/>
              <a:t>80</a:t>
            </a:fld>
            <a:endParaRPr lang="tr-TR">
              <a:solidFill>
                <a:prstClr val="black"/>
              </a:solidFill>
            </a:endParaRPr>
          </a:p>
        </p:txBody>
      </p:sp>
    </p:spTree>
    <p:extLst>
      <p:ext uri="{BB962C8B-B14F-4D97-AF65-F5344CB8AC3E}">
        <p14:creationId xmlns:p14="http://schemas.microsoft.com/office/powerpoint/2010/main" val="238340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09102023</a:t>
            </a:r>
          </a:p>
        </p:txBody>
      </p:sp>
      <p:sp>
        <p:nvSpPr>
          <p:cNvPr id="4" name="Slayt Numarası Yer Tutucusu 3"/>
          <p:cNvSpPr>
            <a:spLocks noGrp="1"/>
          </p:cNvSpPr>
          <p:nvPr>
            <p:ph type="sldNum" sz="quarter" idx="5"/>
          </p:nvPr>
        </p:nvSpPr>
        <p:spPr/>
        <p:txBody>
          <a:bodyPr/>
          <a:lstStyle/>
          <a:p>
            <a:fld id="{4EC691E0-ABE3-49D7-B759-1F211887EDD1}" type="slidenum">
              <a:rPr lang="tr-TR" smtClean="0"/>
              <a:t>87</a:t>
            </a:fld>
            <a:endParaRPr lang="tr-TR"/>
          </a:p>
        </p:txBody>
      </p:sp>
    </p:spTree>
    <p:extLst>
      <p:ext uri="{BB962C8B-B14F-4D97-AF65-F5344CB8AC3E}">
        <p14:creationId xmlns:p14="http://schemas.microsoft.com/office/powerpoint/2010/main" val="1061254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04102021 </a:t>
            </a:r>
            <a:r>
              <a:rPr lang="tr-TR" dirty="0" err="1"/>
              <a:t>burda</a:t>
            </a:r>
            <a:r>
              <a:rPr lang="tr-TR"/>
              <a:t> kaldık</a:t>
            </a:r>
          </a:p>
        </p:txBody>
      </p:sp>
      <p:sp>
        <p:nvSpPr>
          <p:cNvPr id="4" name="Slayt Numarası Yer Tutucusu 3"/>
          <p:cNvSpPr>
            <a:spLocks noGrp="1"/>
          </p:cNvSpPr>
          <p:nvPr>
            <p:ph type="sldNum" sz="quarter" idx="10"/>
          </p:nvPr>
        </p:nvSpPr>
        <p:spPr/>
        <p:txBody>
          <a:bodyPr/>
          <a:lstStyle/>
          <a:p>
            <a:fld id="{4EC691E0-ABE3-49D7-B759-1F211887EDD1}" type="slidenum">
              <a:rPr lang="tr-TR" smtClean="0"/>
              <a:t>89</a:t>
            </a:fld>
            <a:endParaRPr lang="tr-TR"/>
          </a:p>
        </p:txBody>
      </p:sp>
    </p:spTree>
    <p:extLst>
      <p:ext uri="{BB962C8B-B14F-4D97-AF65-F5344CB8AC3E}">
        <p14:creationId xmlns:p14="http://schemas.microsoft.com/office/powerpoint/2010/main" val="90251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EC691E0-ABE3-49D7-B759-1F211887EDD1}" type="slidenum">
              <a:rPr lang="tr-TR" smtClean="0"/>
              <a:t>112</a:t>
            </a:fld>
            <a:endParaRPr lang="tr-TR"/>
          </a:p>
        </p:txBody>
      </p:sp>
    </p:spTree>
    <p:extLst>
      <p:ext uri="{BB962C8B-B14F-4D97-AF65-F5344CB8AC3E}">
        <p14:creationId xmlns:p14="http://schemas.microsoft.com/office/powerpoint/2010/main" val="365544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23102023</a:t>
            </a:r>
          </a:p>
        </p:txBody>
      </p:sp>
      <p:sp>
        <p:nvSpPr>
          <p:cNvPr id="4" name="Slayt Numarası Yer Tutucusu 3"/>
          <p:cNvSpPr>
            <a:spLocks noGrp="1"/>
          </p:cNvSpPr>
          <p:nvPr>
            <p:ph type="sldNum" sz="quarter" idx="5"/>
          </p:nvPr>
        </p:nvSpPr>
        <p:spPr/>
        <p:txBody>
          <a:bodyPr/>
          <a:lstStyle/>
          <a:p>
            <a:fld id="{4EC691E0-ABE3-49D7-B759-1F211887EDD1}" type="slidenum">
              <a:rPr lang="tr-TR" smtClean="0"/>
              <a:t>126</a:t>
            </a:fld>
            <a:endParaRPr lang="tr-TR"/>
          </a:p>
        </p:txBody>
      </p:sp>
    </p:spTree>
    <p:extLst>
      <p:ext uri="{BB962C8B-B14F-4D97-AF65-F5344CB8AC3E}">
        <p14:creationId xmlns:p14="http://schemas.microsoft.com/office/powerpoint/2010/main" val="139346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EC691E0-ABE3-49D7-B759-1F211887EDD1}" type="slidenum">
              <a:rPr lang="tr-TR" smtClean="0"/>
              <a:t>130</a:t>
            </a:fld>
            <a:endParaRPr lang="tr-TR"/>
          </a:p>
        </p:txBody>
      </p:sp>
    </p:spTree>
    <p:extLst>
      <p:ext uri="{BB962C8B-B14F-4D97-AF65-F5344CB8AC3E}">
        <p14:creationId xmlns:p14="http://schemas.microsoft.com/office/powerpoint/2010/main" val="239345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11102021 burada</a:t>
            </a:r>
          </a:p>
        </p:txBody>
      </p:sp>
      <p:sp>
        <p:nvSpPr>
          <p:cNvPr id="4" name="Slayt Numarası Yer Tutucusu 3"/>
          <p:cNvSpPr>
            <a:spLocks noGrp="1"/>
          </p:cNvSpPr>
          <p:nvPr>
            <p:ph type="sldNum" sz="quarter" idx="10"/>
          </p:nvPr>
        </p:nvSpPr>
        <p:spPr/>
        <p:txBody>
          <a:bodyPr/>
          <a:lstStyle/>
          <a:p>
            <a:fld id="{4EC691E0-ABE3-49D7-B759-1F211887EDD1}" type="slidenum">
              <a:rPr lang="tr-TR" smtClean="0"/>
              <a:t>140</a:t>
            </a:fld>
            <a:endParaRPr lang="tr-TR"/>
          </a:p>
        </p:txBody>
      </p:sp>
    </p:spTree>
    <p:extLst>
      <p:ext uri="{BB962C8B-B14F-4D97-AF65-F5344CB8AC3E}">
        <p14:creationId xmlns:p14="http://schemas.microsoft.com/office/powerpoint/2010/main" val="202246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11102021 burada</a:t>
            </a:r>
          </a:p>
        </p:txBody>
      </p:sp>
      <p:sp>
        <p:nvSpPr>
          <p:cNvPr id="4" name="Slayt Numarası Yer Tutucusu 3"/>
          <p:cNvSpPr>
            <a:spLocks noGrp="1"/>
          </p:cNvSpPr>
          <p:nvPr>
            <p:ph type="sldNum" sz="quarter" idx="10"/>
          </p:nvPr>
        </p:nvSpPr>
        <p:spPr/>
        <p:txBody>
          <a:bodyPr/>
          <a:lstStyle/>
          <a:p>
            <a:fld id="{4EC691E0-ABE3-49D7-B759-1F211887EDD1}" type="slidenum">
              <a:rPr lang="tr-TR" smtClean="0"/>
              <a:t>141</a:t>
            </a:fld>
            <a:endParaRPr lang="tr-TR"/>
          </a:p>
        </p:txBody>
      </p:sp>
    </p:spTree>
    <p:extLst>
      <p:ext uri="{BB962C8B-B14F-4D97-AF65-F5344CB8AC3E}">
        <p14:creationId xmlns:p14="http://schemas.microsoft.com/office/powerpoint/2010/main" val="107163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E589E06-8E94-4794-A8C1-1572A5FE79E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7622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47706D5-8B0E-421A-849E-FE957DBF534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9290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59C68E4-8876-421D-A129-B1F3A28E778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77379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65832410-E20A-420B-ADC6-FD860EE891D5}"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07459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366E050-B3CD-4039-89A9-A859F85C256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19292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029F495-9417-4F9D-8300-F18D80BC32CA}"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8361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FD90742-AE39-4BDA-968D-EB7AA826BD2E}"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56830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80844C2-9A00-4CE2-B5FD-46B54EFC38DF}" type="datetime1">
              <a:rPr lang="tr-TR" smtClean="0">
                <a:solidFill>
                  <a:prstClr val="black">
                    <a:tint val="75000"/>
                  </a:prstClr>
                </a:solidFill>
              </a:rPr>
              <a:t>19.09.2024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r>
              <a:rPr lang="tr-TR">
                <a:solidFill>
                  <a:prstClr val="black">
                    <a:tint val="75000"/>
                  </a:prstClr>
                </a:solidFill>
              </a:rPr>
              <a:t>osenses@trabzon.edu.tr</a:t>
            </a:r>
          </a:p>
        </p:txBody>
      </p:sp>
      <p:sp>
        <p:nvSpPr>
          <p:cNvPr id="9" name="Slayt Numarası Yer Tutucusu 8"/>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0648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DB8FA58D-7C95-4F6F-8426-CAC751D20C30}"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67523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D964E79-457E-4482-A835-78B86128C98A}" type="datetime1">
              <a:rPr lang="tr-TR" smtClean="0">
                <a:solidFill>
                  <a:prstClr val="black">
                    <a:tint val="75000"/>
                  </a:prstClr>
                </a:solidFill>
              </a:r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4" name="Slayt Numarası Yer Tutucusu 3"/>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3579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531AC5D-911B-4CAE-BBB3-A5078EEC2D3B}"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8958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20583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CCF0E601-7062-4948-803B-FD5BB13DD540}"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4788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0552949-FE30-40E7-B378-EE31A042FFD6}"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39711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56501F0-0A3D-47F0-8691-506A5EAF8EB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45146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0132BF2B-A916-4561-9750-4E3F3D87F68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8859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60736AC-76F4-434A-BEF0-7B03C5CCFED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86001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02E81431-7F92-465A-B12D-6C3D7D4E8E21}"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83853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0BB36A74-B63F-4397-A310-23A980A4D141}"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68015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13EC828-CC45-49A9-A1DA-6CB4A7A04908}" type="datetime1">
              <a:rPr lang="tr-TR" smtClean="0">
                <a:solidFill>
                  <a:prstClr val="black">
                    <a:tint val="75000"/>
                  </a:prstClr>
                </a:solidFill>
              </a:rPr>
              <a:pPr/>
              <a:t>19.09.2024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r>
              <a:rPr lang="tr-TR">
                <a:solidFill>
                  <a:prstClr val="black">
                    <a:tint val="75000"/>
                  </a:prstClr>
                </a:solidFill>
              </a:rPr>
              <a:t>osenses@trabzon.edu.tr</a:t>
            </a:r>
          </a:p>
        </p:txBody>
      </p:sp>
      <p:sp>
        <p:nvSpPr>
          <p:cNvPr id="9" name="Slayt Numarası Yer Tutucusu 8"/>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3801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6E2A322-702F-4790-9E9E-FB01AF1C58E7}" type="datetime1">
              <a:rPr lang="tr-TR" smtClean="0">
                <a:solidFill>
                  <a:prstClr val="black">
                    <a:tint val="75000"/>
                  </a:prstClr>
                </a:solidFill>
              </a:rPr>
              <a:p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58285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5D66A39-A41C-4F38-8C19-19FDA5FB8957}" type="datetime1">
              <a:rPr lang="tr-TR" smtClean="0">
                <a:solidFill>
                  <a:prstClr val="black">
                    <a:tint val="75000"/>
                  </a:prstClr>
                </a:solidFill>
              </a:rPr>
              <a:p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4" name="Slayt Numarası Yer Tutucusu 3"/>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99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B18065D4-DE9B-45E3-B154-D63EB10259B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95075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5C1E6B-EDF1-4342-85D2-0BA47C7982D9}"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25371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6107D61-62EC-49B4-94FA-3DF38673A539}"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05101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B719196-7041-4555-9505-3715A44C0319}"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53445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06758E8-1B45-41F9-ADDE-4392C65762C7}"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64745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0132BF2B-A916-4561-9750-4E3F3D87F68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83072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60736AC-76F4-434A-BEF0-7B03C5CCFED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76280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02E81431-7F92-465A-B12D-6C3D7D4E8E21}"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37153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0BB36A74-B63F-4397-A310-23A980A4D141}"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3526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113EC828-CC45-49A9-A1DA-6CB4A7A04908}" type="datetime1">
              <a:rPr lang="tr-TR" smtClean="0">
                <a:solidFill>
                  <a:prstClr val="black">
                    <a:tint val="75000"/>
                  </a:prstClr>
                </a:solidFill>
              </a:rPr>
              <a:pPr/>
              <a:t>19.09.2024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r>
              <a:rPr lang="tr-TR">
                <a:solidFill>
                  <a:prstClr val="black">
                    <a:tint val="75000"/>
                  </a:prstClr>
                </a:solidFill>
              </a:rPr>
              <a:t>osenses@trabzon.edu.tr</a:t>
            </a:r>
          </a:p>
        </p:txBody>
      </p:sp>
      <p:sp>
        <p:nvSpPr>
          <p:cNvPr id="9" name="Slayt Numarası Yer Tutucusu 8"/>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2647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6E2A322-702F-4790-9E9E-FB01AF1C58E7}" type="datetime1">
              <a:rPr lang="tr-TR" smtClean="0">
                <a:solidFill>
                  <a:prstClr val="black">
                    <a:tint val="75000"/>
                  </a:prstClr>
                </a:solidFill>
              </a:rPr>
              <a:p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8611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05B53CB-587F-421A-B84D-4FD9870785D5}"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63186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5D66A39-A41C-4F38-8C19-19FDA5FB8957}" type="datetime1">
              <a:rPr lang="tr-TR" smtClean="0">
                <a:solidFill>
                  <a:prstClr val="black">
                    <a:tint val="75000"/>
                  </a:prstClr>
                </a:solidFill>
              </a:rPr>
              <a:p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4" name="Slayt Numarası Yer Tutucusu 3"/>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00994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5C1E6B-EDF1-4342-85D2-0BA47C7982D9}"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67393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6107D61-62EC-49B4-94FA-3DF38673A539}"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2084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B719196-7041-4555-9505-3715A44C0319}"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31950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06758E8-1B45-41F9-ADDE-4392C65762C7}"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65430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D67A442E-44AE-4D41-8C54-F8F72E510D09}"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21280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BF4D0A2-76CF-44E4-AA2C-93D886D82E5F}"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95162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F76A8833-D4BF-4DAB-A579-2ED6CCB19631}"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42758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162709E-A385-440C-9B73-905C04427583}"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4894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9C968DC-567D-4A07-9E63-EE6E9D9F1813}" type="datetime1">
              <a:rPr lang="tr-TR" smtClean="0">
                <a:solidFill>
                  <a:prstClr val="black">
                    <a:tint val="75000"/>
                  </a:prstClr>
                </a:solidFill>
              </a:rPr>
              <a:pPr/>
              <a:t>19.09.2024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r>
              <a:rPr lang="tr-TR">
                <a:solidFill>
                  <a:prstClr val="black">
                    <a:tint val="75000"/>
                  </a:prstClr>
                </a:solidFill>
              </a:rPr>
              <a:t>osenses@trabzon.edu.tr</a:t>
            </a:r>
          </a:p>
        </p:txBody>
      </p:sp>
      <p:sp>
        <p:nvSpPr>
          <p:cNvPr id="9" name="Slayt Numarası Yer Tutucusu 8"/>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1249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54FD66-26B1-4902-B319-C7B46D22E13A}" type="datetime1">
              <a:rPr lang="tr-TR" smtClean="0">
                <a:solidFill>
                  <a:prstClr val="black">
                    <a:tint val="75000"/>
                  </a:prstClr>
                </a:solidFill>
              </a:rPr>
              <a:t>19.09.2024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r>
              <a:rPr lang="tr-TR">
                <a:solidFill>
                  <a:prstClr val="black">
                    <a:tint val="75000"/>
                  </a:prstClr>
                </a:solidFill>
              </a:rPr>
              <a:t>osenses@trabzon.edu.tr</a:t>
            </a:r>
          </a:p>
        </p:txBody>
      </p:sp>
      <p:sp>
        <p:nvSpPr>
          <p:cNvPr id="9" name="Slayt Numarası Yer Tutucusu 8"/>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23633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0511075-F3D3-4EE5-804B-DFA7D3AAB053}" type="datetime1">
              <a:rPr lang="tr-TR" smtClean="0">
                <a:solidFill>
                  <a:prstClr val="black">
                    <a:tint val="75000"/>
                  </a:prstClr>
                </a:solidFill>
              </a:rPr>
              <a:p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04002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467B562-35D2-409B-A34B-CD7648F742A2}" type="datetime1">
              <a:rPr lang="tr-TR" smtClean="0">
                <a:solidFill>
                  <a:prstClr val="black">
                    <a:tint val="75000"/>
                  </a:prstClr>
                </a:solidFill>
              </a:rPr>
              <a:p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4" name="Slayt Numarası Yer Tutucusu 3"/>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091048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B35EF46-84C7-4466-A6A6-4A04D07418EA}"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02042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6392F3E-5F0D-4AB1-99BA-C850717C1E7B}"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696865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8CD548A-3265-4901-B5D8-98126BB9C255}"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29368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EA53C67-74CB-4969-8F35-2A417C91BC95}"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42187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A5A325-B313-755B-BAB7-F6DBB9FDE302}"/>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77FE745-DD36-A944-0C03-8C5E570C85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0657A64-EF8E-DB09-7159-921402738D51}"/>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5" name="Alt Bilgi Yer Tutucusu 4">
            <a:extLst>
              <a:ext uri="{FF2B5EF4-FFF2-40B4-BE49-F238E27FC236}">
                <a16:creationId xmlns:a16="http://schemas.microsoft.com/office/drawing/2014/main" id="{140A63FA-7115-15D5-63B1-BC989889219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874B915-E01E-17C6-4FF9-DEC626144276}"/>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1967857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906EA1-F0C0-7876-B3E0-1FCBEB0C403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59C5CEA-73CC-7167-6459-CF004A34E60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6C669A-4D5F-1BC8-4561-24173A60BD08}"/>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5" name="Alt Bilgi Yer Tutucusu 4">
            <a:extLst>
              <a:ext uri="{FF2B5EF4-FFF2-40B4-BE49-F238E27FC236}">
                <a16:creationId xmlns:a16="http://schemas.microsoft.com/office/drawing/2014/main" id="{11DADB6E-D14A-3639-C4F8-AD7B5ED28DA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C625309-45BE-2034-7A01-7EC149BD3EB8}"/>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3960767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55E98F-3D99-90E5-394A-F84A03F8A80C}"/>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FA6E931-B1A9-8557-41B4-63606FAA42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B8DF123-0C25-3786-AEA9-2336D0FB0B07}"/>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5" name="Alt Bilgi Yer Tutucusu 4">
            <a:extLst>
              <a:ext uri="{FF2B5EF4-FFF2-40B4-BE49-F238E27FC236}">
                <a16:creationId xmlns:a16="http://schemas.microsoft.com/office/drawing/2014/main" id="{E3240744-E303-2DFD-A8B5-42D80BA4749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BDD547D-A0B5-F1DD-0947-8525DDD5BCD2}"/>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2968895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1535D1-905F-86DC-53FA-3665D292136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BF88F9C-445D-65BB-F003-ABCBF6CA804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1C581C6-A1D2-E49F-B9DB-3F8D165EF6C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9EDBC17-2DD0-6F8A-A63C-126F0C13C9E6}"/>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6" name="Alt Bilgi Yer Tutucusu 5">
            <a:extLst>
              <a:ext uri="{FF2B5EF4-FFF2-40B4-BE49-F238E27FC236}">
                <a16:creationId xmlns:a16="http://schemas.microsoft.com/office/drawing/2014/main" id="{0B995DAA-A2EE-A4F9-6013-86ED3A2FD5C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CEBD2D-9EAC-50CA-EFA6-8AEAA78B093D}"/>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310607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44008D6-2730-4C8D-AB93-57BFD46CB53B}"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27942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CF4CFE-A1BA-1657-5781-A0FF360086F0}"/>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33E9127-A1EB-4D72-ED9D-CF4F1C656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0EED13C-3E6E-C5B0-1546-B0A96DB2FB6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C97340A-85AA-4C95-D9C7-DD946A9AB0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BD36836-54A2-FEBB-48D9-2D1CE7D2821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DC17550-7C5A-5ACD-E45F-69E992BC51A9}"/>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8" name="Alt Bilgi Yer Tutucusu 7">
            <a:extLst>
              <a:ext uri="{FF2B5EF4-FFF2-40B4-BE49-F238E27FC236}">
                <a16:creationId xmlns:a16="http://schemas.microsoft.com/office/drawing/2014/main" id="{2A0DE073-0234-B004-EBDD-1E090B78AE7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09A3194-B0CE-A8D7-E4A9-83BAEAF9CCA6}"/>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2682563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4BEF77-D166-311E-E6A5-50F1717DA6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141C8A5E-B0B8-87FB-6D70-7EA3091E96E8}"/>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4" name="Alt Bilgi Yer Tutucusu 3">
            <a:extLst>
              <a:ext uri="{FF2B5EF4-FFF2-40B4-BE49-F238E27FC236}">
                <a16:creationId xmlns:a16="http://schemas.microsoft.com/office/drawing/2014/main" id="{C7116DC7-8C76-B18D-80BF-16C97C9FD9A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2314B34-261C-5F49-25FD-41DADE1A1F97}"/>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2823874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6EB7F80-2834-E673-AFE8-9CC919DF64CA}"/>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3" name="Alt Bilgi Yer Tutucusu 2">
            <a:extLst>
              <a:ext uri="{FF2B5EF4-FFF2-40B4-BE49-F238E27FC236}">
                <a16:creationId xmlns:a16="http://schemas.microsoft.com/office/drawing/2014/main" id="{984E1E6C-84CB-3B59-BD86-90D61235B84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51AC982-363E-FC8A-0D2A-D29916962B72}"/>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777034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ABF5E4-C358-FC26-E5A2-F04B360BAD6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A6E3D3A-61CA-34A6-F4BB-D770D3304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579FEEC-A284-F1A9-E885-16F1921E6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4FED0CB-42CB-53B8-8E8B-67A7A8A3886F}"/>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6" name="Alt Bilgi Yer Tutucusu 5">
            <a:extLst>
              <a:ext uri="{FF2B5EF4-FFF2-40B4-BE49-F238E27FC236}">
                <a16:creationId xmlns:a16="http://schemas.microsoft.com/office/drawing/2014/main" id="{53043B9E-D707-211F-550C-5C9AB3993D1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2A9FE24-27CC-90D9-8FF7-39467FCEA782}"/>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3119368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567023-57CE-D1C9-B84A-A86F742BB2A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532F45E-1BC9-FE68-47B6-4DE64BE144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78BE862-8BBF-D5E9-5476-0AF30733A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31695D8-3207-E94A-A275-CAFA58F911D2}"/>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6" name="Alt Bilgi Yer Tutucusu 5">
            <a:extLst>
              <a:ext uri="{FF2B5EF4-FFF2-40B4-BE49-F238E27FC236}">
                <a16:creationId xmlns:a16="http://schemas.microsoft.com/office/drawing/2014/main" id="{CC2B521F-4022-E012-43E9-556EECE2844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4966130-F117-5DF7-AAB5-F14F39794A47}"/>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1232789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1AEE02-903A-4B24-E449-809BC7691D9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E123A1D-A682-2BD4-F452-A01FE5FAB41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592DBBC-FF7F-B82D-EFD0-E706C8EEC0DD}"/>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5" name="Alt Bilgi Yer Tutucusu 4">
            <a:extLst>
              <a:ext uri="{FF2B5EF4-FFF2-40B4-BE49-F238E27FC236}">
                <a16:creationId xmlns:a16="http://schemas.microsoft.com/office/drawing/2014/main" id="{46FD7796-0D4B-FD35-3D2A-43A850B58A9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3999575-DDB7-CDA8-EB36-CEA179D18CDD}"/>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3629834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BB5E1C3-8D29-18E8-82D6-DD1393315F7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24D1FB75-8148-2FB6-4F09-C444AD1214A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32F7D9A-50CF-1B28-E836-7B88E00AAD1A}"/>
              </a:ext>
            </a:extLst>
          </p:cNvPr>
          <p:cNvSpPr>
            <a:spLocks noGrp="1"/>
          </p:cNvSpPr>
          <p:nvPr>
            <p:ph type="dt" sz="half" idx="10"/>
          </p:nvPr>
        </p:nvSpPr>
        <p:spPr/>
        <p:txBody>
          <a:bodyPr/>
          <a:lstStyle/>
          <a:p>
            <a:fld id="{0C5B5C68-FBB8-4E63-9799-67024AC7A8C8}" type="datetimeFigureOut">
              <a:rPr lang="tr-TR" smtClean="0"/>
              <a:t>19.09.2024</a:t>
            </a:fld>
            <a:endParaRPr lang="tr-TR"/>
          </a:p>
        </p:txBody>
      </p:sp>
      <p:sp>
        <p:nvSpPr>
          <p:cNvPr id="5" name="Alt Bilgi Yer Tutucusu 4">
            <a:extLst>
              <a:ext uri="{FF2B5EF4-FFF2-40B4-BE49-F238E27FC236}">
                <a16:creationId xmlns:a16="http://schemas.microsoft.com/office/drawing/2014/main" id="{2759C782-DA43-AEBB-A18A-F127D159F64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D42C777-1023-2B4C-37C4-EFC091812259}"/>
              </a:ext>
            </a:extLst>
          </p:cNvPr>
          <p:cNvSpPr>
            <a:spLocks noGrp="1"/>
          </p:cNvSpPr>
          <p:nvPr>
            <p:ph type="sldNum" sz="quarter" idx="12"/>
          </p:nvPr>
        </p:nvSpPr>
        <p:spPr/>
        <p:txBody>
          <a:bodyPr/>
          <a:lstStyle/>
          <a:p>
            <a:fld id="{3669B0AE-3BF2-4827-80C1-918F66C53530}" type="slidenum">
              <a:rPr lang="tr-TR" smtClean="0"/>
              <a:t>‹#›</a:t>
            </a:fld>
            <a:endParaRPr lang="tr-TR"/>
          </a:p>
        </p:txBody>
      </p:sp>
    </p:spTree>
    <p:extLst>
      <p:ext uri="{BB962C8B-B14F-4D97-AF65-F5344CB8AC3E}">
        <p14:creationId xmlns:p14="http://schemas.microsoft.com/office/powerpoint/2010/main" val="218823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DCC5AC4-C03C-4445-8DA7-E561B8143C15}" type="datetime1">
              <a:rPr lang="tr-TR" smtClean="0">
                <a:solidFill>
                  <a:prstClr val="black">
                    <a:tint val="75000"/>
                  </a:prstClr>
                </a:solidFill>
              </a:r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4" name="Slayt Numarası Yer Tutucusu 3"/>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4450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C3F7D9A9-6C36-4FBE-9243-6C68D4ED05A4}"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4815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8E08CE3B-B589-409B-8D99-F91DFF75DFCB}"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613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4195-3F1F-407C-8797-4DECCC5A144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osenses@trabzon.edu.tr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B1C78-3B6F-4B3D-A98F-BC72D261CF6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42087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4BFB6-6876-4AD3-B400-864489088D35}"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osenses@trabzon.edu.tr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1B3D6-3DC2-4884-9A5B-7623DF78E05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371919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83F41-6B53-4A4C-9472-9C7910A48D41}"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osenses@trabzon.edu.tr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057218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83F41-6B53-4A4C-9472-9C7910A48D41}"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osenses@trabzon.edu.tr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66095-81AA-468E-AF2E-0780495B888D}"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000383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64DD2-53E7-4C19-9A93-15E810188E19}"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osenses@trabzon.edu.tr</a:t>
            </a:r>
          </a:p>
        </p:txBody>
      </p:sp>
      <p:sp>
        <p:nvSpPr>
          <p:cNvPr id="6" name="Slayt Numarası Yer Tutucus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4CE98-99DB-4B92-BAC7-F160338C3892}"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13044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F9F6840-D1B9-71AF-E014-05D4ABE2E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FD08CD-98CF-3687-0E8D-9C7019F1B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2DF59E0-7C83-25E3-D9B7-2E4FED6AC3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B5C68-FBB8-4E63-9799-67024AC7A8C8}" type="datetimeFigureOut">
              <a:rPr lang="tr-TR" smtClean="0"/>
              <a:t>19.09.2024</a:t>
            </a:fld>
            <a:endParaRPr lang="tr-TR"/>
          </a:p>
        </p:txBody>
      </p:sp>
      <p:sp>
        <p:nvSpPr>
          <p:cNvPr id="5" name="Alt Bilgi Yer Tutucusu 4">
            <a:extLst>
              <a:ext uri="{FF2B5EF4-FFF2-40B4-BE49-F238E27FC236}">
                <a16:creationId xmlns:a16="http://schemas.microsoft.com/office/drawing/2014/main" id="{285B15E2-630D-6641-D6AB-D4E6581B0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EC6F700-4AF1-BBED-D2CE-28E835A6F4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9B0AE-3BF2-4827-80C1-918F66C53530}" type="slidenum">
              <a:rPr lang="tr-TR" smtClean="0"/>
              <a:t>‹#›</a:t>
            </a:fld>
            <a:endParaRPr lang="tr-TR"/>
          </a:p>
        </p:txBody>
      </p:sp>
    </p:spTree>
    <p:extLst>
      <p:ext uri="{BB962C8B-B14F-4D97-AF65-F5344CB8AC3E}">
        <p14:creationId xmlns:p14="http://schemas.microsoft.com/office/powerpoint/2010/main" val="4739919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hyperlink" Target="http://www.hurriyet.com.tr/haberleri/gida" TargetMode="External"/><Relationship Id="rId2" Type="http://schemas.openxmlformats.org/officeDocument/2006/relationships/hyperlink" Target="http://www.hurriyet.com.tr/haberleri/helal-gida"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tr.wikipedia.org/wiki/Kurum" TargetMode="External"/><Relationship Id="rId3" Type="http://schemas.openxmlformats.org/officeDocument/2006/relationships/hyperlink" Target="http://tr.wikipedia.org/wiki/Mal" TargetMode="External"/><Relationship Id="rId7" Type="http://schemas.openxmlformats.org/officeDocument/2006/relationships/hyperlink" Target="http://tr.wikipedia.org/wiki/Kamu" TargetMode="External"/><Relationship Id="rId2" Type="http://schemas.openxmlformats.org/officeDocument/2006/relationships/hyperlink" Target="http://tr.wikipedia.org/wiki/E%C5%9Fya" TargetMode="External"/><Relationship Id="rId1" Type="http://schemas.openxmlformats.org/officeDocument/2006/relationships/slideLayout" Target="../slideLayouts/slideLayout2.xml"/><Relationship Id="rId6" Type="http://schemas.openxmlformats.org/officeDocument/2006/relationships/hyperlink" Target="http://tr.wikipedia.org/wiki/Vergi" TargetMode="External"/><Relationship Id="rId5" Type="http://schemas.openxmlformats.org/officeDocument/2006/relationships/hyperlink" Target="http://tr.wikipedia.org/wiki/S%C4%B1n%C4%B1r" TargetMode="External"/><Relationship Id="rId4" Type="http://schemas.openxmlformats.org/officeDocument/2006/relationships/hyperlink" Target="http://tr.wikipedia.org/wiki/%C3%9Clke"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ec.europa.eu/taxation_customs/dds2/tra/transit_home.jsp?Lang=en"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tr.wikipedia.org/wiki/G%C3%BCmr%C3%BCk_vergisi"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hyperlink" Target="https://tr.sputniknews.com/20210520/turkiye-ile-israil-arasindaki-ticaret-hacmi-rekor-kirdi-1044545064.html"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tr.wikipedia.org/wiki/T%C3%BCrkiye_ticaret_bakanlar%C4%B1_listes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google.com/search?q=TPP&amp;safe=strict&amp;tbm=isch&amp;source=iu&amp;ictx=1&amp;fir=qpZcAJ3SmKvy7M:,fewg-ktO4gP1WM,/m/09h5x1&amp;vet=1&amp;usg=AI4_-kSBqeyqOMDHj8Fm2U3Cjx4SebkGNw&amp;sa=X&amp;ved=2ahUKEwjqvdLjgcTkAhUFyqQKHT4OAHIQ_B0wCnoECAgQAw#imgrc=qpZcAJ3SmKvy7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immib.org.tr/tr/kose-yazilari-genel-sekreterden-transpasifik-ortakliginin-potansiyeli-ve-gelismele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blog.logo.com.tr/kaynak-kullanimini-destekleme-fonu-kkdf-nedir-nasil-hesaplani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blog.logo.com.tr/kaynak-kullanimini-destekleme-fonu-kkdf-nedir-nasil-hesaplani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tr.wikipedia.org/wiki/1999" TargetMode="External"/><Relationship Id="rId2" Type="http://schemas.openxmlformats.org/officeDocument/2006/relationships/hyperlink" Target="http://tr.wikipedia.org/wiki/27_Ekim" TargetMode="External"/><Relationship Id="rId1" Type="http://schemas.openxmlformats.org/officeDocument/2006/relationships/slideLayout" Target="../slideLayouts/slideLayout2.xml"/><Relationship Id="rId5" Type="http://schemas.openxmlformats.org/officeDocument/2006/relationships/hyperlink" Target="http://tr.wikipedia.org/wiki/G%C3%BCmr%C3%BCk_Birli%C4%9Fi" TargetMode="External"/><Relationship Id="rId4" Type="http://schemas.openxmlformats.org/officeDocument/2006/relationships/hyperlink" Target="http://tr.wikipedia.org/wiki/TBM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tr.wikipedia.org/wiki/Kanun" TargetMode="External"/><Relationship Id="rId2" Type="http://schemas.openxmlformats.org/officeDocument/2006/relationships/hyperlink" Target="http://tr.wikipedia.org/wiki/Anayasa" TargetMode="External"/><Relationship Id="rId1" Type="http://schemas.openxmlformats.org/officeDocument/2006/relationships/slideLayout" Target="../slideLayouts/slideLayout2.xml"/><Relationship Id="rId6" Type="http://schemas.openxmlformats.org/officeDocument/2006/relationships/hyperlink" Target="http://tr.wikipedia.org/wiki/Tebli%C4%9F" TargetMode="External"/><Relationship Id="rId5" Type="http://schemas.openxmlformats.org/officeDocument/2006/relationships/hyperlink" Target="http://tr.wikipedia.org/wiki/Y%C3%B6netmelik" TargetMode="External"/><Relationship Id="rId4" Type="http://schemas.openxmlformats.org/officeDocument/2006/relationships/hyperlink" Target="http://tr.wikipedia.org/wiki/T%C3%BCz%C3%BC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548681"/>
            <a:ext cx="8229600" cy="5577483"/>
          </a:xfrm>
        </p:spPr>
        <p:txBody>
          <a:bodyPr>
            <a:normAutofit/>
          </a:bodyPr>
          <a:lstStyle/>
          <a:p>
            <a:r>
              <a:rPr lang="tr-TR" sz="4800" dirty="0">
                <a:solidFill>
                  <a:srgbClr val="FF0000"/>
                </a:solidFill>
              </a:rPr>
              <a:t>ÖĞR. GÖR. ORHAN ŞENSES</a:t>
            </a:r>
          </a:p>
          <a:p>
            <a:r>
              <a:rPr lang="tr-TR" sz="4800">
                <a:solidFill>
                  <a:srgbClr val="FF0000"/>
                </a:solidFill>
              </a:rPr>
              <a:t>osenses@trabzon.edu.tr</a:t>
            </a:r>
            <a:endParaRPr lang="tr-TR" sz="4800" dirty="0">
              <a:solidFill>
                <a:srgbClr val="FF0000"/>
              </a:solidFill>
            </a:endParaRPr>
          </a:p>
        </p:txBody>
      </p:sp>
      <p:sp>
        <p:nvSpPr>
          <p:cNvPr id="4" name="Veri Yer Tutucusu 3"/>
          <p:cNvSpPr>
            <a:spLocks noGrp="1"/>
          </p:cNvSpPr>
          <p:nvPr>
            <p:ph type="dt" sz="half" idx="10"/>
          </p:nvPr>
        </p:nvSpPr>
        <p:spPr/>
        <p:txBody>
          <a:bodyPr/>
          <a:lstStyle/>
          <a:p>
            <a:fld id="{BC797F13-EB3B-4486-8B06-511AE21E848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523FEBB-4577-44E9-B2CF-F440606F5670}" type="slidenum">
              <a:rPr lang="tr-TR" smtClean="0">
                <a:solidFill>
                  <a:prstClr val="black">
                    <a:tint val="75000"/>
                  </a:prstClr>
                </a:solidFill>
              </a:rPr>
              <a:pPr/>
              <a:t>1</a:t>
            </a:fld>
            <a:endParaRPr lang="tr-TR">
              <a:solidFill>
                <a:prstClr val="black">
                  <a:tint val="75000"/>
                </a:prstClr>
              </a:solidFill>
            </a:endParaRPr>
          </a:p>
        </p:txBody>
      </p:sp>
    </p:spTree>
    <p:extLst>
      <p:ext uri="{BB962C8B-B14F-4D97-AF65-F5344CB8AC3E}">
        <p14:creationId xmlns:p14="http://schemas.microsoft.com/office/powerpoint/2010/main" val="544386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E9A828B-F755-0A01-FC71-E51E96484227}"/>
              </a:ext>
            </a:extLst>
          </p:cNvPr>
          <p:cNvPicPr>
            <a:picLocks noGrp="1" noChangeAspect="1"/>
          </p:cNvPicPr>
          <p:nvPr>
            <p:ph idx="1"/>
          </p:nvPr>
        </p:nvPicPr>
        <p:blipFill>
          <a:blip r:embed="rId2"/>
          <a:stretch>
            <a:fillRect/>
          </a:stretch>
        </p:blipFill>
        <p:spPr>
          <a:xfrm>
            <a:off x="1707132" y="407773"/>
            <a:ext cx="8845537" cy="5769190"/>
          </a:xfrm>
        </p:spPr>
      </p:pic>
    </p:spTree>
    <p:extLst>
      <p:ext uri="{BB962C8B-B14F-4D97-AF65-F5344CB8AC3E}">
        <p14:creationId xmlns:p14="http://schemas.microsoft.com/office/powerpoint/2010/main" val="29113317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a:extLst>
              <a:ext uri="{FF2B5EF4-FFF2-40B4-BE49-F238E27FC236}">
                <a16:creationId xmlns:a16="http://schemas.microsoft.com/office/drawing/2014/main" id="{BDFFE9B7-1E51-7EFB-0D00-16562AAD8D30}"/>
              </a:ext>
            </a:extLst>
          </p:cNvPr>
          <p:cNvPicPr>
            <a:picLocks noGrp="1" noChangeAspect="1"/>
          </p:cNvPicPr>
          <p:nvPr>
            <p:ph idx="1"/>
          </p:nvPr>
        </p:nvPicPr>
        <p:blipFill>
          <a:blip r:embed="rId2"/>
          <a:stretch>
            <a:fillRect/>
          </a:stretch>
        </p:blipFill>
        <p:spPr>
          <a:xfrm>
            <a:off x="1127760" y="355600"/>
            <a:ext cx="10068559" cy="6106159"/>
          </a:xfrm>
        </p:spPr>
      </p:pic>
      <p:sp>
        <p:nvSpPr>
          <p:cNvPr id="4" name="Veri Yer Tutucusu 3">
            <a:extLst>
              <a:ext uri="{FF2B5EF4-FFF2-40B4-BE49-F238E27FC236}">
                <a16:creationId xmlns:a16="http://schemas.microsoft.com/office/drawing/2014/main" id="{2272AE31-93EB-8405-B5DB-962976FFE51F}"/>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74A13A81-F3E0-2EA1-4FE3-EAFC681E7013}"/>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DD2A1D53-D1E2-F892-A051-28561C606FC8}"/>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100</a:t>
            </a:fld>
            <a:endParaRPr lang="tr-TR">
              <a:solidFill>
                <a:prstClr val="black">
                  <a:tint val="75000"/>
                </a:prstClr>
              </a:solidFill>
            </a:endParaRPr>
          </a:p>
        </p:txBody>
      </p:sp>
    </p:spTree>
    <p:extLst>
      <p:ext uri="{BB962C8B-B14F-4D97-AF65-F5344CB8AC3E}">
        <p14:creationId xmlns:p14="http://schemas.microsoft.com/office/powerpoint/2010/main" val="3941463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4852" y="365125"/>
            <a:ext cx="11707318" cy="1103911"/>
          </a:xfrm>
          <a:solidFill>
            <a:schemeClr val="accent1">
              <a:lumMod val="20000"/>
              <a:lumOff val="80000"/>
            </a:schemeClr>
          </a:solidFill>
        </p:spPr>
        <p:txBody>
          <a:bodyPr>
            <a:normAutofit fontScale="90000"/>
          </a:bodyPr>
          <a:lstStyle/>
          <a:p>
            <a:pPr algn="ctr"/>
            <a:br>
              <a:rPr lang="tr-TR" b="1" dirty="0"/>
            </a:br>
            <a:r>
              <a:rPr lang="tr-TR" sz="4000" b="1" dirty="0">
                <a:solidFill>
                  <a:srgbClr val="FF0000"/>
                </a:solidFill>
              </a:rPr>
              <a:t>18.GÜMRÜK BEYANNAMESİ </a:t>
            </a:r>
            <a:br>
              <a:rPr lang="tr-TR" sz="4000" b="1" dirty="0">
                <a:solidFill>
                  <a:srgbClr val="FF0000"/>
                </a:solidFill>
              </a:rPr>
            </a:br>
            <a:r>
              <a:rPr lang="tr-TR" sz="4000" b="1" dirty="0">
                <a:solidFill>
                  <a:srgbClr val="FF0000"/>
                </a:solidFill>
              </a:rPr>
              <a:t>(</a:t>
            </a:r>
            <a:r>
              <a:rPr lang="tr-TR" sz="4000" b="1" dirty="0" err="1">
                <a:solidFill>
                  <a:srgbClr val="FF0000"/>
                </a:solidFill>
              </a:rPr>
              <a:t>Customs</a:t>
            </a:r>
            <a:r>
              <a:rPr lang="tr-TR" sz="4000" b="1" dirty="0">
                <a:solidFill>
                  <a:srgbClr val="FF0000"/>
                </a:solidFill>
              </a:rPr>
              <a:t> </a:t>
            </a:r>
            <a:r>
              <a:rPr lang="tr-TR" sz="4000" b="1" dirty="0" err="1">
                <a:solidFill>
                  <a:srgbClr val="FF0000"/>
                </a:solidFill>
              </a:rPr>
              <a:t>Declaration</a:t>
            </a:r>
            <a:r>
              <a:rPr lang="tr-TR" sz="4000" b="1" dirty="0">
                <a:solidFill>
                  <a:srgbClr val="FF0000"/>
                </a:solidFill>
              </a:rPr>
              <a:t> Form)</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a:xfrm>
            <a:off x="423081" y="1774209"/>
            <a:ext cx="10930719" cy="4402754"/>
          </a:xfrm>
        </p:spPr>
        <p:txBody>
          <a:bodyPr>
            <a:normAutofit/>
          </a:bodyPr>
          <a:lstStyle/>
          <a:p>
            <a:r>
              <a:rPr lang="tr-TR" sz="3200" dirty="0">
                <a:solidFill>
                  <a:srgbClr val="7030A0"/>
                </a:solidFill>
              </a:rPr>
              <a:t>İhracatta,</a:t>
            </a:r>
          </a:p>
          <a:p>
            <a:r>
              <a:rPr lang="tr-TR" sz="3200" dirty="0"/>
              <a:t> Gümrük Mevzuatı uyarınca doldurularak ,</a:t>
            </a:r>
          </a:p>
          <a:p>
            <a:r>
              <a:rPr lang="tr-TR" sz="3200" dirty="0">
                <a:solidFill>
                  <a:srgbClr val="00B050"/>
                </a:solidFill>
              </a:rPr>
              <a:t>ilgili ihracatçı birliği tarafından onaylanmasından ;</a:t>
            </a:r>
          </a:p>
          <a:p>
            <a:r>
              <a:rPr lang="tr-TR" sz="3200" dirty="0"/>
              <a:t>sonra </a:t>
            </a:r>
            <a:r>
              <a:rPr lang="tr-TR" sz="3200" dirty="0">
                <a:solidFill>
                  <a:srgbClr val="7030A0"/>
                </a:solidFill>
              </a:rPr>
              <a:t>gümrük idaresine sunulan belgedir.</a:t>
            </a:r>
          </a:p>
          <a:p>
            <a:r>
              <a:rPr lang="tr-TR" sz="3200" dirty="0">
                <a:solidFill>
                  <a:srgbClr val="7030A0"/>
                </a:solidFill>
              </a:rPr>
              <a:t>Gümrük Beyannamesi, herhangi bir ithalat veya ihracat dış ticaret işleminde </a:t>
            </a:r>
            <a:r>
              <a:rPr lang="tr-TR" sz="3200" u="sng" dirty="0">
                <a:solidFill>
                  <a:srgbClr val="FF0000"/>
                </a:solidFill>
              </a:rPr>
              <a:t>kesinleşmiş mal miktarı ve değerini beyan eden değerli belgedir.</a:t>
            </a:r>
            <a:r>
              <a:rPr lang="tr-TR" sz="3200" dirty="0">
                <a:solidFill>
                  <a:srgbClr val="7030A0"/>
                </a:solidFill>
              </a:rPr>
              <a:t> </a:t>
            </a:r>
          </a:p>
          <a:p>
            <a:endParaRPr lang="tr-TR" sz="3200" dirty="0">
              <a:solidFill>
                <a:srgbClr val="7030A0"/>
              </a:solidFill>
            </a:endParaRPr>
          </a:p>
          <a:p>
            <a:endParaRPr lang="tr-TR" dirty="0"/>
          </a:p>
        </p:txBody>
      </p:sp>
      <p:sp>
        <p:nvSpPr>
          <p:cNvPr id="4" name="Veri Yer Tutucusu 3"/>
          <p:cNvSpPr>
            <a:spLocks noGrp="1"/>
          </p:cNvSpPr>
          <p:nvPr>
            <p:ph type="dt" sz="half" idx="10"/>
          </p:nvPr>
        </p:nvSpPr>
        <p:spPr/>
        <p:txBody>
          <a:bodyPr/>
          <a:lstStyle/>
          <a:p>
            <a:fld id="{78100F24-BF6F-409D-BDBD-61018E25A46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101</a:t>
            </a:fld>
            <a:endParaRPr lang="tr-TR">
              <a:solidFill>
                <a:prstClr val="black">
                  <a:tint val="75000"/>
                </a:prstClr>
              </a:solidFill>
            </a:endParaRPr>
          </a:p>
        </p:txBody>
      </p:sp>
    </p:spTree>
    <p:extLst>
      <p:ext uri="{BB962C8B-B14F-4D97-AF65-F5344CB8AC3E}">
        <p14:creationId xmlns:p14="http://schemas.microsoft.com/office/powerpoint/2010/main" val="8863061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5273" y="109537"/>
            <a:ext cx="7000875" cy="6429375"/>
          </a:xfrm>
        </p:spPr>
      </p:pic>
      <p:sp>
        <p:nvSpPr>
          <p:cNvPr id="4" name="Veri Yer Tutucusu 3"/>
          <p:cNvSpPr>
            <a:spLocks noGrp="1"/>
          </p:cNvSpPr>
          <p:nvPr>
            <p:ph type="dt" sz="half" idx="10"/>
          </p:nvPr>
        </p:nvSpPr>
        <p:spPr/>
        <p:txBody>
          <a:bodyPr/>
          <a:lstStyle/>
          <a:p>
            <a:fld id="{AF7DFD58-5D06-40C2-863B-F90F68CC5E4A}"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102</a:t>
            </a:fld>
            <a:endParaRPr lang="tr-TR">
              <a:solidFill>
                <a:prstClr val="black">
                  <a:tint val="75000"/>
                </a:prstClr>
              </a:solidFill>
            </a:endParaRPr>
          </a:p>
        </p:txBody>
      </p:sp>
    </p:spTree>
    <p:extLst>
      <p:ext uri="{BB962C8B-B14F-4D97-AF65-F5344CB8AC3E}">
        <p14:creationId xmlns:p14="http://schemas.microsoft.com/office/powerpoint/2010/main" val="17483369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03789B-ECDF-64F9-4F8E-01E96ED7DAF0}"/>
              </a:ext>
            </a:extLst>
          </p:cNvPr>
          <p:cNvSpPr>
            <a:spLocks noGrp="1"/>
          </p:cNvSpPr>
          <p:nvPr>
            <p:ph type="title"/>
          </p:nvPr>
        </p:nvSpPr>
        <p:spPr/>
        <p:txBody>
          <a:bodyPr/>
          <a:lstStyle/>
          <a:p>
            <a:pPr algn="ctr"/>
            <a:r>
              <a:rPr lang="tr-TR" b="1" dirty="0">
                <a:solidFill>
                  <a:srgbClr val="FF0000"/>
                </a:solidFill>
              </a:rPr>
              <a:t>Gümrük Beyannamesinin Önemi</a:t>
            </a:r>
            <a:br>
              <a:rPr lang="tr-TR" b="1" dirty="0">
                <a:solidFill>
                  <a:srgbClr val="FF0000"/>
                </a:solidFill>
              </a:rPr>
            </a:br>
            <a:endParaRPr lang="tr-TR" b="1" dirty="0">
              <a:solidFill>
                <a:srgbClr val="FF0000"/>
              </a:solidFill>
            </a:endParaRPr>
          </a:p>
        </p:txBody>
      </p:sp>
      <p:sp>
        <p:nvSpPr>
          <p:cNvPr id="3" name="İçerik Yer Tutucusu 2">
            <a:extLst>
              <a:ext uri="{FF2B5EF4-FFF2-40B4-BE49-F238E27FC236}">
                <a16:creationId xmlns:a16="http://schemas.microsoft.com/office/drawing/2014/main" id="{05C55200-F45F-AF0D-9CCD-4D6B57A170E6}"/>
              </a:ext>
            </a:extLst>
          </p:cNvPr>
          <p:cNvSpPr>
            <a:spLocks noGrp="1"/>
          </p:cNvSpPr>
          <p:nvPr>
            <p:ph idx="1"/>
          </p:nvPr>
        </p:nvSpPr>
        <p:spPr>
          <a:xfrm>
            <a:off x="243840" y="1432560"/>
            <a:ext cx="11460480" cy="4744403"/>
          </a:xfrm>
        </p:spPr>
        <p:txBody>
          <a:bodyPr/>
          <a:lstStyle/>
          <a:p>
            <a:r>
              <a:rPr lang="tr-TR" dirty="0"/>
              <a:t>Herhangi bir dış ticaret işleminin gerçekleşmeden önce gümrük noktalarından geçmesi gerekmektedir.</a:t>
            </a:r>
          </a:p>
          <a:p>
            <a:r>
              <a:rPr lang="tr-TR" dirty="0"/>
              <a:t> Geçiş işlemleri malın gelişi ve çıkışı tamamen gümrük beyannamesi üzerinden yürütülmektedir.</a:t>
            </a:r>
          </a:p>
          <a:p>
            <a:r>
              <a:rPr lang="tr-TR" dirty="0"/>
              <a:t> </a:t>
            </a:r>
            <a:r>
              <a:rPr lang="tr-TR" sz="3200" dirty="0">
                <a:solidFill>
                  <a:srgbClr val="FF0000"/>
                </a:solidFill>
              </a:rPr>
              <a:t>Bu belge olmadan gümrük bölgelerinde iş yapamaz dolayısıyla dış ticaret yapamazsınız.</a:t>
            </a:r>
          </a:p>
          <a:p>
            <a:r>
              <a:rPr lang="tr-TR" sz="1800" dirty="0"/>
              <a:t>https://www.disticaretajansi.com/ithalat-ihracat-gumruk-beyannamesi-nedir/</a:t>
            </a:r>
          </a:p>
        </p:txBody>
      </p:sp>
      <p:sp>
        <p:nvSpPr>
          <p:cNvPr id="4" name="Veri Yer Tutucusu 3">
            <a:extLst>
              <a:ext uri="{FF2B5EF4-FFF2-40B4-BE49-F238E27FC236}">
                <a16:creationId xmlns:a16="http://schemas.microsoft.com/office/drawing/2014/main" id="{5938C58F-FBE0-6FE4-D51B-DDC08E5FB880}"/>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6AC790C7-B2B6-D70A-4521-CFC2F3920805}"/>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24F6307C-CF15-B86F-3AE0-8FA93D198307}"/>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103</a:t>
            </a:fld>
            <a:endParaRPr lang="tr-TR">
              <a:solidFill>
                <a:prstClr val="black">
                  <a:tint val="75000"/>
                </a:prstClr>
              </a:solidFill>
            </a:endParaRPr>
          </a:p>
        </p:txBody>
      </p:sp>
    </p:spTree>
    <p:extLst>
      <p:ext uri="{BB962C8B-B14F-4D97-AF65-F5344CB8AC3E}">
        <p14:creationId xmlns:p14="http://schemas.microsoft.com/office/powerpoint/2010/main" val="25839415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81200" y="274638"/>
            <a:ext cx="8229600" cy="634082"/>
          </a:xfrm>
          <a:solidFill>
            <a:schemeClr val="accent1">
              <a:lumMod val="20000"/>
              <a:lumOff val="80000"/>
            </a:schemeClr>
          </a:solidFill>
        </p:spPr>
        <p:txBody>
          <a:bodyPr>
            <a:noAutofit/>
          </a:bodyPr>
          <a:lstStyle/>
          <a:p>
            <a:br>
              <a:rPr lang="tr-TR" sz="3600" b="1" dirty="0">
                <a:solidFill>
                  <a:srgbClr val="FF0000"/>
                </a:solidFill>
              </a:rPr>
            </a:br>
            <a:r>
              <a:rPr lang="tr-TR" sz="3600" b="1" dirty="0">
                <a:solidFill>
                  <a:srgbClr val="FF0000"/>
                </a:solidFill>
              </a:rPr>
              <a:t>19.HELAL BELGESİ (Helal </a:t>
            </a:r>
            <a:r>
              <a:rPr lang="tr-TR" sz="3600" b="1" dirty="0" err="1">
                <a:solidFill>
                  <a:srgbClr val="FF0000"/>
                </a:solidFill>
              </a:rPr>
              <a:t>Certificate</a:t>
            </a:r>
            <a:r>
              <a:rPr lang="tr-TR" sz="3600" b="1" dirty="0">
                <a:solidFill>
                  <a:srgbClr val="FF0000"/>
                </a:solidFill>
              </a:rPr>
              <a:t>)</a:t>
            </a:r>
            <a:br>
              <a:rPr lang="tr-TR" sz="3600" dirty="0">
                <a:solidFill>
                  <a:srgbClr val="FF0000"/>
                </a:solidFill>
              </a:rPr>
            </a:br>
            <a:endParaRPr lang="tr-TR" sz="3600" dirty="0">
              <a:solidFill>
                <a:srgbClr val="FF0000"/>
              </a:solidFill>
            </a:endParaRPr>
          </a:p>
        </p:txBody>
      </p:sp>
      <p:sp>
        <p:nvSpPr>
          <p:cNvPr id="3" name="İçerik Yer Tutucusu 2"/>
          <p:cNvSpPr>
            <a:spLocks noGrp="1"/>
          </p:cNvSpPr>
          <p:nvPr>
            <p:ph idx="1"/>
          </p:nvPr>
        </p:nvSpPr>
        <p:spPr/>
        <p:txBody>
          <a:bodyPr>
            <a:normAutofit/>
          </a:bodyPr>
          <a:lstStyle/>
          <a:p>
            <a:r>
              <a:rPr lang="tr-TR" sz="3200" dirty="0"/>
              <a:t>İslam ülkelerinin ,</a:t>
            </a:r>
          </a:p>
          <a:p>
            <a:r>
              <a:rPr lang="tr-TR" sz="3200" b="1" dirty="0">
                <a:solidFill>
                  <a:srgbClr val="FF0000"/>
                </a:solidFill>
                <a:latin typeface="Algerian" panose="04020705040A02060702" pitchFamily="82" charset="0"/>
              </a:rPr>
              <a:t>et ithalatında </a:t>
            </a:r>
            <a:r>
              <a:rPr lang="tr-TR" sz="3200" dirty="0"/>
              <a:t>talep ettikleri, </a:t>
            </a:r>
          </a:p>
          <a:p>
            <a:r>
              <a:rPr lang="tr-TR" sz="3200" b="1" dirty="0">
                <a:solidFill>
                  <a:srgbClr val="00B050"/>
                </a:solidFill>
                <a:latin typeface="Arial Black" panose="020B0A04020102020204" pitchFamily="34" charset="0"/>
              </a:rPr>
              <a:t>kesimlerin </a:t>
            </a:r>
            <a:r>
              <a:rPr lang="tr-TR" sz="3200" b="1" dirty="0" err="1">
                <a:solidFill>
                  <a:srgbClr val="00B050"/>
                </a:solidFill>
                <a:latin typeface="Arial Black" panose="020B0A04020102020204" pitchFamily="34" charset="0"/>
              </a:rPr>
              <a:t>islami</a:t>
            </a:r>
            <a:r>
              <a:rPr lang="tr-TR" sz="3200" b="1" dirty="0">
                <a:solidFill>
                  <a:srgbClr val="00B050"/>
                </a:solidFill>
                <a:latin typeface="Arial Black" panose="020B0A04020102020204" pitchFamily="34" charset="0"/>
              </a:rPr>
              <a:t> kurallara uygun </a:t>
            </a:r>
            <a:r>
              <a:rPr lang="tr-TR" sz="3200" dirty="0"/>
              <a:t>olduğunu gösterir belgedir.</a:t>
            </a:r>
          </a:p>
          <a:p>
            <a:endParaRPr lang="tr-TR" sz="3200" dirty="0"/>
          </a:p>
        </p:txBody>
      </p:sp>
      <p:sp>
        <p:nvSpPr>
          <p:cNvPr id="4" name="Veri Yer Tutucusu 3"/>
          <p:cNvSpPr>
            <a:spLocks noGrp="1"/>
          </p:cNvSpPr>
          <p:nvPr>
            <p:ph type="dt" sz="half" idx="10"/>
          </p:nvPr>
        </p:nvSpPr>
        <p:spPr/>
        <p:txBody>
          <a:bodyPr/>
          <a:lstStyle/>
          <a:p>
            <a:fld id="{3D4B6843-CDAE-4B89-AD27-C79CFE3D0B4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104</a:t>
            </a:fld>
            <a:endParaRPr lang="tr-TR">
              <a:solidFill>
                <a:prstClr val="black">
                  <a:tint val="75000"/>
                </a:prstClr>
              </a:solidFill>
            </a:endParaRPr>
          </a:p>
        </p:txBody>
      </p:sp>
    </p:spTree>
    <p:extLst>
      <p:ext uri="{BB962C8B-B14F-4D97-AF65-F5344CB8AC3E}">
        <p14:creationId xmlns:p14="http://schemas.microsoft.com/office/powerpoint/2010/main" val="2922447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5354950" cy="1010992"/>
          </a:xfrm>
          <a:solidFill>
            <a:schemeClr val="accent1">
              <a:lumMod val="20000"/>
              <a:lumOff val="80000"/>
            </a:schemeClr>
          </a:solidFill>
        </p:spPr>
        <p:txBody>
          <a:bodyPr>
            <a:normAutofit/>
          </a:bodyPr>
          <a:lstStyle/>
          <a:p>
            <a:r>
              <a:rPr lang="tr-TR" dirty="0"/>
              <a:t>HELAL BELGESİ</a:t>
            </a:r>
          </a:p>
        </p:txBody>
      </p:sp>
      <p:pic>
        <p:nvPicPr>
          <p:cNvPr id="4" name="İçerik Yer Tutucusu 3" descr="D:\DOCUMENTS\Desktop\zertifikat_halal_150dpi.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671166" y="1163175"/>
            <a:ext cx="3196244" cy="4522124"/>
          </a:xfrm>
          <a:prstGeom prst="rect">
            <a:avLst/>
          </a:prstGeom>
          <a:noFill/>
          <a:ln>
            <a:noFill/>
          </a:ln>
        </p:spPr>
      </p:pic>
      <p:sp>
        <p:nvSpPr>
          <p:cNvPr id="7" name="Metin Yer Tutucusu 6"/>
          <p:cNvSpPr>
            <a:spLocks noGrp="1"/>
          </p:cNvSpPr>
          <p:nvPr>
            <p:ph type="body" sz="half" idx="2"/>
          </p:nvPr>
        </p:nvSpPr>
        <p:spPr>
          <a:xfrm>
            <a:off x="839788" y="2057400"/>
            <a:ext cx="4607975" cy="4298950"/>
          </a:xfrm>
        </p:spPr>
        <p:txBody>
          <a:bodyPr>
            <a:normAutofit/>
          </a:bodyPr>
          <a:lstStyle/>
          <a:p>
            <a:r>
              <a:rPr lang="tr-TR" sz="2000" dirty="0" err="1"/>
              <a:t>GmbH</a:t>
            </a:r>
            <a:r>
              <a:rPr lang="tr-TR" sz="2000" dirty="0"/>
              <a:t> şirketlerin isimlerinin yanında sıklıkla görülen bir kısaltmadır.</a:t>
            </a:r>
          </a:p>
          <a:p>
            <a:r>
              <a:rPr lang="tr-TR" sz="2000" dirty="0"/>
              <a:t> </a:t>
            </a:r>
            <a:r>
              <a:rPr lang="tr-TR" sz="2000" dirty="0" err="1"/>
              <a:t>GmbH</a:t>
            </a:r>
            <a:r>
              <a:rPr lang="tr-TR" sz="2000" dirty="0"/>
              <a:t> Almanca bir terimdir, </a:t>
            </a:r>
            <a:r>
              <a:rPr lang="tr-TR" sz="2000" dirty="0" err="1"/>
              <a:t>GmbH’ın</a:t>
            </a:r>
            <a:r>
              <a:rPr lang="tr-TR" sz="2000" dirty="0"/>
              <a:t> açılımı nedir derseniz, açık yazımı </a:t>
            </a:r>
            <a:r>
              <a:rPr lang="tr-TR" sz="2800" dirty="0" err="1">
                <a:solidFill>
                  <a:srgbClr val="00B050"/>
                </a:solidFill>
              </a:rPr>
              <a:t>G</a:t>
            </a:r>
            <a:r>
              <a:rPr lang="tr-TR" sz="2800" dirty="0" err="1">
                <a:solidFill>
                  <a:srgbClr val="FF0000"/>
                </a:solidFill>
              </a:rPr>
              <a:t>esellschaft</a:t>
            </a:r>
            <a:r>
              <a:rPr lang="tr-TR" sz="2800" dirty="0">
                <a:solidFill>
                  <a:srgbClr val="FF0000"/>
                </a:solidFill>
              </a:rPr>
              <a:t> </a:t>
            </a:r>
            <a:r>
              <a:rPr lang="tr-TR" sz="2800" dirty="0">
                <a:solidFill>
                  <a:srgbClr val="00B050"/>
                </a:solidFill>
              </a:rPr>
              <a:t>m</a:t>
            </a:r>
            <a:r>
              <a:rPr lang="tr-TR" sz="2800" dirty="0">
                <a:solidFill>
                  <a:srgbClr val="FF0000"/>
                </a:solidFill>
              </a:rPr>
              <a:t>it </a:t>
            </a:r>
            <a:r>
              <a:rPr lang="tr-TR" sz="2800" dirty="0" err="1">
                <a:solidFill>
                  <a:srgbClr val="00B050"/>
                </a:solidFill>
              </a:rPr>
              <a:t>b</a:t>
            </a:r>
            <a:r>
              <a:rPr lang="tr-TR" sz="2800" dirty="0" err="1">
                <a:solidFill>
                  <a:srgbClr val="FF0000"/>
                </a:solidFill>
              </a:rPr>
              <a:t>eschränkter</a:t>
            </a:r>
            <a:r>
              <a:rPr lang="tr-TR" sz="2800" dirty="0">
                <a:solidFill>
                  <a:srgbClr val="FF0000"/>
                </a:solidFill>
              </a:rPr>
              <a:t> </a:t>
            </a:r>
            <a:r>
              <a:rPr lang="tr-TR" sz="2800" dirty="0" err="1">
                <a:solidFill>
                  <a:srgbClr val="00B050"/>
                </a:solidFill>
              </a:rPr>
              <a:t>H</a:t>
            </a:r>
            <a:r>
              <a:rPr lang="tr-TR" sz="2800" dirty="0" err="1">
                <a:solidFill>
                  <a:srgbClr val="FF0000"/>
                </a:solidFill>
              </a:rPr>
              <a:t>aftung</a:t>
            </a:r>
            <a:r>
              <a:rPr lang="tr-TR" sz="2800" dirty="0">
                <a:solidFill>
                  <a:srgbClr val="FF0000"/>
                </a:solidFill>
              </a:rPr>
              <a:t>,: (</a:t>
            </a:r>
            <a:r>
              <a:rPr lang="tr-TR" sz="2800" dirty="0" err="1">
                <a:solidFill>
                  <a:srgbClr val="FF0000"/>
                </a:solidFill>
              </a:rPr>
              <a:t>ltd.şti</a:t>
            </a:r>
            <a:r>
              <a:rPr lang="tr-TR" sz="2800" dirty="0">
                <a:solidFill>
                  <a:srgbClr val="FF0000"/>
                </a:solidFill>
              </a:rPr>
              <a:t>)</a:t>
            </a:r>
          </a:p>
          <a:p>
            <a:r>
              <a:rPr lang="tr-TR" sz="2800" dirty="0">
                <a:solidFill>
                  <a:srgbClr val="FF0000"/>
                </a:solidFill>
              </a:rPr>
              <a:t> </a:t>
            </a:r>
            <a:r>
              <a:rPr lang="tr-TR" sz="2000" dirty="0"/>
              <a:t>şeklindedir.</a:t>
            </a:r>
          </a:p>
          <a:p>
            <a:r>
              <a:rPr lang="tr-TR" sz="2000" dirty="0"/>
              <a:t> </a:t>
            </a:r>
            <a:r>
              <a:rPr lang="tr-TR" sz="2000" dirty="0" err="1"/>
              <a:t>GMBH’ın</a:t>
            </a:r>
            <a:r>
              <a:rPr lang="tr-TR" sz="2000" dirty="0"/>
              <a:t> anlamı ve Türkçe karşılığı:</a:t>
            </a:r>
          </a:p>
          <a:p>
            <a:r>
              <a:rPr lang="tr-TR" sz="2000" dirty="0" err="1"/>
              <a:t>limited</a:t>
            </a:r>
            <a:r>
              <a:rPr lang="tr-TR" sz="2000" dirty="0"/>
              <a:t> şirketidir.</a:t>
            </a:r>
          </a:p>
          <a:p>
            <a:r>
              <a:rPr lang="tr-TR" sz="2000" dirty="0"/>
              <a:t> GMBH kısaca tüzel kişiliği olan bir şirketi ifade eder.</a:t>
            </a:r>
          </a:p>
        </p:txBody>
      </p:sp>
      <p:sp>
        <p:nvSpPr>
          <p:cNvPr id="3" name="Veri Yer Tutucusu 2"/>
          <p:cNvSpPr>
            <a:spLocks noGrp="1"/>
          </p:cNvSpPr>
          <p:nvPr>
            <p:ph type="dt" sz="half" idx="10"/>
          </p:nvPr>
        </p:nvSpPr>
        <p:spPr/>
        <p:txBody>
          <a:bodyPr/>
          <a:lstStyle/>
          <a:p>
            <a:fld id="{E6B30188-0F97-4CA8-B0B9-315DE9C5672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105</a:t>
            </a:fld>
            <a:endParaRPr lang="tr-TR">
              <a:solidFill>
                <a:prstClr val="black">
                  <a:tint val="75000"/>
                </a:prstClr>
              </a:solidFill>
            </a:endParaRPr>
          </a:p>
        </p:txBody>
      </p:sp>
    </p:spTree>
    <p:extLst>
      <p:ext uri="{BB962C8B-B14F-4D97-AF65-F5344CB8AC3E}">
        <p14:creationId xmlns:p14="http://schemas.microsoft.com/office/powerpoint/2010/main" val="41058556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p:cNvPicPr>
            <a:picLocks noGrp="1" noChangeAspect="1"/>
          </p:cNvPicPr>
          <p:nvPr>
            <p:ph idx="1"/>
          </p:nvPr>
        </p:nvPicPr>
        <p:blipFill>
          <a:blip r:embed="rId2"/>
          <a:stretch>
            <a:fillRect/>
          </a:stretch>
        </p:blipFill>
        <p:spPr>
          <a:xfrm>
            <a:off x="3240040" y="1328097"/>
            <a:ext cx="4913360" cy="4219575"/>
          </a:xfrm>
          <a:prstGeom prst="rect">
            <a:avLst/>
          </a:prstGeom>
        </p:spPr>
      </p:pic>
      <p:sp>
        <p:nvSpPr>
          <p:cNvPr id="5" name="Veri Yer Tutucusu 4"/>
          <p:cNvSpPr>
            <a:spLocks noGrp="1"/>
          </p:cNvSpPr>
          <p:nvPr>
            <p:ph type="dt" sz="half" idx="10"/>
          </p:nvPr>
        </p:nvSpPr>
        <p:spPr/>
        <p:txBody>
          <a:bodyPr/>
          <a:lstStyle/>
          <a:p>
            <a:fld id="{E61DC85A-E2A3-414C-99C1-D30EED3DAC7D}"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106</a:t>
            </a:fld>
            <a:endParaRPr lang="tr-TR">
              <a:solidFill>
                <a:prstClr val="black">
                  <a:tint val="75000"/>
                </a:prstClr>
              </a:solidFill>
            </a:endParaRPr>
          </a:p>
        </p:txBody>
      </p:sp>
    </p:spTree>
    <p:extLst>
      <p:ext uri="{BB962C8B-B14F-4D97-AF65-F5344CB8AC3E}">
        <p14:creationId xmlns:p14="http://schemas.microsoft.com/office/powerpoint/2010/main" val="28767991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u="sng" dirty="0">
                <a:hlinkClick r:id="rId2"/>
              </a:rPr>
              <a:t>Helal gıda</a:t>
            </a:r>
            <a:r>
              <a:rPr lang="tr-TR" dirty="0"/>
              <a:t> pazarında, Türkiye'nin konumu ve helal </a:t>
            </a:r>
            <a:r>
              <a:rPr lang="tr-TR" u="sng" dirty="0">
                <a:hlinkClick r:id="rId3"/>
              </a:rPr>
              <a:t>gıda</a:t>
            </a:r>
            <a:r>
              <a:rPr lang="tr-TR" dirty="0"/>
              <a:t> sertifikasyon süreci hakkında AA muhabirine açıklama yapan </a:t>
            </a:r>
            <a:r>
              <a:rPr lang="tr-TR" dirty="0" err="1"/>
              <a:t>Büyüközer</a:t>
            </a:r>
            <a:r>
              <a:rPr lang="tr-TR" dirty="0"/>
              <a:t>, </a:t>
            </a:r>
            <a:r>
              <a:rPr lang="tr-TR" dirty="0">
                <a:solidFill>
                  <a:srgbClr val="FF0000"/>
                </a:solidFill>
              </a:rPr>
              <a:t>dünya nüfusunun dörtte biri olan Müslümanların, helal ve temiz nimetlerle beslenmek zorunda olduğunu vurguladı. Helal sertifikalı ürüne olan talebin küresel pazarda </a:t>
            </a:r>
            <a:r>
              <a:rPr lang="tr-TR" b="1" dirty="0">
                <a:solidFill>
                  <a:srgbClr val="7030A0"/>
                </a:solidFill>
              </a:rPr>
              <a:t>4 trilyon dolara yaklaştığını </a:t>
            </a:r>
            <a:r>
              <a:rPr lang="tr-TR" dirty="0">
                <a:solidFill>
                  <a:srgbClr val="FF0000"/>
                </a:solidFill>
              </a:rPr>
              <a:t>aktaran </a:t>
            </a:r>
            <a:r>
              <a:rPr lang="tr-TR" dirty="0" err="1"/>
              <a:t>Büyüközer</a:t>
            </a:r>
            <a:r>
              <a:rPr lang="tr-TR" dirty="0"/>
              <a:t>, "Bu rakamın </a:t>
            </a:r>
            <a:r>
              <a:rPr lang="tr-TR" b="1" dirty="0">
                <a:solidFill>
                  <a:srgbClr val="7030A0"/>
                </a:solidFill>
              </a:rPr>
              <a:t>şu anda gerçekleşebilen oranı ise ne yazık ki yüzde 20 </a:t>
            </a:r>
            <a:r>
              <a:rPr lang="tr-TR" dirty="0">
                <a:solidFill>
                  <a:srgbClr val="00B050"/>
                </a:solidFill>
              </a:rPr>
              <a:t>olarak belirtiliyor. Bu tablo, helal pazarın büyümesi gerektiğine işaret etmektedir." değerlendirmesinde bulundu.</a:t>
            </a:r>
          </a:p>
          <a:p>
            <a:endParaRPr lang="tr-TR" dirty="0"/>
          </a:p>
        </p:txBody>
      </p:sp>
      <p:sp>
        <p:nvSpPr>
          <p:cNvPr id="4" name="Veri Yer Tutucusu 3"/>
          <p:cNvSpPr>
            <a:spLocks noGrp="1"/>
          </p:cNvSpPr>
          <p:nvPr>
            <p:ph type="dt" sz="half" idx="10"/>
          </p:nvPr>
        </p:nvSpPr>
        <p:spPr/>
        <p:txBody>
          <a:bodyPr/>
          <a:lstStyle/>
          <a:p>
            <a:fld id="{6366E050-B3CD-4039-89A9-A859F85C256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107</a:t>
            </a:fld>
            <a:endParaRPr lang="tr-TR">
              <a:solidFill>
                <a:prstClr val="black">
                  <a:tint val="75000"/>
                </a:prstClr>
              </a:solidFill>
            </a:endParaRPr>
          </a:p>
        </p:txBody>
      </p:sp>
    </p:spTree>
    <p:extLst>
      <p:ext uri="{BB962C8B-B14F-4D97-AF65-F5344CB8AC3E}">
        <p14:creationId xmlns:p14="http://schemas.microsoft.com/office/powerpoint/2010/main" val="40038787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55093" y="116632"/>
            <a:ext cx="11027391" cy="6475237"/>
          </a:xfrm>
        </p:spPr>
        <p:txBody>
          <a:bodyPr>
            <a:normAutofit/>
          </a:bodyPr>
          <a:lstStyle/>
          <a:p>
            <a:r>
              <a:rPr lang="tr-TR" dirty="0">
                <a:solidFill>
                  <a:srgbClr val="FF0000"/>
                </a:solidFill>
              </a:rPr>
              <a:t>Helâl gıda çalışmalarında aktif ülkeler</a:t>
            </a:r>
          </a:p>
          <a:p>
            <a:pPr algn="ctr"/>
            <a:r>
              <a:rPr lang="tr-TR" sz="3900" dirty="0">
                <a:solidFill>
                  <a:srgbClr val="00B0F0"/>
                </a:solidFill>
              </a:rPr>
              <a:t>Malezya</a:t>
            </a:r>
          </a:p>
          <a:p>
            <a:r>
              <a:rPr lang="tr-TR" sz="3200" dirty="0">
                <a:solidFill>
                  <a:srgbClr val="92D050"/>
                </a:solidFill>
              </a:rPr>
              <a:t>Malezya, helâl gıdanın lider ülkesi konumundadır</a:t>
            </a:r>
            <a:r>
              <a:rPr lang="tr-TR" sz="3200" dirty="0"/>
              <a:t>. </a:t>
            </a:r>
            <a:r>
              <a:rPr lang="tr-TR" sz="3200" dirty="0">
                <a:solidFill>
                  <a:srgbClr val="00B0F0"/>
                </a:solidFill>
              </a:rPr>
              <a:t>Malezya’nın ana hedeflerinden birisi, tüm dünya ülkelerine sertifikalı helâl ürün konsepti bağlamında gıda ürünü ihraç eden bir merkez konumuna gelmektir. Bu amaçla Malezya, ürünlere helâl olarak üretildiklerine dair helâl sertifikası vermek üzere bir kamu kuruluşu olan </a:t>
            </a:r>
            <a:r>
              <a:rPr lang="tr-TR" sz="3200" dirty="0" err="1">
                <a:solidFill>
                  <a:srgbClr val="FF0000"/>
                </a:solidFill>
              </a:rPr>
              <a:t>JAKIM’i</a:t>
            </a:r>
            <a:r>
              <a:rPr lang="tr-TR" sz="3200" dirty="0">
                <a:solidFill>
                  <a:srgbClr val="FF0000"/>
                </a:solidFill>
              </a:rPr>
              <a:t> </a:t>
            </a:r>
            <a:r>
              <a:rPr lang="tr-TR" sz="3200" dirty="0">
                <a:solidFill>
                  <a:srgbClr val="00B0F0"/>
                </a:solidFill>
              </a:rPr>
              <a:t>kurmuştur.</a:t>
            </a:r>
          </a:p>
          <a:p>
            <a:r>
              <a:rPr lang="tr-TR" sz="3200" dirty="0">
                <a:solidFill>
                  <a:srgbClr val="00B0F0"/>
                </a:solidFill>
              </a:rPr>
              <a:t> </a:t>
            </a:r>
            <a:r>
              <a:rPr lang="tr-TR" sz="3200" dirty="0"/>
              <a:t>JAKIM, Birleşmiş Milletlerce de kredibilitesi onaylanmış dünyanın en önde gelen helâl gıda sertifika kuruluşudur</a:t>
            </a:r>
            <a:r>
              <a:rPr lang="tr-TR" sz="3200" dirty="0">
                <a:solidFill>
                  <a:srgbClr val="00B0F0"/>
                </a:solidFill>
              </a:rPr>
              <a:t>. </a:t>
            </a:r>
            <a:endParaRPr lang="tr-TR" sz="3200" dirty="0"/>
          </a:p>
        </p:txBody>
      </p:sp>
      <p:sp>
        <p:nvSpPr>
          <p:cNvPr id="2" name="Veri Yer Tutucusu 1"/>
          <p:cNvSpPr>
            <a:spLocks noGrp="1"/>
          </p:cNvSpPr>
          <p:nvPr>
            <p:ph type="dt" sz="half" idx="10"/>
          </p:nvPr>
        </p:nvSpPr>
        <p:spPr/>
        <p:txBody>
          <a:bodyPr/>
          <a:lstStyle/>
          <a:p>
            <a:fld id="{AC927B9E-8E06-4877-89FA-E4D5989B7842}"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108</a:t>
            </a:fld>
            <a:endParaRPr lang="tr-TR">
              <a:solidFill>
                <a:prstClr val="black">
                  <a:tint val="75000"/>
                </a:prstClr>
              </a:solidFill>
            </a:endParaRPr>
          </a:p>
        </p:txBody>
      </p:sp>
    </p:spTree>
    <p:extLst>
      <p:ext uri="{BB962C8B-B14F-4D97-AF65-F5344CB8AC3E}">
        <p14:creationId xmlns:p14="http://schemas.microsoft.com/office/powerpoint/2010/main" val="30602467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5003" y="116632"/>
            <a:ext cx="10934163" cy="6741368"/>
          </a:xfrm>
        </p:spPr>
        <p:txBody>
          <a:bodyPr>
            <a:normAutofit/>
          </a:bodyPr>
          <a:lstStyle/>
          <a:p>
            <a:endParaRPr lang="tr-TR" dirty="0">
              <a:solidFill>
                <a:srgbClr val="FF0000"/>
              </a:solidFill>
            </a:endParaRPr>
          </a:p>
          <a:p>
            <a:endParaRPr lang="tr-TR" dirty="0">
              <a:solidFill>
                <a:srgbClr val="FF0000"/>
              </a:solidFill>
            </a:endParaRPr>
          </a:p>
          <a:p>
            <a:r>
              <a:rPr lang="tr-TR" sz="3200" dirty="0">
                <a:solidFill>
                  <a:srgbClr val="FF0000"/>
                </a:solidFill>
              </a:rPr>
              <a:t>Malezya </a:t>
            </a:r>
            <a:r>
              <a:rPr lang="tr-TR" sz="3200" dirty="0" err="1">
                <a:solidFill>
                  <a:srgbClr val="FF0000"/>
                </a:solidFill>
              </a:rPr>
              <a:t>Putra</a:t>
            </a:r>
            <a:r>
              <a:rPr lang="tr-TR" sz="3200" dirty="0">
                <a:solidFill>
                  <a:srgbClr val="FF0000"/>
                </a:solidFill>
              </a:rPr>
              <a:t> Üniversitesi- </a:t>
            </a:r>
            <a:r>
              <a:rPr lang="tr-TR" sz="3200" dirty="0" err="1">
                <a:solidFill>
                  <a:srgbClr val="FF0000"/>
                </a:solidFill>
              </a:rPr>
              <a:t>Halâl</a:t>
            </a:r>
            <a:r>
              <a:rPr lang="tr-TR" sz="3200" dirty="0">
                <a:solidFill>
                  <a:srgbClr val="FF0000"/>
                </a:solidFill>
              </a:rPr>
              <a:t> Ürünler Araştırma Enstitüsü’nde, gıda maddelerinin içinde kullanılan </a:t>
            </a:r>
            <a:r>
              <a:rPr lang="tr-TR" sz="3200" dirty="0">
                <a:solidFill>
                  <a:srgbClr val="00B0F0"/>
                </a:solidFill>
              </a:rPr>
              <a:t>hayvani maddelerin kökenini çok kısa zamanda DNA testi ile tespit edebilecek cihazlar </a:t>
            </a:r>
            <a:r>
              <a:rPr lang="tr-TR" sz="3200" dirty="0">
                <a:solidFill>
                  <a:srgbClr val="FF0000"/>
                </a:solidFill>
              </a:rPr>
              <a:t>geliştirmişlerdir.</a:t>
            </a:r>
          </a:p>
          <a:p>
            <a:endParaRPr lang="tr-TR" dirty="0"/>
          </a:p>
        </p:txBody>
      </p:sp>
      <p:sp>
        <p:nvSpPr>
          <p:cNvPr id="2" name="Veri Yer Tutucusu 1"/>
          <p:cNvSpPr>
            <a:spLocks noGrp="1"/>
          </p:cNvSpPr>
          <p:nvPr>
            <p:ph type="dt" sz="half" idx="10"/>
          </p:nvPr>
        </p:nvSpPr>
        <p:spPr/>
        <p:txBody>
          <a:bodyPr/>
          <a:lstStyle/>
          <a:p>
            <a:fld id="{5DF09CE2-12D3-4CAE-854B-F21AC6A97338}"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109</a:t>
            </a:fld>
            <a:endParaRPr lang="tr-TR">
              <a:solidFill>
                <a:prstClr val="black">
                  <a:tint val="75000"/>
                </a:prstClr>
              </a:solidFill>
            </a:endParaRPr>
          </a:p>
        </p:txBody>
      </p:sp>
    </p:spTree>
    <p:extLst>
      <p:ext uri="{BB962C8B-B14F-4D97-AF65-F5344CB8AC3E}">
        <p14:creationId xmlns:p14="http://schemas.microsoft.com/office/powerpoint/2010/main" val="2930298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6214" y="365125"/>
            <a:ext cx="11797048" cy="987157"/>
          </a:xfrm>
          <a:solidFill>
            <a:schemeClr val="accent1"/>
          </a:solidFill>
        </p:spPr>
        <p:txBody>
          <a:bodyPr>
            <a:normAutofit fontScale="90000"/>
          </a:bodyPr>
          <a:lstStyle/>
          <a:p>
            <a:pPr algn="ctr"/>
            <a:r>
              <a:rPr lang="tr-TR" dirty="0">
                <a:latin typeface="Helvetica" panose="020B0604020202020204" pitchFamily="34" charset="0"/>
              </a:rPr>
              <a:t>GÜMRÜK KAPILARININ EKONOMİMİZDEKİ YERİ </a:t>
            </a:r>
            <a:endParaRPr lang="tr-TR" dirty="0"/>
          </a:p>
        </p:txBody>
      </p:sp>
      <p:sp>
        <p:nvSpPr>
          <p:cNvPr id="3" name="İçerik Yer Tutucusu 2"/>
          <p:cNvSpPr>
            <a:spLocks noGrp="1"/>
          </p:cNvSpPr>
          <p:nvPr>
            <p:ph idx="1"/>
          </p:nvPr>
        </p:nvSpPr>
        <p:spPr>
          <a:xfrm>
            <a:off x="296215" y="1597152"/>
            <a:ext cx="11590986" cy="4759198"/>
          </a:xfrm>
        </p:spPr>
        <p:txBody>
          <a:bodyPr>
            <a:normAutofit/>
          </a:bodyPr>
          <a:lstStyle/>
          <a:p>
            <a:r>
              <a:rPr lang="tr-TR" sz="3200" dirty="0"/>
              <a:t>Gümrük kapılarımız bizim adeta </a:t>
            </a:r>
            <a:r>
              <a:rPr lang="tr-TR" sz="3200" dirty="0">
                <a:solidFill>
                  <a:srgbClr val="00B050"/>
                </a:solidFill>
              </a:rPr>
              <a:t>dışa açılan penceremiz </a:t>
            </a:r>
            <a:r>
              <a:rPr lang="tr-TR" sz="3200" dirty="0"/>
              <a:t>konumundadır.</a:t>
            </a:r>
          </a:p>
          <a:p>
            <a:r>
              <a:rPr lang="tr-TR" sz="3200" dirty="0"/>
              <a:t> Aynı zamanda komşu ülkelerin de </a:t>
            </a:r>
            <a:r>
              <a:rPr lang="tr-TR" sz="3200" dirty="0">
                <a:solidFill>
                  <a:srgbClr val="00B050"/>
                </a:solidFill>
              </a:rPr>
              <a:t>bize açılan penceresi </a:t>
            </a:r>
            <a:r>
              <a:rPr lang="tr-TR" sz="3200" dirty="0"/>
              <a:t>konumundadır.</a:t>
            </a:r>
          </a:p>
          <a:p>
            <a:r>
              <a:rPr lang="tr-TR" sz="3200" dirty="0"/>
              <a:t> Bu açıdan bakıldığı zaman </a:t>
            </a:r>
            <a:r>
              <a:rPr lang="tr-TR" sz="3200" b="1" dirty="0">
                <a:solidFill>
                  <a:srgbClr val="FF0000"/>
                </a:solidFill>
              </a:rPr>
              <a:t>bir ev için dış kapı </a:t>
            </a:r>
            <a:r>
              <a:rPr lang="tr-TR" sz="3200" dirty="0"/>
              <a:t>ne anlam ifade ediyorsa bir ülke açısından düşündüğümüz zaman da gümrük kapıları aynı anlamı ifade eder.</a:t>
            </a:r>
          </a:p>
          <a:p>
            <a:r>
              <a:rPr lang="tr-TR" sz="3200" dirty="0"/>
              <a:t> Bunun içindir ki </a:t>
            </a:r>
            <a:r>
              <a:rPr lang="tr-TR" sz="3200" dirty="0">
                <a:solidFill>
                  <a:srgbClr val="C00000"/>
                </a:solidFill>
              </a:rPr>
              <a:t>bir ülkeye ait </a:t>
            </a:r>
            <a:r>
              <a:rPr lang="tr-TR" sz="3200" u="sng" dirty="0">
                <a:solidFill>
                  <a:srgbClr val="0070C0"/>
                </a:solidFill>
              </a:rPr>
              <a:t>kara yoluyla yapılan nakliyelerin tamamı gümrük kapılarından yapılmaktadır.</a:t>
            </a:r>
          </a:p>
        </p:txBody>
      </p:sp>
      <p:sp>
        <p:nvSpPr>
          <p:cNvPr id="4" name="Veri Yer Tutucusu 3"/>
          <p:cNvSpPr>
            <a:spLocks noGrp="1"/>
          </p:cNvSpPr>
          <p:nvPr>
            <p:ph type="dt" sz="half" idx="10"/>
          </p:nvPr>
        </p:nvSpPr>
        <p:spPr/>
        <p:txBody>
          <a:bodyPr/>
          <a:lstStyle/>
          <a:p>
            <a:fld id="{9360CC1E-4B2D-48BB-AF0B-D6011D0EC323}" type="datetime1">
              <a:rPr lang="tr-TR" smtClean="0">
                <a:solidFill>
                  <a:prstClr val="black">
                    <a:tint val="75000"/>
                  </a:prstClr>
                </a:solidFill>
              </a:rPr>
              <a:t>19.09.2024</a:t>
            </a:fld>
            <a:endParaRPr lang="tr-TR" dirty="0">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endParaRPr lang="tr-TR"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a:t>
            </a:fld>
            <a:endParaRPr lang="tr-TR">
              <a:solidFill>
                <a:prstClr val="black">
                  <a:tint val="75000"/>
                </a:prstClr>
              </a:solidFill>
            </a:endParaRPr>
          </a:p>
        </p:txBody>
      </p:sp>
    </p:spTree>
    <p:extLst>
      <p:ext uri="{BB962C8B-B14F-4D97-AF65-F5344CB8AC3E}">
        <p14:creationId xmlns:p14="http://schemas.microsoft.com/office/powerpoint/2010/main" val="6447013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0109" y="235526"/>
            <a:ext cx="11734800" cy="6373091"/>
          </a:xfrm>
        </p:spPr>
        <p:txBody>
          <a:bodyPr>
            <a:normAutofit/>
          </a:bodyPr>
          <a:lstStyle/>
          <a:p>
            <a:r>
              <a:rPr lang="tr-TR" dirty="0"/>
              <a:t>Helal ve </a:t>
            </a:r>
            <a:r>
              <a:rPr lang="tr-TR" dirty="0" err="1"/>
              <a:t>Kaşer</a:t>
            </a:r>
            <a:endParaRPr lang="tr-TR" dirty="0"/>
          </a:p>
          <a:p>
            <a:r>
              <a:rPr lang="tr-TR" dirty="0"/>
              <a:t>31.mart2013 tarihi itibariyle İİT İslam İşbirliği Teşkilatına bağlı SMIIC İslam ülkeleri Standartlar ve Metroloji Enstitüsü çalışmakta olup merkezi İstanbul’dadır.</a:t>
            </a:r>
          </a:p>
          <a:p>
            <a:r>
              <a:rPr lang="tr-TR" dirty="0"/>
              <a:t>SMIIC-1 SMIIC-2 standartları yayımlanmıştır. </a:t>
            </a:r>
          </a:p>
          <a:p>
            <a:r>
              <a:rPr lang="tr-TR" dirty="0"/>
              <a:t>Enstitünün 20 daimi 13 gözlemci ülkesi </a:t>
            </a:r>
            <a:r>
              <a:rPr lang="tr-TR" dirty="0" err="1"/>
              <a:t>mevcuttur.Türkiyede</a:t>
            </a:r>
            <a:r>
              <a:rPr lang="tr-TR" dirty="0"/>
              <a:t> TSE ve DÜNYA HELAL BİRLİĞİ (WORLD HALAL UNION) SMIIC standardını kabul edip buna göre HELAL SERTİFİKASI vermektedirler.</a:t>
            </a:r>
          </a:p>
          <a:p>
            <a:r>
              <a:rPr lang="tr-TR" dirty="0"/>
              <a:t>Helal AKREDİTASYON henüz tamamlanmamıştır.</a:t>
            </a:r>
          </a:p>
          <a:p>
            <a:r>
              <a:rPr lang="tr-TR" dirty="0"/>
              <a:t>SMIIC çatısı altında onaylan İslam ülkeleri de vardır. </a:t>
            </a:r>
            <a:r>
              <a:rPr lang="tr-TR" sz="1600" dirty="0"/>
              <a:t>www.smııc.gov.tr</a:t>
            </a:r>
          </a:p>
          <a:p>
            <a:endParaRPr lang="tr-TR" dirty="0"/>
          </a:p>
        </p:txBody>
      </p:sp>
      <p:sp>
        <p:nvSpPr>
          <p:cNvPr id="4" name="Veri Yer Tutucusu 3"/>
          <p:cNvSpPr>
            <a:spLocks noGrp="1"/>
          </p:cNvSpPr>
          <p:nvPr>
            <p:ph type="dt" sz="half" idx="10"/>
          </p:nvPr>
        </p:nvSpPr>
        <p:spPr/>
        <p:txBody>
          <a:bodyPr/>
          <a:lstStyle/>
          <a:p>
            <a:fld id="{E417BE6E-796C-4EA5-8316-3E0DA594A055}"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110</a:t>
            </a:fld>
            <a:endParaRPr lang="tr-TR">
              <a:solidFill>
                <a:prstClr val="black">
                  <a:tint val="75000"/>
                </a:prstClr>
              </a:solidFill>
            </a:endParaRPr>
          </a:p>
        </p:txBody>
      </p:sp>
    </p:spTree>
    <p:extLst>
      <p:ext uri="{BB962C8B-B14F-4D97-AF65-F5344CB8AC3E}">
        <p14:creationId xmlns:p14="http://schemas.microsoft.com/office/powerpoint/2010/main" val="268753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sz="3600" b="1" dirty="0" err="1">
                <a:solidFill>
                  <a:srgbClr val="FF0000"/>
                </a:solidFill>
              </a:rPr>
              <a:t>Koşher</a:t>
            </a:r>
            <a:r>
              <a:rPr lang="tr-TR" sz="3600" b="1" dirty="0">
                <a:solidFill>
                  <a:srgbClr val="FF0000"/>
                </a:solidFill>
              </a:rPr>
              <a:t> belgesi</a:t>
            </a:r>
            <a:r>
              <a:rPr lang="tr-TR" dirty="0"/>
              <a:t>: et ürünleri ayrı, süt ürünleri ayrıdır.</a:t>
            </a:r>
          </a:p>
          <a:p>
            <a:r>
              <a:rPr lang="tr-TR" dirty="0"/>
              <a:t>Yasak olanlar:</a:t>
            </a:r>
          </a:p>
          <a:p>
            <a:r>
              <a:rPr lang="tr-TR" dirty="0"/>
              <a:t>1. et ve süt ürünleri bir arada yenmez. (İskender gibi)</a:t>
            </a:r>
          </a:p>
          <a:p>
            <a:r>
              <a:rPr lang="tr-TR" dirty="0"/>
              <a:t>2. domuz eti</a:t>
            </a:r>
          </a:p>
        </p:txBody>
      </p:sp>
      <p:sp>
        <p:nvSpPr>
          <p:cNvPr id="4" name="Veri Yer Tutucusu 3"/>
          <p:cNvSpPr>
            <a:spLocks noGrp="1"/>
          </p:cNvSpPr>
          <p:nvPr>
            <p:ph type="dt" sz="half" idx="10"/>
          </p:nvPr>
        </p:nvSpPr>
        <p:spPr/>
        <p:txBody>
          <a:bodyPr/>
          <a:lstStyle/>
          <a:p>
            <a:fld id="{8511B732-6222-45BD-BA88-121516C20D7A}"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111</a:t>
            </a:fld>
            <a:endParaRPr lang="tr-TR">
              <a:solidFill>
                <a:prstClr val="black">
                  <a:tint val="75000"/>
                </a:prstClr>
              </a:solidFill>
            </a:endParaRPr>
          </a:p>
        </p:txBody>
      </p:sp>
    </p:spTree>
    <p:extLst>
      <p:ext uri="{BB962C8B-B14F-4D97-AF65-F5344CB8AC3E}">
        <p14:creationId xmlns:p14="http://schemas.microsoft.com/office/powerpoint/2010/main" val="34732303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8941" y="365126"/>
            <a:ext cx="11134859" cy="974278"/>
          </a:xfrm>
          <a:solidFill>
            <a:schemeClr val="accent1">
              <a:lumMod val="20000"/>
              <a:lumOff val="80000"/>
            </a:schemeClr>
          </a:solidFill>
        </p:spPr>
        <p:txBody>
          <a:bodyPr>
            <a:noAutofit/>
          </a:bodyPr>
          <a:lstStyle/>
          <a:p>
            <a:pPr algn="ctr"/>
            <a:br>
              <a:rPr lang="tr-TR" sz="3600" b="1" dirty="0"/>
            </a:br>
            <a:r>
              <a:rPr lang="tr-TR" sz="3600" b="1" dirty="0">
                <a:solidFill>
                  <a:srgbClr val="FF0000"/>
                </a:solidFill>
              </a:rPr>
              <a:t>20.SEVK BELGESİ – KONŞİMENTO</a:t>
            </a:r>
            <a:br>
              <a:rPr lang="tr-TR" sz="3600" b="1" dirty="0">
                <a:solidFill>
                  <a:srgbClr val="FF0000"/>
                </a:solidFill>
              </a:rPr>
            </a:br>
            <a:r>
              <a:rPr lang="tr-TR" sz="3600" b="1" dirty="0">
                <a:solidFill>
                  <a:srgbClr val="FF0000"/>
                </a:solidFill>
              </a:rPr>
              <a:t> (Bill of </a:t>
            </a:r>
            <a:r>
              <a:rPr lang="tr-TR" sz="3600" b="1" dirty="0" err="1">
                <a:solidFill>
                  <a:srgbClr val="FF0000"/>
                </a:solidFill>
              </a:rPr>
              <a:t>Lading</a:t>
            </a:r>
            <a:r>
              <a:rPr lang="tr-TR" sz="3600" b="1" dirty="0">
                <a:solidFill>
                  <a:srgbClr val="FF0000"/>
                </a:solidFill>
              </a:rPr>
              <a:t>/</a:t>
            </a:r>
            <a:r>
              <a:rPr lang="tr-TR" sz="3600" b="1" dirty="0" err="1">
                <a:solidFill>
                  <a:srgbClr val="FF0000"/>
                </a:solidFill>
              </a:rPr>
              <a:t>Consignment</a:t>
            </a:r>
            <a:r>
              <a:rPr lang="tr-TR" sz="3600" b="1" dirty="0">
                <a:solidFill>
                  <a:srgbClr val="FF0000"/>
                </a:solidFill>
              </a:rPr>
              <a:t> </a:t>
            </a:r>
            <a:r>
              <a:rPr lang="tr-TR" sz="3600" b="1" dirty="0" err="1">
                <a:solidFill>
                  <a:srgbClr val="FF0000"/>
                </a:solidFill>
              </a:rPr>
              <a:t>Note</a:t>
            </a:r>
            <a:r>
              <a:rPr lang="tr-TR" sz="3600" b="1" dirty="0">
                <a:solidFill>
                  <a:srgbClr val="FF0000"/>
                </a:solidFill>
              </a:rPr>
              <a:t>)</a:t>
            </a:r>
            <a:br>
              <a:rPr lang="tr-TR" sz="3600" dirty="0">
                <a:solidFill>
                  <a:srgbClr val="FF0000"/>
                </a:solidFill>
              </a:rPr>
            </a:br>
            <a:endParaRPr lang="tr-TR" sz="3600" dirty="0">
              <a:solidFill>
                <a:srgbClr val="FF0000"/>
              </a:solidFill>
            </a:endParaRPr>
          </a:p>
        </p:txBody>
      </p:sp>
      <p:sp>
        <p:nvSpPr>
          <p:cNvPr id="3" name="İçerik Yer Tutucusu 2"/>
          <p:cNvSpPr>
            <a:spLocks noGrp="1"/>
          </p:cNvSpPr>
          <p:nvPr>
            <p:ph idx="1"/>
          </p:nvPr>
        </p:nvSpPr>
        <p:spPr/>
        <p:txBody>
          <a:bodyPr>
            <a:normAutofit/>
          </a:bodyPr>
          <a:lstStyle/>
          <a:p>
            <a:r>
              <a:rPr lang="tr-TR" sz="3200" dirty="0">
                <a:solidFill>
                  <a:srgbClr val="00B0F0"/>
                </a:solidFill>
              </a:rPr>
              <a:t>İhracatçı ile </a:t>
            </a:r>
            <a:r>
              <a:rPr lang="tr-TR" sz="3200" dirty="0"/>
              <a:t>nakliyeye konu olan malları belli bir noktadan diğerine taşıyacak olan </a:t>
            </a:r>
            <a:r>
              <a:rPr lang="tr-TR" sz="3200" dirty="0">
                <a:solidFill>
                  <a:srgbClr val="00B0F0"/>
                </a:solidFill>
              </a:rPr>
              <a:t>taşıyıcı arasında </a:t>
            </a:r>
            <a:r>
              <a:rPr lang="tr-TR" sz="3200" dirty="0"/>
              <a:t>yapılan taşıma sözleşmesidir.</a:t>
            </a:r>
          </a:p>
          <a:p>
            <a:endParaRPr lang="tr-TR" sz="3200" dirty="0"/>
          </a:p>
        </p:txBody>
      </p:sp>
      <p:sp>
        <p:nvSpPr>
          <p:cNvPr id="4" name="Veri Yer Tutucusu 3"/>
          <p:cNvSpPr>
            <a:spLocks noGrp="1"/>
          </p:cNvSpPr>
          <p:nvPr>
            <p:ph type="dt" sz="half" idx="10"/>
          </p:nvPr>
        </p:nvSpPr>
        <p:spPr/>
        <p:txBody>
          <a:bodyPr/>
          <a:lstStyle/>
          <a:p>
            <a:fld id="{CC59D29B-04ED-4365-B058-B497FFA6475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112</a:t>
            </a:fld>
            <a:endParaRPr lang="tr-TR">
              <a:solidFill>
                <a:prstClr val="black">
                  <a:tint val="75000"/>
                </a:prstClr>
              </a:solidFill>
            </a:endParaRPr>
          </a:p>
        </p:txBody>
      </p:sp>
    </p:spTree>
    <p:extLst>
      <p:ext uri="{BB962C8B-B14F-4D97-AF65-F5344CB8AC3E}">
        <p14:creationId xmlns:p14="http://schemas.microsoft.com/office/powerpoint/2010/main" val="3819639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402724" cy="1325563"/>
          </a:xfrm>
          <a:solidFill>
            <a:schemeClr val="accent1">
              <a:lumMod val="20000"/>
              <a:lumOff val="80000"/>
            </a:schemeClr>
          </a:solidFill>
        </p:spPr>
        <p:txBody>
          <a:bodyPr/>
          <a:lstStyle/>
          <a:p>
            <a:r>
              <a:rPr lang="tr-TR" dirty="0"/>
              <a:t>B/L</a:t>
            </a:r>
          </a:p>
        </p:txBody>
      </p:sp>
      <p:pic>
        <p:nvPicPr>
          <p:cNvPr id="4" name="İçerik Yer Tutucusu 3"/>
          <p:cNvPicPr>
            <a:picLocks noGrp="1" noChangeAspect="1"/>
          </p:cNvPicPr>
          <p:nvPr>
            <p:ph idx="1"/>
          </p:nvPr>
        </p:nvPicPr>
        <p:blipFill>
          <a:blip r:embed="rId2"/>
          <a:stretch>
            <a:fillRect/>
          </a:stretch>
        </p:blipFill>
        <p:spPr>
          <a:xfrm>
            <a:off x="2698124" y="538990"/>
            <a:ext cx="6593983" cy="6319010"/>
          </a:xfrm>
          <a:prstGeom prst="rect">
            <a:avLst/>
          </a:prstGeom>
        </p:spPr>
      </p:pic>
      <p:sp>
        <p:nvSpPr>
          <p:cNvPr id="3" name="Veri Yer Tutucusu 2"/>
          <p:cNvSpPr>
            <a:spLocks noGrp="1"/>
          </p:cNvSpPr>
          <p:nvPr>
            <p:ph type="dt" sz="half" idx="10"/>
          </p:nvPr>
        </p:nvSpPr>
        <p:spPr/>
        <p:txBody>
          <a:bodyPr/>
          <a:lstStyle/>
          <a:p>
            <a:fld id="{5646CB6F-602A-4CE2-B3C6-2EEEF13BB60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113</a:t>
            </a:fld>
            <a:endParaRPr lang="tr-TR">
              <a:solidFill>
                <a:prstClr val="black">
                  <a:tint val="75000"/>
                </a:prstClr>
              </a:solidFill>
            </a:endParaRPr>
          </a:p>
        </p:txBody>
      </p:sp>
    </p:spTree>
    <p:extLst>
      <p:ext uri="{BB962C8B-B14F-4D97-AF65-F5344CB8AC3E}">
        <p14:creationId xmlns:p14="http://schemas.microsoft.com/office/powerpoint/2010/main" val="5992033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575775" y="385027"/>
            <a:ext cx="5806423" cy="6080167"/>
          </a:xfrm>
          <a:prstGeom prst="rect">
            <a:avLst/>
          </a:prstGeom>
        </p:spPr>
      </p:pic>
      <p:sp>
        <p:nvSpPr>
          <p:cNvPr id="2" name="Veri Yer Tutucusu 1"/>
          <p:cNvSpPr>
            <a:spLocks noGrp="1"/>
          </p:cNvSpPr>
          <p:nvPr>
            <p:ph type="dt" sz="half" idx="10"/>
          </p:nvPr>
        </p:nvSpPr>
        <p:spPr/>
        <p:txBody>
          <a:bodyPr/>
          <a:lstStyle/>
          <a:p>
            <a:fld id="{B7EC84DE-5DB8-4294-A56D-A56F927B3E42}" type="datetime1">
              <a:rPr lang="tr-TR" smtClean="0">
                <a:solidFill>
                  <a:prstClr val="black">
                    <a:tint val="75000"/>
                  </a:prstClr>
                </a:solidFill>
              </a:r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114</a:t>
            </a:fld>
            <a:endParaRPr lang="tr-TR">
              <a:solidFill>
                <a:prstClr val="black">
                  <a:tint val="75000"/>
                </a:prstClr>
              </a:solidFill>
            </a:endParaRPr>
          </a:p>
        </p:txBody>
      </p:sp>
    </p:spTree>
    <p:extLst>
      <p:ext uri="{BB962C8B-B14F-4D97-AF65-F5344CB8AC3E}">
        <p14:creationId xmlns:p14="http://schemas.microsoft.com/office/powerpoint/2010/main" val="40567891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030529" y="811369"/>
            <a:ext cx="6933167" cy="5306095"/>
          </a:xfrm>
          <a:prstGeom prst="rect">
            <a:avLst/>
          </a:prstGeom>
        </p:spPr>
      </p:pic>
      <p:sp>
        <p:nvSpPr>
          <p:cNvPr id="2" name="Veri Yer Tutucusu 1"/>
          <p:cNvSpPr>
            <a:spLocks noGrp="1"/>
          </p:cNvSpPr>
          <p:nvPr>
            <p:ph type="dt" sz="half" idx="10"/>
          </p:nvPr>
        </p:nvSpPr>
        <p:spPr/>
        <p:txBody>
          <a:bodyPr/>
          <a:lstStyle/>
          <a:p>
            <a:fld id="{5D69DD0F-610F-47BB-AF86-2CF8C371D293}" type="datetime1">
              <a:rPr lang="tr-TR" smtClean="0">
                <a:solidFill>
                  <a:prstClr val="black">
                    <a:tint val="75000"/>
                  </a:prstClr>
                </a:solidFill>
              </a:r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115</a:t>
            </a:fld>
            <a:endParaRPr lang="tr-TR">
              <a:solidFill>
                <a:prstClr val="black">
                  <a:tint val="75000"/>
                </a:prstClr>
              </a:solidFill>
            </a:endParaRPr>
          </a:p>
        </p:txBody>
      </p:sp>
    </p:spTree>
    <p:extLst>
      <p:ext uri="{BB962C8B-B14F-4D97-AF65-F5344CB8AC3E}">
        <p14:creationId xmlns:p14="http://schemas.microsoft.com/office/powerpoint/2010/main" val="14814032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6214" y="365125"/>
            <a:ext cx="11057586" cy="1325563"/>
          </a:xfrm>
          <a:solidFill>
            <a:schemeClr val="accent1">
              <a:lumMod val="20000"/>
              <a:lumOff val="80000"/>
            </a:schemeClr>
          </a:solidFill>
        </p:spPr>
        <p:txBody>
          <a:bodyPr>
            <a:normAutofit fontScale="90000"/>
          </a:bodyPr>
          <a:lstStyle/>
          <a:p>
            <a:br>
              <a:rPr lang="tr-TR" b="1" dirty="0"/>
            </a:br>
            <a:r>
              <a:rPr lang="tr-TR" sz="4000" b="1" dirty="0">
                <a:solidFill>
                  <a:srgbClr val="FF0000"/>
                </a:solidFill>
              </a:rPr>
              <a:t>21.DENİZ KONŞİMENTOSU (Marine/Ocean Bill of </a:t>
            </a:r>
            <a:r>
              <a:rPr lang="tr-TR" sz="4000" b="1" dirty="0" err="1">
                <a:solidFill>
                  <a:srgbClr val="FF0000"/>
                </a:solidFill>
              </a:rPr>
              <a:t>Lading</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p:txBody>
          <a:bodyPr/>
          <a:lstStyle/>
          <a:p>
            <a:r>
              <a:rPr lang="tr-TR" sz="3200" dirty="0">
                <a:solidFill>
                  <a:srgbClr val="00B0F0"/>
                </a:solidFill>
              </a:rPr>
              <a:t>Deniz taşımacılığında ;</a:t>
            </a:r>
          </a:p>
          <a:p>
            <a:r>
              <a:rPr lang="tr-TR" sz="3200" dirty="0"/>
              <a:t>belge konusu </a:t>
            </a:r>
            <a:r>
              <a:rPr lang="tr-TR" sz="3200" dirty="0">
                <a:solidFill>
                  <a:srgbClr val="00B0F0"/>
                </a:solidFill>
              </a:rPr>
              <a:t>malların taşınmak üzere teslim alındığını </a:t>
            </a:r>
            <a:r>
              <a:rPr lang="tr-TR" sz="3200" dirty="0"/>
              <a:t>ya da yüklendiği kanıtlayan belgedir.</a:t>
            </a:r>
          </a:p>
          <a:p>
            <a:endParaRPr lang="tr-TR" dirty="0"/>
          </a:p>
        </p:txBody>
      </p:sp>
      <p:sp>
        <p:nvSpPr>
          <p:cNvPr id="4" name="Veri Yer Tutucusu 3"/>
          <p:cNvSpPr>
            <a:spLocks noGrp="1"/>
          </p:cNvSpPr>
          <p:nvPr>
            <p:ph type="dt" sz="half" idx="10"/>
          </p:nvPr>
        </p:nvSpPr>
        <p:spPr/>
        <p:txBody>
          <a:bodyPr/>
          <a:lstStyle/>
          <a:p>
            <a:fld id="{A4AA13DC-85A8-45D1-A037-40665FBC8975}"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116</a:t>
            </a:fld>
            <a:endParaRPr lang="tr-TR">
              <a:solidFill>
                <a:prstClr val="black">
                  <a:tint val="75000"/>
                </a:prstClr>
              </a:solidFill>
            </a:endParaRPr>
          </a:p>
        </p:txBody>
      </p:sp>
    </p:spTree>
    <p:extLst>
      <p:ext uri="{BB962C8B-B14F-4D97-AF65-F5344CB8AC3E}">
        <p14:creationId xmlns:p14="http://schemas.microsoft.com/office/powerpoint/2010/main" val="3618442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425" y="365126"/>
            <a:ext cx="11848564" cy="1935162"/>
          </a:xfrm>
          <a:solidFill>
            <a:schemeClr val="accent1">
              <a:lumMod val="20000"/>
              <a:lumOff val="80000"/>
            </a:schemeClr>
          </a:solidFill>
        </p:spPr>
        <p:txBody>
          <a:bodyPr>
            <a:normAutofit fontScale="90000"/>
          </a:bodyPr>
          <a:lstStyle/>
          <a:p>
            <a:pPr algn="ctr"/>
            <a:br>
              <a:rPr lang="tr-TR" b="1" dirty="0"/>
            </a:br>
            <a:r>
              <a:rPr lang="tr-TR" sz="3600" b="1" dirty="0">
                <a:solidFill>
                  <a:srgbClr val="7030A0"/>
                </a:solidFill>
                <a:latin typeface="Algerian" panose="04020705040A02060702" pitchFamily="82" charset="0"/>
              </a:rPr>
              <a:t>22.KARAYOLU TAŞIMA BELGESİ </a:t>
            </a:r>
            <a:br>
              <a:rPr lang="tr-TR" sz="3600" b="1" dirty="0">
                <a:solidFill>
                  <a:srgbClr val="FF0000"/>
                </a:solidFill>
              </a:rPr>
            </a:br>
            <a:r>
              <a:rPr lang="tr-TR" sz="3600" b="1" dirty="0">
                <a:solidFill>
                  <a:srgbClr val="FF0000"/>
                </a:solidFill>
              </a:rPr>
              <a:t>(Road </a:t>
            </a:r>
            <a:r>
              <a:rPr lang="tr-TR" sz="3600" b="1" dirty="0" err="1">
                <a:solidFill>
                  <a:srgbClr val="FF0000"/>
                </a:solidFill>
              </a:rPr>
              <a:t>Waybill</a:t>
            </a:r>
            <a:r>
              <a:rPr lang="tr-TR" sz="3600" b="1" dirty="0">
                <a:solidFill>
                  <a:srgbClr val="FF0000"/>
                </a:solidFill>
              </a:rPr>
              <a:t>) (CMR); (</a:t>
            </a:r>
            <a:r>
              <a:rPr lang="tr-TR" sz="3600" b="1" dirty="0" err="1">
                <a:solidFill>
                  <a:srgbClr val="FF0000"/>
                </a:solidFill>
              </a:rPr>
              <a:t>Convention</a:t>
            </a:r>
            <a:r>
              <a:rPr lang="tr-TR" sz="3600" b="1" dirty="0">
                <a:solidFill>
                  <a:srgbClr val="FF0000"/>
                </a:solidFill>
              </a:rPr>
              <a:t> </a:t>
            </a:r>
            <a:r>
              <a:rPr lang="tr-TR" sz="3600" b="1" dirty="0" err="1">
                <a:solidFill>
                  <a:srgbClr val="FF0000"/>
                </a:solidFill>
              </a:rPr>
              <a:t>Marchandises</a:t>
            </a:r>
            <a:r>
              <a:rPr lang="tr-TR" sz="3600" b="1" dirty="0">
                <a:solidFill>
                  <a:srgbClr val="FF0000"/>
                </a:solidFill>
              </a:rPr>
              <a:t> </a:t>
            </a:r>
            <a:r>
              <a:rPr lang="tr-TR" sz="3600" b="1" dirty="0" err="1">
                <a:solidFill>
                  <a:srgbClr val="FF0000"/>
                </a:solidFill>
              </a:rPr>
              <a:t>Routiers</a:t>
            </a:r>
            <a:r>
              <a:rPr lang="tr-TR" sz="3600" b="1" dirty="0">
                <a:solidFill>
                  <a:srgbClr val="FF0000"/>
                </a:solidFill>
              </a:rPr>
              <a:t>)</a:t>
            </a:r>
            <a:br>
              <a:rPr lang="tr-TR" sz="3600" b="1" dirty="0">
                <a:solidFill>
                  <a:srgbClr val="FF0000"/>
                </a:solidFill>
              </a:rPr>
            </a:br>
            <a:r>
              <a:rPr lang="tr-TR" sz="3200" dirty="0">
                <a:solidFill>
                  <a:prstClr val="black"/>
                </a:solidFill>
                <a:latin typeface="Arial" panose="020B0604020202020204" pitchFamily="34" charset="0"/>
                <a:cs typeface="Arial" panose="020B0604020202020204" pitchFamily="34" charset="0"/>
              </a:rPr>
              <a:t>CMR (</a:t>
            </a:r>
            <a:r>
              <a:rPr lang="tr-TR" sz="3200" b="1" dirty="0">
                <a:solidFill>
                  <a:srgbClr val="7030A0"/>
                </a:solidFill>
                <a:latin typeface="Algerian" panose="04020705040A02060702" pitchFamily="82" charset="0"/>
                <a:cs typeface="Arial" panose="020B0604020202020204" pitchFamily="34" charset="0"/>
              </a:rPr>
              <a:t>Ticari Mallar Güzergah Anlaşması</a:t>
            </a:r>
            <a:r>
              <a:rPr lang="tr-TR" sz="3200" dirty="0">
                <a:solidFill>
                  <a:prstClr val="black"/>
                </a:solidFill>
                <a:latin typeface="Arial" panose="020B0604020202020204" pitchFamily="34" charset="0"/>
                <a:cs typeface="Arial" panose="020B0604020202020204" pitchFamily="34" charset="0"/>
              </a:rPr>
              <a:t>)]</a:t>
            </a:r>
            <a:br>
              <a:rPr lang="tr-TR" sz="3600" dirty="0">
                <a:solidFill>
                  <a:srgbClr val="FF0000"/>
                </a:solidFill>
              </a:rPr>
            </a:br>
            <a:endParaRPr lang="tr-TR" sz="3600" dirty="0">
              <a:solidFill>
                <a:srgbClr val="FF0000"/>
              </a:solidFill>
            </a:endParaRPr>
          </a:p>
        </p:txBody>
      </p:sp>
      <p:pic>
        <p:nvPicPr>
          <p:cNvPr id="4" name="İçerik Yer Tutucusu 3"/>
          <p:cNvPicPr>
            <a:picLocks noGrp="1" noChangeAspect="1"/>
          </p:cNvPicPr>
          <p:nvPr>
            <p:ph idx="1"/>
          </p:nvPr>
        </p:nvPicPr>
        <p:blipFill>
          <a:blip r:embed="rId2"/>
          <a:stretch>
            <a:fillRect/>
          </a:stretch>
        </p:blipFill>
        <p:spPr>
          <a:xfrm>
            <a:off x="3791744" y="2486024"/>
            <a:ext cx="4464496" cy="4183335"/>
          </a:xfrm>
          <a:prstGeom prst="rect">
            <a:avLst/>
          </a:prstGeom>
        </p:spPr>
      </p:pic>
      <p:sp>
        <p:nvSpPr>
          <p:cNvPr id="3" name="Veri Yer Tutucusu 2"/>
          <p:cNvSpPr>
            <a:spLocks noGrp="1"/>
          </p:cNvSpPr>
          <p:nvPr>
            <p:ph type="dt" sz="half" idx="10"/>
          </p:nvPr>
        </p:nvSpPr>
        <p:spPr/>
        <p:txBody>
          <a:bodyPr/>
          <a:lstStyle/>
          <a:p>
            <a:fld id="{FA08ADAD-9858-405D-953A-59096670E26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117</a:t>
            </a:fld>
            <a:endParaRPr lang="tr-TR">
              <a:solidFill>
                <a:prstClr val="black">
                  <a:tint val="75000"/>
                </a:prstClr>
              </a:solidFill>
            </a:endParaRPr>
          </a:p>
        </p:txBody>
      </p:sp>
    </p:spTree>
    <p:extLst>
      <p:ext uri="{BB962C8B-B14F-4D97-AF65-F5344CB8AC3E}">
        <p14:creationId xmlns:p14="http://schemas.microsoft.com/office/powerpoint/2010/main" val="23311814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sz="3200" dirty="0">
                <a:solidFill>
                  <a:srgbClr val="FF0000"/>
                </a:solidFill>
                <a:latin typeface="Arial" panose="020B0604020202020204" pitchFamily="34" charset="0"/>
                <a:cs typeface="Arial" panose="020B0604020202020204" pitchFamily="34" charset="0"/>
              </a:rPr>
              <a:t>CMR [</a:t>
            </a:r>
            <a:r>
              <a:rPr lang="tr-TR" sz="3200" dirty="0" err="1">
                <a:solidFill>
                  <a:srgbClr val="FF0000"/>
                </a:solidFill>
                <a:latin typeface="Arial" panose="020B0604020202020204" pitchFamily="34" charset="0"/>
                <a:cs typeface="Arial" panose="020B0604020202020204" pitchFamily="34" charset="0"/>
              </a:rPr>
              <a:t>Convention</a:t>
            </a:r>
            <a:r>
              <a:rPr lang="tr-TR" sz="3200" dirty="0">
                <a:solidFill>
                  <a:srgbClr val="FF0000"/>
                </a:solidFill>
                <a:latin typeface="Arial" panose="020B0604020202020204" pitchFamily="34" charset="0"/>
                <a:cs typeface="Arial" panose="020B0604020202020204" pitchFamily="34" charset="0"/>
              </a:rPr>
              <a:t> </a:t>
            </a:r>
            <a:r>
              <a:rPr lang="tr-TR" sz="3200" dirty="0" err="1">
                <a:solidFill>
                  <a:srgbClr val="FF0000"/>
                </a:solidFill>
                <a:latin typeface="Arial" panose="020B0604020202020204" pitchFamily="34" charset="0"/>
                <a:cs typeface="Arial" panose="020B0604020202020204" pitchFamily="34" charset="0"/>
              </a:rPr>
              <a:t>Merchandises</a:t>
            </a:r>
            <a:r>
              <a:rPr lang="tr-TR" sz="3200" dirty="0">
                <a:solidFill>
                  <a:srgbClr val="FF0000"/>
                </a:solidFill>
                <a:latin typeface="Arial" panose="020B0604020202020204" pitchFamily="34" charset="0"/>
                <a:cs typeface="Arial" panose="020B0604020202020204" pitchFamily="34" charset="0"/>
              </a:rPr>
              <a:t> </a:t>
            </a:r>
            <a:r>
              <a:rPr lang="tr-TR" sz="3200" dirty="0" err="1">
                <a:solidFill>
                  <a:srgbClr val="FF0000"/>
                </a:solidFill>
                <a:latin typeface="Arial" panose="020B0604020202020204" pitchFamily="34" charset="0"/>
                <a:cs typeface="Arial" panose="020B0604020202020204" pitchFamily="34" charset="0"/>
              </a:rPr>
              <a:t>Routier</a:t>
            </a:r>
            <a:r>
              <a:rPr lang="tr-TR" sz="3200" dirty="0">
                <a:solidFill>
                  <a:srgbClr val="FF0000"/>
                </a:solidFill>
                <a:latin typeface="Arial" panose="020B0604020202020204" pitchFamily="34" charset="0"/>
                <a:cs typeface="Arial" panose="020B0604020202020204" pitchFamily="34" charset="0"/>
              </a:rPr>
              <a:t> (Ticari Mallar Güzergah Anlaşması)]</a:t>
            </a:r>
            <a:endParaRPr lang="tr-TR" sz="3200" dirty="0">
              <a:solidFill>
                <a:srgbClr val="FF0000"/>
              </a:solidFill>
            </a:endParaRPr>
          </a:p>
          <a:p>
            <a:r>
              <a:rPr lang="tr-TR" sz="3200" dirty="0"/>
              <a:t>Malların </a:t>
            </a:r>
            <a:r>
              <a:rPr lang="tr-TR" sz="3200" u="sng" dirty="0">
                <a:solidFill>
                  <a:srgbClr val="00B050"/>
                </a:solidFill>
              </a:rPr>
              <a:t>nakliyeci firma tarafından istenilen yere taşınmak üzere teslim alındığını gösteren belgedir</a:t>
            </a:r>
            <a:r>
              <a:rPr lang="tr-TR" sz="3200" dirty="0"/>
              <a:t>.</a:t>
            </a:r>
          </a:p>
          <a:p>
            <a:endParaRPr lang="tr-TR" dirty="0"/>
          </a:p>
        </p:txBody>
      </p:sp>
      <p:sp>
        <p:nvSpPr>
          <p:cNvPr id="2" name="Veri Yer Tutucusu 1"/>
          <p:cNvSpPr>
            <a:spLocks noGrp="1"/>
          </p:cNvSpPr>
          <p:nvPr>
            <p:ph type="dt" sz="half" idx="10"/>
          </p:nvPr>
        </p:nvSpPr>
        <p:spPr/>
        <p:txBody>
          <a:bodyPr/>
          <a:lstStyle/>
          <a:p>
            <a:fld id="{4D5787F9-3052-4054-B53C-D7ACA60CE44C}"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118</a:t>
            </a:fld>
            <a:endParaRPr lang="tr-TR">
              <a:solidFill>
                <a:prstClr val="black">
                  <a:tint val="75000"/>
                </a:prstClr>
              </a:solidFill>
            </a:endParaRPr>
          </a:p>
        </p:txBody>
      </p:sp>
    </p:spTree>
    <p:extLst>
      <p:ext uri="{BB962C8B-B14F-4D97-AF65-F5344CB8AC3E}">
        <p14:creationId xmlns:p14="http://schemas.microsoft.com/office/powerpoint/2010/main" val="14651274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425" y="365126"/>
            <a:ext cx="11655381" cy="1012914"/>
          </a:xfrm>
          <a:solidFill>
            <a:schemeClr val="accent1">
              <a:lumMod val="20000"/>
              <a:lumOff val="80000"/>
            </a:schemeClr>
          </a:solidFill>
        </p:spPr>
        <p:txBody>
          <a:bodyPr>
            <a:noAutofit/>
          </a:bodyPr>
          <a:lstStyle/>
          <a:p>
            <a:pPr algn="ctr"/>
            <a:br>
              <a:rPr lang="tr-TR" sz="3600" b="1" dirty="0">
                <a:solidFill>
                  <a:srgbClr val="FF0000"/>
                </a:solidFill>
              </a:rPr>
            </a:br>
            <a:r>
              <a:rPr lang="tr-TR" sz="3600" b="1" dirty="0">
                <a:solidFill>
                  <a:srgbClr val="FF0000"/>
                </a:solidFill>
              </a:rPr>
              <a:t>23</a:t>
            </a:r>
            <a:r>
              <a:rPr lang="tr-TR" sz="3200" b="1" dirty="0">
                <a:solidFill>
                  <a:srgbClr val="FF0000"/>
                </a:solidFill>
              </a:rPr>
              <a:t>.KARMA TAŞIMA BELGESİ </a:t>
            </a:r>
            <a:br>
              <a:rPr lang="tr-TR" sz="3200" b="1" dirty="0">
                <a:solidFill>
                  <a:srgbClr val="FF0000"/>
                </a:solidFill>
              </a:rPr>
            </a:br>
            <a:r>
              <a:rPr lang="tr-TR" sz="3200" b="1" dirty="0">
                <a:solidFill>
                  <a:srgbClr val="FF0000"/>
                </a:solidFill>
              </a:rPr>
              <a:t>(</a:t>
            </a:r>
            <a:r>
              <a:rPr lang="tr-TR" sz="3200" b="1" dirty="0" err="1">
                <a:solidFill>
                  <a:srgbClr val="FF0000"/>
                </a:solidFill>
              </a:rPr>
              <a:t>Combined</a:t>
            </a:r>
            <a:r>
              <a:rPr lang="tr-TR" sz="3200" b="1" dirty="0">
                <a:solidFill>
                  <a:srgbClr val="FF0000"/>
                </a:solidFill>
              </a:rPr>
              <a:t> Bill of </a:t>
            </a:r>
            <a:r>
              <a:rPr lang="tr-TR" sz="3200" b="1" dirty="0" err="1">
                <a:solidFill>
                  <a:srgbClr val="FF0000"/>
                </a:solidFill>
              </a:rPr>
              <a:t>Lading</a:t>
            </a:r>
            <a:r>
              <a:rPr lang="tr-TR" sz="3200" b="1" dirty="0">
                <a:solidFill>
                  <a:srgbClr val="FF0000"/>
                </a:solidFill>
              </a:rPr>
              <a:t>)</a:t>
            </a:r>
            <a:br>
              <a:rPr lang="tr-TR" sz="3200" dirty="0">
                <a:solidFill>
                  <a:srgbClr val="FF0000"/>
                </a:solidFill>
              </a:rPr>
            </a:br>
            <a:endParaRPr lang="tr-TR" sz="3200" dirty="0">
              <a:solidFill>
                <a:srgbClr val="FF0000"/>
              </a:solidFill>
            </a:endParaRPr>
          </a:p>
        </p:txBody>
      </p:sp>
      <p:sp>
        <p:nvSpPr>
          <p:cNvPr id="3" name="İçerik Yer Tutucusu 2"/>
          <p:cNvSpPr>
            <a:spLocks noGrp="1"/>
          </p:cNvSpPr>
          <p:nvPr>
            <p:ph idx="1"/>
          </p:nvPr>
        </p:nvSpPr>
        <p:spPr>
          <a:xfrm>
            <a:off x="167425" y="1543050"/>
            <a:ext cx="11655381" cy="5178425"/>
          </a:xfrm>
        </p:spPr>
        <p:txBody>
          <a:bodyPr>
            <a:normAutofit fontScale="92500" lnSpcReduction="10000"/>
          </a:bodyPr>
          <a:lstStyle/>
          <a:p>
            <a:pPr algn="ctr"/>
            <a:r>
              <a:rPr lang="tr-TR" sz="3200" b="1" dirty="0" err="1"/>
              <a:t>Combined</a:t>
            </a:r>
            <a:r>
              <a:rPr lang="tr-TR" sz="3200" b="1" dirty="0"/>
              <a:t>/</a:t>
            </a:r>
            <a:r>
              <a:rPr lang="tr-TR" sz="3200" b="1" dirty="0" err="1"/>
              <a:t>multimodal</a:t>
            </a:r>
            <a:r>
              <a:rPr lang="tr-TR" sz="3200" b="1" dirty="0"/>
              <a:t> veya </a:t>
            </a:r>
            <a:r>
              <a:rPr lang="tr-TR" sz="3200" b="1" dirty="0" err="1"/>
              <a:t>Trough</a:t>
            </a:r>
            <a:r>
              <a:rPr lang="tr-TR" sz="3200" b="1" dirty="0"/>
              <a:t> B/L:</a:t>
            </a:r>
          </a:p>
          <a:p>
            <a:r>
              <a:rPr lang="tr-TR" sz="3200" dirty="0"/>
              <a:t>Malın Deniz, kara, hava </a:t>
            </a:r>
            <a:r>
              <a:rPr lang="tr-TR" sz="3200" dirty="0" err="1"/>
              <a:t>vb</a:t>
            </a:r>
            <a:r>
              <a:rPr lang="tr-TR" sz="3200" dirty="0"/>
              <a:t> ile gideceği anlamına gelir.</a:t>
            </a:r>
          </a:p>
          <a:p>
            <a:r>
              <a:rPr lang="tr-TR" sz="3200" dirty="0"/>
              <a:t>Belgeye konu </a:t>
            </a:r>
            <a:r>
              <a:rPr lang="tr-TR" sz="3200" dirty="0">
                <a:solidFill>
                  <a:srgbClr val="FF0000"/>
                </a:solidFill>
              </a:rPr>
              <a:t>malların taşımasında birden fazla taşıma aracı söz konusu olduğu durumlarda </a:t>
            </a:r>
            <a:r>
              <a:rPr lang="tr-TR" sz="3200" dirty="0">
                <a:solidFill>
                  <a:srgbClr val="00B0F0"/>
                </a:solidFill>
              </a:rPr>
              <a:t>taşıyıcı tarafından yükletene verilen ve malların teslim alındığı yerden varış yerine kadar taşınacağını gösteren </a:t>
            </a:r>
            <a:r>
              <a:rPr lang="tr-TR" sz="3200" dirty="0"/>
              <a:t>belgedir.</a:t>
            </a:r>
          </a:p>
          <a:p>
            <a:pPr algn="ctr"/>
            <a:r>
              <a:rPr lang="tr-TR" sz="3200" b="1" dirty="0">
                <a:solidFill>
                  <a:srgbClr val="FF0000"/>
                </a:solidFill>
              </a:rPr>
              <a:t>Çok önemli not</a:t>
            </a:r>
            <a:r>
              <a:rPr lang="tr-TR" sz="3200" dirty="0"/>
              <a:t>:</a:t>
            </a:r>
          </a:p>
          <a:p>
            <a:r>
              <a:rPr lang="tr-TR" sz="3200" dirty="0"/>
              <a:t>«</a:t>
            </a:r>
            <a:r>
              <a:rPr lang="tr-TR" sz="3200" dirty="0" err="1"/>
              <a:t>Combined</a:t>
            </a:r>
            <a:r>
              <a:rPr lang="tr-TR" sz="3200" dirty="0"/>
              <a:t>» yazmazsa da örneğin Malta adasında karaya indiğinde konteyner veya başka mal zarar görürse sigorta ödeme yapmaz. Çünkü mal veya konteyner vb. karada zarar gördü.</a:t>
            </a:r>
          </a:p>
          <a:p>
            <a:r>
              <a:rPr lang="tr-TR" sz="3200" b="1" dirty="0">
                <a:solidFill>
                  <a:srgbClr val="00B050"/>
                </a:solidFill>
              </a:rPr>
              <a:t>Oysaki </a:t>
            </a:r>
            <a:r>
              <a:rPr lang="tr-TR" sz="3200" b="1" dirty="0" err="1">
                <a:solidFill>
                  <a:srgbClr val="00B050"/>
                </a:solidFill>
              </a:rPr>
              <a:t>ocean</a:t>
            </a:r>
            <a:r>
              <a:rPr lang="tr-TR" sz="3200" b="1" dirty="0">
                <a:solidFill>
                  <a:srgbClr val="00B050"/>
                </a:solidFill>
              </a:rPr>
              <a:t> B/L denizden denize demektir</a:t>
            </a:r>
            <a:r>
              <a:rPr lang="tr-TR" sz="3200" dirty="0"/>
              <a:t>. Sigorta şirketi malın karada ne işi var diyebilir. İşte bu noktada konşimentoya « </a:t>
            </a:r>
            <a:r>
              <a:rPr lang="tr-TR" sz="3200" dirty="0" err="1"/>
              <a:t>combined</a:t>
            </a:r>
            <a:r>
              <a:rPr lang="tr-TR" sz="3200" dirty="0"/>
              <a:t>» yazarsak kendimizi sağlama alırız. </a:t>
            </a:r>
          </a:p>
          <a:p>
            <a:endParaRPr lang="tr-TR" dirty="0"/>
          </a:p>
        </p:txBody>
      </p:sp>
      <p:sp>
        <p:nvSpPr>
          <p:cNvPr id="4" name="Veri Yer Tutucusu 3"/>
          <p:cNvSpPr>
            <a:spLocks noGrp="1"/>
          </p:cNvSpPr>
          <p:nvPr>
            <p:ph type="dt" sz="half" idx="10"/>
          </p:nvPr>
        </p:nvSpPr>
        <p:spPr/>
        <p:txBody>
          <a:bodyPr/>
          <a:lstStyle/>
          <a:p>
            <a:fld id="{5ECEE96E-DE51-4B19-8778-267E848E00CA}"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dirty="0">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119</a:t>
            </a:fld>
            <a:endParaRPr lang="tr-TR">
              <a:solidFill>
                <a:prstClr val="black">
                  <a:tint val="75000"/>
                </a:prstClr>
              </a:solidFill>
            </a:endParaRPr>
          </a:p>
        </p:txBody>
      </p:sp>
    </p:spTree>
    <p:extLst>
      <p:ext uri="{BB962C8B-B14F-4D97-AF65-F5344CB8AC3E}">
        <p14:creationId xmlns:p14="http://schemas.microsoft.com/office/powerpoint/2010/main" val="364338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8640" y="524256"/>
            <a:ext cx="11387328" cy="5652707"/>
          </a:xfrm>
        </p:spPr>
        <p:txBody>
          <a:bodyPr>
            <a:normAutofit/>
          </a:bodyPr>
          <a:lstStyle/>
          <a:p>
            <a:r>
              <a:rPr lang="tr-TR" sz="3200" dirty="0"/>
              <a:t>Gümrük kapıları sayesinde </a:t>
            </a:r>
            <a:r>
              <a:rPr lang="tr-TR" sz="3200" dirty="0">
                <a:solidFill>
                  <a:srgbClr val="FF0000"/>
                </a:solidFill>
              </a:rPr>
              <a:t>ülkemizde üretilen ürünler çevre ülkelere gider. (İHRACAT)</a:t>
            </a:r>
          </a:p>
          <a:p>
            <a:r>
              <a:rPr lang="tr-TR" sz="3200" dirty="0"/>
              <a:t> Aynı şekilde </a:t>
            </a:r>
            <a:r>
              <a:rPr lang="tr-TR" sz="3200" dirty="0">
                <a:solidFill>
                  <a:srgbClr val="0070C0"/>
                </a:solidFill>
              </a:rPr>
              <a:t>çevre ülkelerde üretilen ürünler de ülkemize girer(İTHALAT)</a:t>
            </a:r>
            <a:r>
              <a:rPr lang="tr-TR" sz="3200" dirty="0"/>
              <a:t>.</a:t>
            </a:r>
          </a:p>
          <a:p>
            <a:r>
              <a:rPr lang="tr-TR" sz="3200" dirty="0"/>
              <a:t> Bunun için gümrük kapıları bir ülke ekonomisi açısından vaz geçilmez önem taşır.</a:t>
            </a:r>
          </a:p>
          <a:p>
            <a:r>
              <a:rPr lang="tr-TR" sz="3200" dirty="0"/>
              <a:t> Ülke </a:t>
            </a:r>
            <a:r>
              <a:rPr lang="tr-TR" sz="3200" dirty="0">
                <a:solidFill>
                  <a:srgbClr val="FF0000"/>
                </a:solidFill>
              </a:rPr>
              <a:t>ihracat ve ithalatının yarıdan fazlası gümrük kapıları sayesinde </a:t>
            </a:r>
            <a:r>
              <a:rPr lang="tr-TR" sz="3200" dirty="0"/>
              <a:t>olur.</a:t>
            </a:r>
          </a:p>
        </p:txBody>
      </p:sp>
      <p:sp>
        <p:nvSpPr>
          <p:cNvPr id="4" name="Veri Yer Tutucusu 3"/>
          <p:cNvSpPr>
            <a:spLocks noGrp="1"/>
          </p:cNvSpPr>
          <p:nvPr>
            <p:ph type="dt" sz="half" idx="10"/>
          </p:nvPr>
        </p:nvSpPr>
        <p:spPr/>
        <p:txBody>
          <a:bodyPr/>
          <a:lstStyle/>
          <a:p>
            <a:fld id="{5B6B2048-471E-47F3-B52B-67B457196F14}"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a:t>
            </a:fld>
            <a:endParaRPr lang="tr-TR">
              <a:solidFill>
                <a:prstClr val="black">
                  <a:tint val="75000"/>
                </a:prstClr>
              </a:solidFill>
            </a:endParaRPr>
          </a:p>
        </p:txBody>
      </p:sp>
    </p:spTree>
    <p:extLst>
      <p:ext uri="{BB962C8B-B14F-4D97-AF65-F5344CB8AC3E}">
        <p14:creationId xmlns:p14="http://schemas.microsoft.com/office/powerpoint/2010/main" val="20108591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0303" y="365126"/>
            <a:ext cx="11655381" cy="922762"/>
          </a:xfrm>
          <a:solidFill>
            <a:schemeClr val="accent1">
              <a:lumMod val="20000"/>
              <a:lumOff val="80000"/>
            </a:schemeClr>
          </a:solidFill>
        </p:spPr>
        <p:txBody>
          <a:bodyPr>
            <a:normAutofit fontScale="90000"/>
          </a:bodyPr>
          <a:lstStyle/>
          <a:p>
            <a:pPr algn="ctr"/>
            <a:br>
              <a:rPr lang="tr-TR" b="1" dirty="0"/>
            </a:br>
            <a:r>
              <a:rPr lang="tr-TR" sz="3600" b="1" dirty="0">
                <a:solidFill>
                  <a:srgbClr val="FF0000"/>
                </a:solidFill>
              </a:rPr>
              <a:t>24.MENŞE ŞEHADETNAMESİ </a:t>
            </a:r>
            <a:br>
              <a:rPr lang="tr-TR" sz="3600" b="1" dirty="0">
                <a:solidFill>
                  <a:srgbClr val="FF0000"/>
                </a:solidFill>
              </a:rPr>
            </a:br>
            <a:r>
              <a:rPr lang="tr-TR" sz="3600" b="1" dirty="0">
                <a:solidFill>
                  <a:srgbClr val="FF0000"/>
                </a:solidFill>
              </a:rPr>
              <a:t>(</a:t>
            </a:r>
            <a:r>
              <a:rPr lang="tr-TR" sz="3600" b="1" dirty="0" err="1">
                <a:solidFill>
                  <a:srgbClr val="FF0000"/>
                </a:solidFill>
              </a:rPr>
              <a:t>Certificate</a:t>
            </a:r>
            <a:r>
              <a:rPr lang="tr-TR" sz="3600" b="1" dirty="0">
                <a:solidFill>
                  <a:srgbClr val="FF0000"/>
                </a:solidFill>
              </a:rPr>
              <a:t> of </a:t>
            </a:r>
            <a:r>
              <a:rPr lang="tr-TR" sz="3600" b="1" dirty="0" err="1">
                <a:solidFill>
                  <a:srgbClr val="FF0000"/>
                </a:solidFill>
              </a:rPr>
              <a:t>Origin</a:t>
            </a:r>
            <a:r>
              <a:rPr lang="tr-TR" sz="3600" b="1" dirty="0">
                <a:solidFill>
                  <a:srgbClr val="FF0000"/>
                </a:solidFill>
              </a:rPr>
              <a:t>)</a:t>
            </a:r>
            <a:br>
              <a:rPr lang="tr-TR" sz="3600" dirty="0">
                <a:solidFill>
                  <a:srgbClr val="FF0000"/>
                </a:solidFill>
              </a:rPr>
            </a:br>
            <a:endParaRPr lang="tr-TR" sz="3600" dirty="0">
              <a:solidFill>
                <a:srgbClr val="FF0000"/>
              </a:solidFill>
            </a:endParaRPr>
          </a:p>
        </p:txBody>
      </p:sp>
      <p:sp>
        <p:nvSpPr>
          <p:cNvPr id="3" name="İçerik Yer Tutucusu 2"/>
          <p:cNvSpPr>
            <a:spLocks noGrp="1"/>
          </p:cNvSpPr>
          <p:nvPr>
            <p:ph idx="1"/>
          </p:nvPr>
        </p:nvSpPr>
        <p:spPr>
          <a:xfrm>
            <a:off x="360608" y="1635617"/>
            <a:ext cx="10993192" cy="4541346"/>
          </a:xfrm>
        </p:spPr>
        <p:txBody>
          <a:bodyPr/>
          <a:lstStyle/>
          <a:p>
            <a:r>
              <a:rPr lang="tr-TR" sz="3200" dirty="0"/>
              <a:t>Dış ticarete konu malların menşeini </a:t>
            </a:r>
            <a:r>
              <a:rPr lang="tr-TR" sz="3200" b="1" dirty="0">
                <a:solidFill>
                  <a:srgbClr val="00B050"/>
                </a:solidFill>
              </a:rPr>
              <a:t>yani üretildiği ülkeyi gösteren belgedir.</a:t>
            </a:r>
          </a:p>
          <a:p>
            <a:endParaRPr lang="tr-TR" dirty="0"/>
          </a:p>
        </p:txBody>
      </p:sp>
      <p:sp>
        <p:nvSpPr>
          <p:cNvPr id="4" name="Veri Yer Tutucusu 3"/>
          <p:cNvSpPr>
            <a:spLocks noGrp="1"/>
          </p:cNvSpPr>
          <p:nvPr>
            <p:ph type="dt" sz="half" idx="10"/>
          </p:nvPr>
        </p:nvSpPr>
        <p:spPr/>
        <p:txBody>
          <a:bodyPr/>
          <a:lstStyle/>
          <a:p>
            <a:fld id="{C830CC78-FCBB-4EA9-AAC1-1D0CEB9AB89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120</a:t>
            </a:fld>
            <a:endParaRPr lang="tr-TR">
              <a:solidFill>
                <a:prstClr val="black">
                  <a:tint val="75000"/>
                </a:prstClr>
              </a:solidFill>
            </a:endParaRPr>
          </a:p>
        </p:txBody>
      </p:sp>
    </p:spTree>
    <p:extLst>
      <p:ext uri="{BB962C8B-B14F-4D97-AF65-F5344CB8AC3E}">
        <p14:creationId xmlns:p14="http://schemas.microsoft.com/office/powerpoint/2010/main" val="23257055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0304" y="365126"/>
            <a:ext cx="11552350" cy="716700"/>
          </a:xfrm>
          <a:solidFill>
            <a:schemeClr val="accent1">
              <a:lumMod val="20000"/>
              <a:lumOff val="80000"/>
            </a:schemeClr>
          </a:solidFill>
        </p:spPr>
        <p:txBody>
          <a:bodyPr>
            <a:noAutofit/>
          </a:bodyPr>
          <a:lstStyle/>
          <a:p>
            <a:br>
              <a:rPr lang="tr-TR" sz="3600" b="1" dirty="0">
                <a:solidFill>
                  <a:srgbClr val="FF0000"/>
                </a:solidFill>
              </a:rPr>
            </a:br>
            <a:r>
              <a:rPr lang="tr-TR" sz="3200" b="1" dirty="0">
                <a:solidFill>
                  <a:srgbClr val="FF0000"/>
                </a:solidFill>
              </a:rPr>
              <a:t>25.ÖZEL MENŞE ŞEHADETNAMESİ-FORM A (</a:t>
            </a:r>
            <a:r>
              <a:rPr lang="tr-TR" sz="3200" b="1" dirty="0" err="1">
                <a:solidFill>
                  <a:srgbClr val="FF0000"/>
                </a:solidFill>
              </a:rPr>
              <a:t>Certificate</a:t>
            </a:r>
            <a:r>
              <a:rPr lang="tr-TR" sz="3200" b="1" dirty="0">
                <a:solidFill>
                  <a:srgbClr val="FF0000"/>
                </a:solidFill>
              </a:rPr>
              <a:t> of </a:t>
            </a:r>
            <a:r>
              <a:rPr lang="tr-TR" sz="3200" b="1" dirty="0" err="1">
                <a:solidFill>
                  <a:srgbClr val="FF0000"/>
                </a:solidFill>
              </a:rPr>
              <a:t>Origin</a:t>
            </a:r>
            <a:r>
              <a:rPr lang="tr-TR" sz="3200" b="1" dirty="0">
                <a:solidFill>
                  <a:srgbClr val="FF0000"/>
                </a:solidFill>
              </a:rPr>
              <a:t>)</a:t>
            </a:r>
            <a:br>
              <a:rPr lang="tr-TR" sz="3200" dirty="0">
                <a:solidFill>
                  <a:srgbClr val="FF0000"/>
                </a:solidFill>
              </a:rPr>
            </a:br>
            <a:endParaRPr lang="tr-TR" sz="3200" dirty="0">
              <a:solidFill>
                <a:srgbClr val="FF0000"/>
              </a:solidFill>
            </a:endParaRPr>
          </a:p>
        </p:txBody>
      </p:sp>
      <p:sp>
        <p:nvSpPr>
          <p:cNvPr id="3" name="İçerik Yer Tutucusu 2"/>
          <p:cNvSpPr>
            <a:spLocks noGrp="1"/>
          </p:cNvSpPr>
          <p:nvPr>
            <p:ph idx="1"/>
          </p:nvPr>
        </p:nvSpPr>
        <p:spPr>
          <a:xfrm>
            <a:off x="180304" y="1313645"/>
            <a:ext cx="11173496" cy="5156428"/>
          </a:xfrm>
        </p:spPr>
        <p:txBody>
          <a:bodyPr>
            <a:normAutofit/>
          </a:bodyPr>
          <a:lstStyle/>
          <a:p>
            <a:r>
              <a:rPr lang="tr-TR" sz="3200" dirty="0"/>
              <a:t>Genel </a:t>
            </a:r>
            <a:r>
              <a:rPr lang="tr-TR" sz="3200" dirty="0" err="1"/>
              <a:t>Preferanslar</a:t>
            </a:r>
            <a:r>
              <a:rPr lang="tr-TR" sz="3200" dirty="0"/>
              <a:t> sisteminin sağladığı tavizli gümrük oranlarından yararlanılması için </a:t>
            </a:r>
            <a:r>
              <a:rPr lang="tr-TR" sz="3200" dirty="0" err="1">
                <a:solidFill>
                  <a:srgbClr val="FFC000"/>
                </a:solidFill>
              </a:rPr>
              <a:t>preferans</a:t>
            </a:r>
            <a:r>
              <a:rPr lang="tr-TR" sz="3200" dirty="0">
                <a:solidFill>
                  <a:srgbClr val="FFC000"/>
                </a:solidFill>
              </a:rPr>
              <a:t> tanıyan ülkelere yapılacak ihracatta </a:t>
            </a:r>
            <a:r>
              <a:rPr lang="tr-TR" sz="3200" dirty="0"/>
              <a:t>düzenlenen menşe </a:t>
            </a:r>
            <a:r>
              <a:rPr lang="tr-TR" sz="3200" dirty="0" err="1"/>
              <a:t>şehadetnamesi</a:t>
            </a:r>
            <a:r>
              <a:rPr lang="tr-TR" sz="3200" dirty="0"/>
              <a:t> </a:t>
            </a:r>
            <a:r>
              <a:rPr lang="tr-TR" sz="3200" dirty="0" err="1"/>
              <a:t>dir</a:t>
            </a:r>
            <a:r>
              <a:rPr lang="tr-TR" dirty="0"/>
              <a:t>.</a:t>
            </a:r>
          </a:p>
          <a:p>
            <a:endParaRPr lang="tr-TR" b="1" dirty="0">
              <a:solidFill>
                <a:srgbClr val="00B050"/>
              </a:solidFill>
            </a:endParaRPr>
          </a:p>
          <a:p>
            <a:r>
              <a:rPr lang="tr-TR" b="1" dirty="0">
                <a:solidFill>
                  <a:srgbClr val="00B050"/>
                </a:solidFill>
              </a:rPr>
              <a:t>GENEL PREFERANSLAR SİSTEMİ - GSP NEDİR?</a:t>
            </a:r>
          </a:p>
          <a:p>
            <a:r>
              <a:rPr lang="tr-TR" sz="3200" dirty="0">
                <a:solidFill>
                  <a:srgbClr val="FF0000"/>
                </a:solidFill>
              </a:rPr>
              <a:t>Gelişmekte olan ülkelerin bazı ihraç mallarına </a:t>
            </a:r>
            <a:r>
              <a:rPr lang="tr-TR" sz="3200" dirty="0">
                <a:solidFill>
                  <a:schemeClr val="accent1">
                    <a:lumMod val="75000"/>
                  </a:schemeClr>
                </a:solidFill>
              </a:rPr>
              <a:t>gelişmiş ülkeler tarafından </a:t>
            </a:r>
            <a:r>
              <a:rPr lang="tr-TR" sz="3200" dirty="0"/>
              <a:t>karşılıksız ve ayrım gözetmeksizin imtiyaz tanınmasına imkan sağlayan bir düzenlemedir.</a:t>
            </a:r>
          </a:p>
        </p:txBody>
      </p:sp>
      <p:sp>
        <p:nvSpPr>
          <p:cNvPr id="4" name="Veri Yer Tutucusu 3"/>
          <p:cNvSpPr>
            <a:spLocks noGrp="1"/>
          </p:cNvSpPr>
          <p:nvPr>
            <p:ph type="dt" sz="half" idx="10"/>
          </p:nvPr>
        </p:nvSpPr>
        <p:spPr/>
        <p:txBody>
          <a:bodyPr/>
          <a:lstStyle/>
          <a:p>
            <a:fld id="{BE8DD3F1-3584-4574-A8C3-227E4F5ABD5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121</a:t>
            </a:fld>
            <a:endParaRPr lang="tr-TR">
              <a:solidFill>
                <a:prstClr val="black">
                  <a:tint val="75000"/>
                </a:prstClr>
              </a:solidFill>
            </a:endParaRPr>
          </a:p>
        </p:txBody>
      </p:sp>
    </p:spTree>
    <p:extLst>
      <p:ext uri="{BB962C8B-B14F-4D97-AF65-F5344CB8AC3E}">
        <p14:creationId xmlns:p14="http://schemas.microsoft.com/office/powerpoint/2010/main" val="21850286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29491" y="365125"/>
            <a:ext cx="10924309" cy="895639"/>
          </a:xfrm>
        </p:spPr>
        <p:txBody>
          <a:bodyPr>
            <a:normAutofit fontScale="90000"/>
          </a:bodyPr>
          <a:lstStyle/>
          <a:p>
            <a:pPr algn="ctr"/>
            <a:br>
              <a:rPr lang="tr-TR" b="1" dirty="0">
                <a:solidFill>
                  <a:srgbClr val="00B050"/>
                </a:solidFill>
              </a:rPr>
            </a:br>
            <a:r>
              <a:rPr lang="tr-TR" b="1" dirty="0">
                <a:solidFill>
                  <a:srgbClr val="00B050"/>
                </a:solidFill>
              </a:rPr>
              <a:t>GSP'NİN AMACI</a:t>
            </a:r>
            <a:br>
              <a:rPr lang="tr-TR" b="1" dirty="0">
                <a:solidFill>
                  <a:srgbClr val="00B050"/>
                </a:solidFill>
              </a:rPr>
            </a:br>
            <a:endParaRPr lang="tr-TR" b="1" dirty="0"/>
          </a:p>
        </p:txBody>
      </p:sp>
      <p:sp>
        <p:nvSpPr>
          <p:cNvPr id="3" name="İçerik Yer Tutucusu 2"/>
          <p:cNvSpPr>
            <a:spLocks noGrp="1"/>
          </p:cNvSpPr>
          <p:nvPr>
            <p:ph idx="1"/>
          </p:nvPr>
        </p:nvSpPr>
        <p:spPr/>
        <p:txBody>
          <a:bodyPr>
            <a:normAutofit/>
          </a:bodyPr>
          <a:lstStyle/>
          <a:p>
            <a:r>
              <a:rPr lang="tr-TR" sz="3200" b="1" dirty="0">
                <a:solidFill>
                  <a:srgbClr val="7030A0"/>
                </a:solidFill>
              </a:rPr>
              <a:t>Gelişmekte olan ülkelerin</a:t>
            </a:r>
            <a:r>
              <a:rPr lang="tr-TR" sz="3200" dirty="0"/>
              <a:t>;</a:t>
            </a:r>
          </a:p>
          <a:p>
            <a:r>
              <a:rPr lang="tr-TR" sz="3200" dirty="0">
                <a:solidFill>
                  <a:srgbClr val="FF0000"/>
                </a:solidFill>
              </a:rPr>
              <a:t>ihracat gelirlerini artırmak,</a:t>
            </a:r>
          </a:p>
          <a:p>
            <a:r>
              <a:rPr lang="tr-TR" sz="3200" dirty="0">
                <a:solidFill>
                  <a:srgbClr val="FF0000"/>
                </a:solidFill>
              </a:rPr>
              <a:t>sanayileşmelerini teşvik etmek,</a:t>
            </a:r>
          </a:p>
          <a:p>
            <a:r>
              <a:rPr lang="tr-TR" sz="3200" dirty="0">
                <a:solidFill>
                  <a:srgbClr val="FF0000"/>
                </a:solidFill>
              </a:rPr>
              <a:t>ekonomik büyümelerini hızlandırmaktır.</a:t>
            </a:r>
          </a:p>
          <a:p>
            <a:endParaRPr lang="tr-TR" sz="3200" dirty="0"/>
          </a:p>
          <a:p>
            <a:endParaRPr lang="tr-TR" sz="3200" dirty="0"/>
          </a:p>
        </p:txBody>
      </p:sp>
      <p:sp>
        <p:nvSpPr>
          <p:cNvPr id="4" name="Veri Yer Tutucusu 3"/>
          <p:cNvSpPr>
            <a:spLocks noGrp="1"/>
          </p:cNvSpPr>
          <p:nvPr>
            <p:ph type="dt" sz="half" idx="10"/>
          </p:nvPr>
        </p:nvSpPr>
        <p:spPr/>
        <p:txBody>
          <a:bodyPr/>
          <a:lstStyle/>
          <a:p>
            <a:fld id="{DDB3746C-B07E-450C-ABA3-D1F06CD0BA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122</a:t>
            </a:fld>
            <a:endParaRPr lang="tr-TR">
              <a:solidFill>
                <a:prstClr val="black">
                  <a:tint val="75000"/>
                </a:prstClr>
              </a:solidFill>
            </a:endParaRPr>
          </a:p>
        </p:txBody>
      </p:sp>
    </p:spTree>
    <p:extLst>
      <p:ext uri="{BB962C8B-B14F-4D97-AF65-F5344CB8AC3E}">
        <p14:creationId xmlns:p14="http://schemas.microsoft.com/office/powerpoint/2010/main" val="28631223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8995348" cy="644809"/>
          </a:xfrm>
          <a:solidFill>
            <a:schemeClr val="accent2">
              <a:lumMod val="20000"/>
              <a:lumOff val="80000"/>
            </a:schemeClr>
          </a:solidFill>
        </p:spPr>
        <p:txBody>
          <a:bodyPr>
            <a:normAutofit fontScale="90000"/>
          </a:bodyPr>
          <a:lstStyle/>
          <a:p>
            <a:pPr algn="ctr"/>
            <a:br>
              <a:rPr lang="tr-TR" b="1" dirty="0">
                <a:solidFill>
                  <a:srgbClr val="FF0000"/>
                </a:solidFill>
              </a:rPr>
            </a:br>
            <a:r>
              <a:rPr lang="tr-TR" b="1" dirty="0">
                <a:solidFill>
                  <a:srgbClr val="FF0000"/>
                </a:solidFill>
              </a:rPr>
              <a:t>Genel </a:t>
            </a:r>
            <a:r>
              <a:rPr lang="tr-TR" b="1" dirty="0" err="1">
                <a:solidFill>
                  <a:srgbClr val="FF0000"/>
                </a:solidFill>
              </a:rPr>
              <a:t>Preferanslar</a:t>
            </a:r>
            <a:r>
              <a:rPr lang="tr-TR" b="1" dirty="0">
                <a:solidFill>
                  <a:srgbClr val="FF0000"/>
                </a:solidFill>
              </a:rPr>
              <a:t> Sistemi/GSP</a:t>
            </a:r>
            <a:br>
              <a:rPr lang="tr-TR" b="1" dirty="0"/>
            </a:br>
            <a:endParaRPr lang="tr-TR" dirty="0"/>
          </a:p>
        </p:txBody>
      </p:sp>
      <p:sp>
        <p:nvSpPr>
          <p:cNvPr id="3" name="İçerik Yer Tutucusu 2"/>
          <p:cNvSpPr>
            <a:spLocks noGrp="1"/>
          </p:cNvSpPr>
          <p:nvPr>
            <p:ph idx="1"/>
          </p:nvPr>
        </p:nvSpPr>
        <p:spPr>
          <a:xfrm>
            <a:off x="224852" y="1274164"/>
            <a:ext cx="11677338" cy="5381469"/>
          </a:xfrm>
        </p:spPr>
        <p:txBody>
          <a:bodyPr>
            <a:normAutofit/>
          </a:bodyPr>
          <a:lstStyle/>
          <a:p>
            <a:r>
              <a:rPr lang="tr-TR" sz="3200" dirty="0"/>
              <a:t>Genel </a:t>
            </a:r>
            <a:r>
              <a:rPr lang="tr-TR" sz="3200" dirty="0" err="1"/>
              <a:t>Preferanslar</a:t>
            </a:r>
            <a:r>
              <a:rPr lang="tr-TR" sz="3200" dirty="0"/>
              <a:t> Sistemi/GSP, </a:t>
            </a:r>
          </a:p>
          <a:p>
            <a:r>
              <a:rPr lang="tr-TR" sz="3200" dirty="0"/>
              <a:t>Gelişmiş Ülkeler tarafından, </a:t>
            </a:r>
            <a:r>
              <a:rPr lang="tr-TR" sz="3200" dirty="0">
                <a:solidFill>
                  <a:srgbClr val="00B050"/>
                </a:solidFill>
              </a:rPr>
              <a:t>Gelişmekte Olan Ülkelerin ihraç mallarına gümrükten muaf ya da indirimli oranlar uygulanması sureti ile ,</a:t>
            </a:r>
          </a:p>
          <a:p>
            <a:r>
              <a:rPr lang="tr-TR" sz="3200" dirty="0"/>
              <a:t>Gelişmekte Olan Ülkelerin ürünlerine </a:t>
            </a:r>
            <a:r>
              <a:rPr lang="tr-TR" sz="3200" dirty="0">
                <a:solidFill>
                  <a:schemeClr val="accent1">
                    <a:lumMod val="75000"/>
                  </a:schemeClr>
                </a:solidFill>
              </a:rPr>
              <a:t>Gelişmiş Ülke pazarlarında rekabet gücü kazandırılmasını amaçlamaktadır</a:t>
            </a:r>
            <a:r>
              <a:rPr lang="tr-TR" sz="3200" dirty="0"/>
              <a:t>.</a:t>
            </a:r>
          </a:p>
          <a:p>
            <a:endParaRPr lang="tr-TR" sz="3200" dirty="0"/>
          </a:p>
        </p:txBody>
      </p:sp>
      <p:sp>
        <p:nvSpPr>
          <p:cNvPr id="4" name="Veri Yer Tutucusu 3"/>
          <p:cNvSpPr>
            <a:spLocks noGrp="1"/>
          </p:cNvSpPr>
          <p:nvPr>
            <p:ph type="dt" sz="half" idx="10"/>
          </p:nvPr>
        </p:nvSpPr>
        <p:spPr/>
        <p:txBody>
          <a:bodyPr/>
          <a:lstStyle/>
          <a:p>
            <a:fld id="{39EB0FEC-0586-4CC4-93E4-B8B6966C79A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123</a:t>
            </a:fld>
            <a:endParaRPr lang="tr-TR">
              <a:solidFill>
                <a:prstClr val="black">
                  <a:tint val="75000"/>
                </a:prstClr>
              </a:solidFill>
            </a:endParaRPr>
          </a:p>
        </p:txBody>
      </p:sp>
    </p:spTree>
    <p:extLst>
      <p:ext uri="{BB962C8B-B14F-4D97-AF65-F5344CB8AC3E}">
        <p14:creationId xmlns:p14="http://schemas.microsoft.com/office/powerpoint/2010/main" val="39376075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1819" y="365126"/>
            <a:ext cx="11694017" cy="832610"/>
          </a:xfrm>
          <a:solidFill>
            <a:schemeClr val="accent2">
              <a:lumMod val="20000"/>
              <a:lumOff val="80000"/>
            </a:schemeClr>
          </a:solidFill>
        </p:spPr>
        <p:txBody>
          <a:bodyPr>
            <a:normAutofit fontScale="90000"/>
          </a:bodyPr>
          <a:lstStyle/>
          <a:p>
            <a:pPr algn="ctr"/>
            <a:r>
              <a:rPr lang="tr-TR" sz="3200" b="1" dirty="0">
                <a:solidFill>
                  <a:srgbClr val="FF0000"/>
                </a:solidFill>
              </a:rPr>
              <a:t>TÜRKİYE'YE GENEL PREFERANSLAR KAPSAMINDA PREFERANS VEREN ÜLKELER</a:t>
            </a:r>
            <a:br>
              <a:rPr lang="tr-TR" sz="3200" dirty="0">
                <a:solidFill>
                  <a:srgbClr val="FF0000"/>
                </a:solidFill>
              </a:rPr>
            </a:br>
            <a:endParaRPr lang="tr-TR" sz="3200" dirty="0">
              <a:solidFill>
                <a:srgbClr val="FF0000"/>
              </a:solidFill>
            </a:endParaRPr>
          </a:p>
        </p:txBody>
      </p:sp>
      <p:sp>
        <p:nvSpPr>
          <p:cNvPr id="3" name="İçerik Yer Tutucusu 2"/>
          <p:cNvSpPr>
            <a:spLocks noGrp="1"/>
          </p:cNvSpPr>
          <p:nvPr>
            <p:ph idx="1"/>
          </p:nvPr>
        </p:nvSpPr>
        <p:spPr/>
        <p:txBody>
          <a:bodyPr/>
          <a:lstStyle/>
          <a:p>
            <a:r>
              <a:rPr lang="tr-TR" dirty="0"/>
              <a:t>ABD</a:t>
            </a:r>
          </a:p>
          <a:p>
            <a:r>
              <a:rPr lang="tr-TR" dirty="0"/>
              <a:t>KANADA</a:t>
            </a:r>
          </a:p>
          <a:p>
            <a:r>
              <a:rPr lang="tr-TR" dirty="0"/>
              <a:t>JAPONYA</a:t>
            </a:r>
          </a:p>
          <a:p>
            <a:r>
              <a:rPr lang="tr-TR" dirty="0"/>
              <a:t>AVUSTRALYA</a:t>
            </a:r>
          </a:p>
          <a:p>
            <a:r>
              <a:rPr lang="tr-TR" dirty="0"/>
              <a:t>YENİ ZELANDA</a:t>
            </a:r>
          </a:p>
          <a:p>
            <a:r>
              <a:rPr lang="tr-TR" dirty="0"/>
              <a:t>RUSYA FEDERASYONU</a:t>
            </a:r>
          </a:p>
          <a:p>
            <a:endParaRPr lang="tr-TR" dirty="0"/>
          </a:p>
        </p:txBody>
      </p:sp>
      <p:sp>
        <p:nvSpPr>
          <p:cNvPr id="4" name="Veri Yer Tutucusu 3"/>
          <p:cNvSpPr>
            <a:spLocks noGrp="1"/>
          </p:cNvSpPr>
          <p:nvPr>
            <p:ph type="dt" sz="half" idx="10"/>
          </p:nvPr>
        </p:nvSpPr>
        <p:spPr/>
        <p:txBody>
          <a:bodyPr/>
          <a:lstStyle/>
          <a:p>
            <a:fld id="{B7956FD3-70E1-44ED-883A-1AB7C368EAE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124</a:t>
            </a:fld>
            <a:endParaRPr lang="tr-TR">
              <a:solidFill>
                <a:prstClr val="black">
                  <a:tint val="75000"/>
                </a:prstClr>
              </a:solidFill>
            </a:endParaRPr>
          </a:p>
        </p:txBody>
      </p:sp>
    </p:spTree>
    <p:extLst>
      <p:ext uri="{BB962C8B-B14F-4D97-AF65-F5344CB8AC3E}">
        <p14:creationId xmlns:p14="http://schemas.microsoft.com/office/powerpoint/2010/main" val="9910211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152" y="167424"/>
            <a:ext cx="11961940" cy="6563159"/>
          </a:xfrm>
        </p:spPr>
        <p:txBody>
          <a:bodyPr>
            <a:normAutofit/>
          </a:bodyPr>
          <a:lstStyle/>
          <a:p>
            <a:r>
              <a:rPr lang="tr-TR" sz="3200" b="1" dirty="0">
                <a:solidFill>
                  <a:srgbClr val="00B050"/>
                </a:solidFill>
              </a:rPr>
              <a:t>ABD GSP PROGRAMI NEDİR?</a:t>
            </a:r>
          </a:p>
          <a:p>
            <a:r>
              <a:rPr lang="tr-TR" sz="3200" dirty="0"/>
              <a:t>1 Ocak 1976 yılından bu yana ABD Gelişmekte olan ve en az gelişmiş ülkelere önceden belirlenmiş bir ürün listesi çerçevesinde GSP uygulamaktadır.</a:t>
            </a:r>
          </a:p>
          <a:p>
            <a:r>
              <a:rPr lang="tr-TR" sz="3200" dirty="0"/>
              <a:t>2010 yılında 129 ülke 4881 üründe ABD GSP uygulamasından yararlanmıştır.</a:t>
            </a:r>
          </a:p>
          <a:p>
            <a:r>
              <a:rPr lang="tr-TR" sz="3200" dirty="0" err="1"/>
              <a:t>GSP'den</a:t>
            </a:r>
            <a:r>
              <a:rPr lang="tr-TR" sz="3200" dirty="0"/>
              <a:t> faydalanan ürünler için ABD'ye ithalatta gümrük tarife oranı sıfırdır.</a:t>
            </a:r>
          </a:p>
          <a:p>
            <a:r>
              <a:rPr lang="tr-TR" sz="3200" dirty="0"/>
              <a:t>GSP uygulamasından yararlanan ABD'li ithalatçı;</a:t>
            </a:r>
          </a:p>
          <a:p>
            <a:r>
              <a:rPr lang="tr-TR" sz="3200" dirty="0"/>
              <a:t>Ülkemiz menşeli malları daha ucuza ithal eder</a:t>
            </a:r>
          </a:p>
          <a:p>
            <a:r>
              <a:rPr lang="tr-TR" sz="3200" dirty="0"/>
              <a:t>GSP uygulamasından yararlanan TÜRK ihracatçısı;</a:t>
            </a:r>
          </a:p>
          <a:p>
            <a:r>
              <a:rPr lang="tr-TR" sz="3200" dirty="0"/>
              <a:t>Rakipleri karşısında Rekabet üstünlüğü kazanır.</a:t>
            </a:r>
          </a:p>
          <a:p>
            <a:endParaRPr lang="tr-TR" dirty="0"/>
          </a:p>
        </p:txBody>
      </p:sp>
      <p:sp>
        <p:nvSpPr>
          <p:cNvPr id="2" name="Veri Yer Tutucusu 1"/>
          <p:cNvSpPr>
            <a:spLocks noGrp="1"/>
          </p:cNvSpPr>
          <p:nvPr>
            <p:ph type="dt" sz="half" idx="10"/>
          </p:nvPr>
        </p:nvSpPr>
        <p:spPr/>
        <p:txBody>
          <a:bodyPr/>
          <a:lstStyle/>
          <a:p>
            <a:fld id="{3B2C3F2C-1D79-4FA0-A041-67545BBD546E}"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125</a:t>
            </a:fld>
            <a:endParaRPr lang="tr-TR">
              <a:solidFill>
                <a:prstClr val="black">
                  <a:tint val="75000"/>
                </a:prstClr>
              </a:solidFill>
            </a:endParaRPr>
          </a:p>
        </p:txBody>
      </p:sp>
    </p:spTree>
    <p:extLst>
      <p:ext uri="{BB962C8B-B14F-4D97-AF65-F5344CB8AC3E}">
        <p14:creationId xmlns:p14="http://schemas.microsoft.com/office/powerpoint/2010/main" val="34596163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1">
              <a:lumMod val="20000"/>
              <a:lumOff val="80000"/>
            </a:schemeClr>
          </a:solidFill>
        </p:spPr>
        <p:txBody>
          <a:bodyPr>
            <a:normAutofit fontScale="90000"/>
          </a:bodyPr>
          <a:lstStyle/>
          <a:p>
            <a:br>
              <a:rPr lang="tr-TR" b="1" dirty="0"/>
            </a:br>
            <a:r>
              <a:rPr lang="tr-TR" sz="4000" b="1" dirty="0">
                <a:solidFill>
                  <a:srgbClr val="FF0000"/>
                </a:solidFill>
              </a:rPr>
              <a:t>26.RADYASYON ANALİZ BELGESİ (</a:t>
            </a:r>
            <a:r>
              <a:rPr lang="tr-TR" sz="4000" b="1" dirty="0" err="1">
                <a:solidFill>
                  <a:srgbClr val="FF0000"/>
                </a:solidFill>
              </a:rPr>
              <a:t>Radiation</a:t>
            </a:r>
            <a:r>
              <a:rPr lang="tr-TR" sz="4000" b="1" dirty="0">
                <a:solidFill>
                  <a:srgbClr val="FF0000"/>
                </a:solidFill>
              </a:rPr>
              <a:t> </a:t>
            </a:r>
            <a:r>
              <a:rPr lang="tr-TR" sz="4000" b="1" dirty="0" err="1">
                <a:solidFill>
                  <a:srgbClr val="FF0000"/>
                </a:solidFill>
              </a:rPr>
              <a:t>Certificate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a:xfrm>
            <a:off x="838200" y="1825625"/>
            <a:ext cx="10734040" cy="4351338"/>
          </a:xfrm>
        </p:spPr>
        <p:txBody>
          <a:bodyPr/>
          <a:lstStyle/>
          <a:p>
            <a:r>
              <a:rPr lang="tr-TR" sz="3600" dirty="0">
                <a:solidFill>
                  <a:srgbClr val="7030A0"/>
                </a:solidFill>
              </a:rPr>
              <a:t>Tarım ürünlerin ,</a:t>
            </a:r>
          </a:p>
          <a:p>
            <a:r>
              <a:rPr lang="tr-TR" sz="3600" dirty="0">
                <a:solidFill>
                  <a:srgbClr val="FF0000"/>
                </a:solidFill>
              </a:rPr>
              <a:t>kabul edilebilir orandan fazla radyasyon içermediğini </a:t>
            </a:r>
            <a:r>
              <a:rPr lang="tr-TR" sz="3600" dirty="0">
                <a:solidFill>
                  <a:srgbClr val="7030A0"/>
                </a:solidFill>
              </a:rPr>
              <a:t>veya </a:t>
            </a:r>
          </a:p>
          <a:p>
            <a:r>
              <a:rPr lang="tr-TR" sz="3600" dirty="0">
                <a:solidFill>
                  <a:srgbClr val="FF0000"/>
                </a:solidFill>
              </a:rPr>
              <a:t>radyasyonsuz</a:t>
            </a:r>
            <a:r>
              <a:rPr lang="tr-TR" sz="3200" dirty="0">
                <a:solidFill>
                  <a:srgbClr val="FF0000"/>
                </a:solidFill>
              </a:rPr>
              <a:t> </a:t>
            </a:r>
            <a:r>
              <a:rPr lang="tr-TR" sz="3200" dirty="0"/>
              <a:t> </a:t>
            </a:r>
          </a:p>
          <a:p>
            <a:r>
              <a:rPr lang="tr-TR" sz="3200" dirty="0"/>
              <a:t>olduğunu kanıtlayan belgedir.</a:t>
            </a:r>
          </a:p>
          <a:p>
            <a:endParaRPr lang="tr-TR" dirty="0"/>
          </a:p>
        </p:txBody>
      </p:sp>
      <p:sp>
        <p:nvSpPr>
          <p:cNvPr id="4" name="Veri Yer Tutucusu 3"/>
          <p:cNvSpPr>
            <a:spLocks noGrp="1"/>
          </p:cNvSpPr>
          <p:nvPr>
            <p:ph type="dt" sz="half" idx="10"/>
          </p:nvPr>
        </p:nvSpPr>
        <p:spPr/>
        <p:txBody>
          <a:bodyPr/>
          <a:lstStyle/>
          <a:p>
            <a:fld id="{999E9896-42A4-45EE-833A-948DD92C434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126</a:t>
            </a:fld>
            <a:endParaRPr lang="tr-TR">
              <a:solidFill>
                <a:prstClr val="black">
                  <a:tint val="75000"/>
                </a:prstClr>
              </a:solidFill>
            </a:endParaRPr>
          </a:p>
        </p:txBody>
      </p:sp>
    </p:spTree>
    <p:extLst>
      <p:ext uri="{BB962C8B-B14F-4D97-AF65-F5344CB8AC3E}">
        <p14:creationId xmlns:p14="http://schemas.microsoft.com/office/powerpoint/2010/main" val="3333187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Radyasyon analizi</a:t>
            </a:r>
          </a:p>
        </p:txBody>
      </p:sp>
      <p:pic>
        <p:nvPicPr>
          <p:cNvPr id="4" name="İçerik Yer Tutucusu 3"/>
          <p:cNvPicPr>
            <a:picLocks noGrp="1" noChangeAspect="1"/>
          </p:cNvPicPr>
          <p:nvPr>
            <p:ph idx="1"/>
          </p:nvPr>
        </p:nvPicPr>
        <p:blipFill>
          <a:blip r:embed="rId2"/>
          <a:stretch>
            <a:fillRect/>
          </a:stretch>
        </p:blipFill>
        <p:spPr>
          <a:xfrm>
            <a:off x="3581400" y="1158240"/>
            <a:ext cx="5409125" cy="5884521"/>
          </a:xfrm>
          <a:prstGeom prst="rect">
            <a:avLst/>
          </a:prstGeom>
        </p:spPr>
      </p:pic>
      <p:sp>
        <p:nvSpPr>
          <p:cNvPr id="3" name="Veri Yer Tutucusu 2"/>
          <p:cNvSpPr>
            <a:spLocks noGrp="1"/>
          </p:cNvSpPr>
          <p:nvPr>
            <p:ph type="dt" sz="half" idx="10"/>
          </p:nvPr>
        </p:nvSpPr>
        <p:spPr/>
        <p:txBody>
          <a:bodyPr/>
          <a:lstStyle/>
          <a:p>
            <a:fld id="{F43F3ECA-B95B-4D75-A835-B0D543CCD565}"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127</a:t>
            </a:fld>
            <a:endParaRPr lang="tr-TR">
              <a:solidFill>
                <a:prstClr val="black">
                  <a:tint val="75000"/>
                </a:prstClr>
              </a:solidFill>
            </a:endParaRPr>
          </a:p>
        </p:txBody>
      </p:sp>
    </p:spTree>
    <p:extLst>
      <p:ext uri="{BB962C8B-B14F-4D97-AF65-F5344CB8AC3E}">
        <p14:creationId xmlns:p14="http://schemas.microsoft.com/office/powerpoint/2010/main" val="41549840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176531" y="1105037"/>
            <a:ext cx="6800080" cy="4785241"/>
          </a:xfrm>
          <a:prstGeom prst="rect">
            <a:avLst/>
          </a:prstGeom>
        </p:spPr>
      </p:pic>
      <p:sp>
        <p:nvSpPr>
          <p:cNvPr id="3" name="Veri Yer Tutucusu 2"/>
          <p:cNvSpPr>
            <a:spLocks noGrp="1"/>
          </p:cNvSpPr>
          <p:nvPr>
            <p:ph type="dt" sz="half" idx="10"/>
          </p:nvPr>
        </p:nvSpPr>
        <p:spPr/>
        <p:txBody>
          <a:bodyPr/>
          <a:lstStyle/>
          <a:p>
            <a:fld id="{5653AFA7-1BA5-4438-ADB8-4DB66D0E749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128</a:t>
            </a:fld>
            <a:endParaRPr lang="tr-TR">
              <a:solidFill>
                <a:prstClr val="black">
                  <a:tint val="75000"/>
                </a:prstClr>
              </a:solidFill>
            </a:endParaRPr>
          </a:p>
        </p:txBody>
      </p:sp>
    </p:spTree>
    <p:extLst>
      <p:ext uri="{BB962C8B-B14F-4D97-AF65-F5344CB8AC3E}">
        <p14:creationId xmlns:p14="http://schemas.microsoft.com/office/powerpoint/2010/main" val="34911925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9823" y="365126"/>
            <a:ext cx="11527436" cy="969000"/>
          </a:xfrm>
          <a:solidFill>
            <a:schemeClr val="accent1">
              <a:lumMod val="20000"/>
              <a:lumOff val="80000"/>
            </a:schemeClr>
          </a:solidFill>
        </p:spPr>
        <p:txBody>
          <a:bodyPr>
            <a:normAutofit fontScale="90000"/>
          </a:bodyPr>
          <a:lstStyle/>
          <a:p>
            <a:pPr algn="ctr"/>
            <a:br>
              <a:rPr lang="tr-TR" b="1" dirty="0"/>
            </a:br>
            <a:r>
              <a:rPr lang="tr-TR" sz="4000" b="1" dirty="0">
                <a:solidFill>
                  <a:srgbClr val="FF0000"/>
                </a:solidFill>
              </a:rPr>
              <a:t>27.SİGORTA POLİÇESİ </a:t>
            </a:r>
            <a:br>
              <a:rPr lang="tr-TR" sz="4000" b="1" dirty="0">
                <a:solidFill>
                  <a:srgbClr val="FF0000"/>
                </a:solidFill>
              </a:rPr>
            </a:br>
            <a:r>
              <a:rPr lang="tr-TR" sz="4000" b="1" dirty="0">
                <a:solidFill>
                  <a:srgbClr val="FF0000"/>
                </a:solidFill>
              </a:rPr>
              <a:t>(</a:t>
            </a:r>
            <a:r>
              <a:rPr lang="tr-TR" sz="4000" b="1" dirty="0" err="1">
                <a:solidFill>
                  <a:srgbClr val="FF0000"/>
                </a:solidFill>
              </a:rPr>
              <a:t>Insurance</a:t>
            </a:r>
            <a:r>
              <a:rPr lang="tr-TR" sz="4000" b="1" dirty="0">
                <a:solidFill>
                  <a:srgbClr val="FF0000"/>
                </a:solidFill>
              </a:rPr>
              <a:t> </a:t>
            </a:r>
            <a:r>
              <a:rPr lang="tr-TR" sz="4000" b="1" dirty="0" err="1">
                <a:solidFill>
                  <a:srgbClr val="FF0000"/>
                </a:solidFill>
              </a:rPr>
              <a:t>policy</a:t>
            </a:r>
            <a:r>
              <a:rPr lang="tr-TR" sz="4000" b="1" dirty="0">
                <a:solidFill>
                  <a:srgbClr val="FF0000"/>
                </a:solidFill>
              </a:rPr>
              <a:t> )</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p:txBody>
          <a:bodyPr/>
          <a:lstStyle/>
          <a:p>
            <a:r>
              <a:rPr lang="tr-TR" sz="3200" b="1" dirty="0">
                <a:solidFill>
                  <a:srgbClr val="00B050"/>
                </a:solidFill>
              </a:rPr>
              <a:t>Sigortalı ile  sigorta firması arasında </a:t>
            </a:r>
            <a:r>
              <a:rPr lang="tr-TR" sz="3200" dirty="0"/>
              <a:t>yapılan,</a:t>
            </a:r>
          </a:p>
          <a:p>
            <a:r>
              <a:rPr lang="tr-TR" sz="3200" dirty="0"/>
              <a:t> sözleşme uyarınca ,</a:t>
            </a:r>
          </a:p>
          <a:p>
            <a:r>
              <a:rPr lang="tr-TR" sz="3200" dirty="0">
                <a:solidFill>
                  <a:srgbClr val="0070C0"/>
                </a:solidFill>
              </a:rPr>
              <a:t>sigortaya konu olan </a:t>
            </a:r>
            <a:r>
              <a:rPr lang="tr-TR" sz="3200" b="1" u="sng" dirty="0">
                <a:solidFill>
                  <a:srgbClr val="0070C0"/>
                </a:solidFill>
                <a:highlight>
                  <a:srgbClr val="FFFF00"/>
                </a:highlight>
              </a:rPr>
              <a:t>malın risklere karşı sigorta edildiğini </a:t>
            </a:r>
            <a:r>
              <a:rPr lang="tr-TR" sz="3200" dirty="0">
                <a:solidFill>
                  <a:srgbClr val="0070C0"/>
                </a:solidFill>
              </a:rPr>
              <a:t>kanıtlayan </a:t>
            </a:r>
          </a:p>
          <a:p>
            <a:r>
              <a:rPr lang="tr-TR" sz="3200" dirty="0"/>
              <a:t>ve </a:t>
            </a:r>
            <a:r>
              <a:rPr lang="tr-TR" sz="3200" b="1" u="sng" dirty="0">
                <a:solidFill>
                  <a:srgbClr val="0070C0"/>
                </a:solidFill>
                <a:highlight>
                  <a:srgbClr val="FFFF00"/>
                </a:highlight>
              </a:rPr>
              <a:t>tarafların hak ve sorumluluklarını </a:t>
            </a:r>
            <a:r>
              <a:rPr lang="tr-TR" sz="3200" dirty="0">
                <a:solidFill>
                  <a:srgbClr val="0070C0"/>
                </a:solidFill>
              </a:rPr>
              <a:t>gösteren </a:t>
            </a:r>
          </a:p>
          <a:p>
            <a:r>
              <a:rPr lang="tr-TR" sz="3200" dirty="0"/>
              <a:t>belgedir.</a:t>
            </a:r>
            <a:endParaRPr lang="tr-TR" dirty="0"/>
          </a:p>
        </p:txBody>
      </p:sp>
      <p:sp>
        <p:nvSpPr>
          <p:cNvPr id="4" name="Veri Yer Tutucusu 3"/>
          <p:cNvSpPr>
            <a:spLocks noGrp="1"/>
          </p:cNvSpPr>
          <p:nvPr>
            <p:ph type="dt" sz="half" idx="10"/>
          </p:nvPr>
        </p:nvSpPr>
        <p:spPr/>
        <p:txBody>
          <a:bodyPr/>
          <a:lstStyle/>
          <a:p>
            <a:fld id="{B5CAA6EC-68BD-400E-B900-BF3EB2E247BA}"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129</a:t>
            </a:fld>
            <a:endParaRPr lang="tr-TR">
              <a:solidFill>
                <a:prstClr val="black">
                  <a:tint val="75000"/>
                </a:prstClr>
              </a:solidFill>
            </a:endParaRPr>
          </a:p>
        </p:txBody>
      </p:sp>
    </p:spTree>
    <p:extLst>
      <p:ext uri="{BB962C8B-B14F-4D97-AF65-F5344CB8AC3E}">
        <p14:creationId xmlns:p14="http://schemas.microsoft.com/office/powerpoint/2010/main" val="259482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09093" y="746975"/>
            <a:ext cx="11384924" cy="5429988"/>
          </a:xfrm>
        </p:spPr>
        <p:txBody>
          <a:bodyPr/>
          <a:lstStyle/>
          <a:p>
            <a:r>
              <a:rPr lang="tr-TR" sz="3200" dirty="0"/>
              <a:t>Aynı zamanda gümrük kapılarımızın </a:t>
            </a:r>
            <a:r>
              <a:rPr lang="tr-TR" sz="3200" dirty="0">
                <a:solidFill>
                  <a:srgbClr val="FF0000"/>
                </a:solidFill>
              </a:rPr>
              <a:t>ihracat ve ithalatı kontrol altında tutma</a:t>
            </a:r>
            <a:r>
              <a:rPr lang="tr-TR" sz="3200" dirty="0"/>
              <a:t> gibi görevi de bulunur.</a:t>
            </a:r>
          </a:p>
          <a:p>
            <a:r>
              <a:rPr lang="tr-TR" sz="3200" dirty="0"/>
              <a:t> Aynı zamanda gümrük kapılarında </a:t>
            </a:r>
            <a:r>
              <a:rPr lang="tr-TR" sz="3200" dirty="0">
                <a:solidFill>
                  <a:srgbClr val="FF0000"/>
                </a:solidFill>
              </a:rPr>
              <a:t>ticareti yasak olan bir eşyanın kontrolü de </a:t>
            </a:r>
            <a:r>
              <a:rPr lang="tr-TR" sz="3200" dirty="0"/>
              <a:t>sağlanmaktadır.</a:t>
            </a:r>
          </a:p>
          <a:p>
            <a:r>
              <a:rPr lang="tr-TR" sz="3200" dirty="0"/>
              <a:t> En önemli faydalarından birisi de </a:t>
            </a:r>
            <a:r>
              <a:rPr lang="tr-TR" sz="3200" dirty="0">
                <a:solidFill>
                  <a:srgbClr val="FF0000"/>
                </a:solidFill>
              </a:rPr>
              <a:t>vergilerin düzenli ve verimli bir şekilde toplanmasını </a:t>
            </a:r>
            <a:r>
              <a:rPr lang="tr-TR" sz="3200" dirty="0"/>
              <a:t>sağlamak gibi bir görevi de vardır.</a:t>
            </a:r>
          </a:p>
          <a:p>
            <a:r>
              <a:rPr lang="tr-TR" sz="3200" dirty="0"/>
              <a:t> Eğer gümrük kapıları olmasa ülke içinde üretilen bir ürün ülke içinde kalır.</a:t>
            </a:r>
          </a:p>
          <a:p>
            <a:r>
              <a:rPr lang="tr-TR" sz="3200" dirty="0"/>
              <a:t> Veya dışarıda üretilen bir ürün ülkemize giremez. Bu da ülke ekonomisi açısından ciddi sonuçlara sebep olur.</a:t>
            </a:r>
          </a:p>
          <a:p>
            <a:endParaRPr lang="tr-TR" dirty="0"/>
          </a:p>
        </p:txBody>
      </p:sp>
      <p:sp>
        <p:nvSpPr>
          <p:cNvPr id="4" name="Veri Yer Tutucusu 3"/>
          <p:cNvSpPr>
            <a:spLocks noGrp="1"/>
          </p:cNvSpPr>
          <p:nvPr>
            <p:ph type="dt" sz="half" idx="10"/>
          </p:nvPr>
        </p:nvSpPr>
        <p:spPr/>
        <p:txBody>
          <a:bodyPr/>
          <a:lstStyle/>
          <a:p>
            <a:fld id="{D7273B96-3950-42BB-A449-48627FB168E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a:t>
            </a:fld>
            <a:endParaRPr lang="tr-TR">
              <a:solidFill>
                <a:prstClr val="black">
                  <a:tint val="75000"/>
                </a:prstClr>
              </a:solidFill>
            </a:endParaRPr>
          </a:p>
        </p:txBody>
      </p:sp>
    </p:spTree>
    <p:extLst>
      <p:ext uri="{BB962C8B-B14F-4D97-AF65-F5344CB8AC3E}">
        <p14:creationId xmlns:p14="http://schemas.microsoft.com/office/powerpoint/2010/main" val="25763133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9803" y="136525"/>
            <a:ext cx="11527436" cy="1235075"/>
          </a:xfrm>
          <a:solidFill>
            <a:schemeClr val="accent1">
              <a:lumMod val="20000"/>
              <a:lumOff val="80000"/>
            </a:schemeClr>
          </a:solidFill>
        </p:spPr>
        <p:txBody>
          <a:bodyPr>
            <a:normAutofit fontScale="90000"/>
          </a:bodyPr>
          <a:lstStyle/>
          <a:p>
            <a:pPr algn="ctr"/>
            <a:br>
              <a:rPr lang="tr-TR" b="1" dirty="0"/>
            </a:br>
            <a:r>
              <a:rPr lang="tr-TR" sz="3600" b="1" dirty="0">
                <a:solidFill>
                  <a:srgbClr val="FF0000"/>
                </a:solidFill>
                <a:highlight>
                  <a:srgbClr val="FFFF00"/>
                </a:highlight>
                <a:latin typeface="Amasis MT Pro Black" panose="02040A04050005020304" pitchFamily="18" charset="-94"/>
              </a:rPr>
              <a:t>28.TIR KARNESİ </a:t>
            </a:r>
            <a:br>
              <a:rPr lang="tr-TR" sz="3600" b="1" dirty="0">
                <a:solidFill>
                  <a:srgbClr val="FF0000"/>
                </a:solidFill>
                <a:highlight>
                  <a:srgbClr val="FFFF00"/>
                </a:highlight>
                <a:latin typeface="Amasis MT Pro Black" panose="02040A04050005020304" pitchFamily="18" charset="-94"/>
              </a:rPr>
            </a:br>
            <a:r>
              <a:rPr lang="tr-TR" sz="3600" b="1" dirty="0">
                <a:solidFill>
                  <a:srgbClr val="FF0000"/>
                </a:solidFill>
                <a:highlight>
                  <a:srgbClr val="FFFF00"/>
                </a:highlight>
                <a:latin typeface="Amasis MT Pro Black" panose="02040A04050005020304" pitchFamily="18" charset="-94"/>
              </a:rPr>
              <a:t>(TIR </a:t>
            </a:r>
            <a:r>
              <a:rPr lang="tr-TR" sz="3600" b="1" dirty="0" err="1">
                <a:solidFill>
                  <a:srgbClr val="FF0000"/>
                </a:solidFill>
                <a:highlight>
                  <a:srgbClr val="FFFF00"/>
                </a:highlight>
                <a:latin typeface="Amasis MT Pro Black" panose="02040A04050005020304" pitchFamily="18" charset="-94"/>
              </a:rPr>
              <a:t>Carnet</a:t>
            </a:r>
            <a:r>
              <a:rPr kumimoji="0" lang="tr-TR" sz="3600" b="0" i="0" u="none" strike="noStrike" kern="1200" cap="none" spc="0" normalizeH="0" baseline="0" noProof="0" dirty="0">
                <a:ln>
                  <a:noFill/>
                </a:ln>
                <a:solidFill>
                  <a:srgbClr val="FF0000"/>
                </a:solidFill>
                <a:effectLst/>
                <a:uLnTx/>
                <a:uFillTx/>
                <a:latin typeface="Calibri"/>
                <a:ea typeface="+mn-ea"/>
                <a:cs typeface="+mn-cs"/>
              </a:rPr>
              <a:t> (</a:t>
            </a:r>
            <a:r>
              <a:rPr kumimoji="0" lang="tr-TR" sz="2800" b="0" i="0" u="none" strike="noStrike" kern="1200" cap="none" spc="0" normalizeH="0" baseline="0" noProof="0" dirty="0">
                <a:ln>
                  <a:noFill/>
                </a:ln>
                <a:solidFill>
                  <a:srgbClr val="FF0000"/>
                </a:solidFill>
                <a:effectLst/>
                <a:uLnTx/>
                <a:uFillTx/>
                <a:latin typeface="Calibri"/>
                <a:ea typeface="+mn-ea"/>
                <a:cs typeface="+mn-cs"/>
              </a:rPr>
              <a:t>Transit International </a:t>
            </a:r>
            <a:r>
              <a:rPr kumimoji="0" lang="tr-TR" sz="2800" b="0" i="0" u="none" strike="noStrike" kern="1200" cap="none" spc="0" normalizeH="0" baseline="0" noProof="0" dirty="0" err="1">
                <a:ln>
                  <a:noFill/>
                </a:ln>
                <a:solidFill>
                  <a:srgbClr val="FF0000"/>
                </a:solidFill>
                <a:effectLst/>
                <a:uLnTx/>
                <a:uFillTx/>
                <a:latin typeface="Calibri"/>
                <a:ea typeface="+mn-ea"/>
                <a:cs typeface="+mn-cs"/>
              </a:rPr>
              <a:t>Routier</a:t>
            </a:r>
            <a:r>
              <a:rPr kumimoji="0" lang="tr-TR" sz="3600" b="0" i="0" u="none" strike="noStrike" kern="1200" cap="none" spc="0" normalizeH="0" baseline="0" noProof="0" dirty="0">
                <a:ln>
                  <a:noFill/>
                </a:ln>
                <a:solidFill>
                  <a:srgbClr val="FF0000"/>
                </a:solidFill>
                <a:effectLst/>
                <a:uLnTx/>
                <a:uFillTx/>
                <a:latin typeface="Calibri"/>
                <a:ea typeface="+mn-ea"/>
                <a:cs typeface="+mn-cs"/>
              </a:rPr>
              <a:t>)</a:t>
            </a:r>
            <a:r>
              <a:rPr lang="tr-TR" sz="3600" b="1" dirty="0">
                <a:highlight>
                  <a:srgbClr val="FFFF00"/>
                </a:highlight>
                <a:latin typeface="Amasis MT Pro Black" panose="02040A04050005020304" pitchFamily="18" charset="-94"/>
              </a:rPr>
              <a:t>)</a:t>
            </a:r>
            <a:br>
              <a:rPr lang="tr-TR" sz="3600" dirty="0">
                <a:highlight>
                  <a:srgbClr val="FFFF00"/>
                </a:highlight>
                <a:latin typeface="Amasis MT Pro Black" panose="02040A04050005020304" pitchFamily="18" charset="-94"/>
              </a:rPr>
            </a:br>
            <a:endParaRPr lang="tr-TR" sz="3600" dirty="0">
              <a:highlight>
                <a:srgbClr val="FFFF00"/>
              </a:highlight>
              <a:latin typeface="Amasis MT Pro Black" panose="02040A04050005020304" pitchFamily="18" charset="-94"/>
            </a:endParaRPr>
          </a:p>
        </p:txBody>
      </p:sp>
      <p:sp>
        <p:nvSpPr>
          <p:cNvPr id="3" name="İçerik Yer Tutucusu 2"/>
          <p:cNvSpPr>
            <a:spLocks noGrp="1"/>
          </p:cNvSpPr>
          <p:nvPr>
            <p:ph idx="1"/>
          </p:nvPr>
        </p:nvSpPr>
        <p:spPr>
          <a:xfrm>
            <a:off x="299803" y="1973179"/>
            <a:ext cx="11527435" cy="4584032"/>
          </a:xfrm>
        </p:spPr>
        <p:txBody>
          <a:bodyPr/>
          <a:lstStyle/>
          <a:p>
            <a:endParaRPr lang="tr-TR" sz="3600" dirty="0"/>
          </a:p>
          <a:p>
            <a:r>
              <a:rPr lang="tr-TR" sz="2400" dirty="0"/>
              <a:t>1959 yılında Cenevre'de imzalanan </a:t>
            </a:r>
            <a:r>
              <a:rPr lang="tr-TR" sz="3200" dirty="0">
                <a:solidFill>
                  <a:srgbClr val="FF0000"/>
                </a:solidFill>
              </a:rPr>
              <a:t>TIR</a:t>
            </a:r>
            <a:r>
              <a:rPr lang="tr-TR" sz="3200" dirty="0"/>
              <a:t> sözleşmesine üye olan ülkeler arasında </a:t>
            </a:r>
            <a:r>
              <a:rPr lang="tr-TR" sz="3200" b="1" u="sng" dirty="0">
                <a:solidFill>
                  <a:srgbClr val="FF0000"/>
                </a:solidFill>
                <a:highlight>
                  <a:srgbClr val="FFFF00"/>
                </a:highlight>
              </a:rPr>
              <a:t>U.A. nakliyat yapan araçlar için kullanılan belgedir</a:t>
            </a:r>
            <a:r>
              <a:rPr lang="tr-TR" sz="3200" dirty="0">
                <a:solidFill>
                  <a:srgbClr val="FF0000"/>
                </a:solidFill>
              </a:rPr>
              <a:t>.  </a:t>
            </a:r>
          </a:p>
          <a:p>
            <a:r>
              <a:rPr lang="tr-TR" sz="3200" dirty="0">
                <a:solidFill>
                  <a:srgbClr val="7030A0"/>
                </a:solidFill>
              </a:rPr>
              <a:t>TIR Karnesi U.A. kara taşımacılığını dolayısıyla ;</a:t>
            </a:r>
          </a:p>
          <a:p>
            <a:r>
              <a:rPr lang="tr-TR" sz="3200" dirty="0">
                <a:solidFill>
                  <a:srgbClr val="FF0000"/>
                </a:solidFill>
                <a:highlight>
                  <a:srgbClr val="FFFF00"/>
                </a:highlight>
              </a:rPr>
              <a:t>U.A. ticaretin kolaylaştırılmasını sağlayan bir gümrük transit belgesidir</a:t>
            </a:r>
            <a:r>
              <a:rPr lang="tr-TR" sz="3200" dirty="0">
                <a:highlight>
                  <a:srgbClr val="FFFF00"/>
                </a:highlight>
              </a:rPr>
              <a:t>.</a:t>
            </a:r>
          </a:p>
          <a:p>
            <a:endParaRPr lang="tr-TR" sz="3200" dirty="0"/>
          </a:p>
          <a:p>
            <a:endParaRPr lang="tr-TR" dirty="0"/>
          </a:p>
        </p:txBody>
      </p:sp>
      <p:sp>
        <p:nvSpPr>
          <p:cNvPr id="4" name="Veri Yer Tutucusu 3"/>
          <p:cNvSpPr>
            <a:spLocks noGrp="1"/>
          </p:cNvSpPr>
          <p:nvPr>
            <p:ph type="dt" sz="half" idx="10"/>
          </p:nvPr>
        </p:nvSpPr>
        <p:spPr/>
        <p:txBody>
          <a:bodyPr/>
          <a:lstStyle/>
          <a:p>
            <a:fld id="{28019045-766D-4E5B-8174-D4DC576D722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130</a:t>
            </a:fld>
            <a:endParaRPr lang="tr-TR">
              <a:solidFill>
                <a:prstClr val="black">
                  <a:tint val="75000"/>
                </a:prstClr>
              </a:solidFill>
            </a:endParaRPr>
          </a:p>
        </p:txBody>
      </p:sp>
    </p:spTree>
    <p:extLst>
      <p:ext uri="{BB962C8B-B14F-4D97-AF65-F5344CB8AC3E}">
        <p14:creationId xmlns:p14="http://schemas.microsoft.com/office/powerpoint/2010/main" val="22231078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59137"/>
          </a:xfrm>
          <a:solidFill>
            <a:schemeClr val="accent1">
              <a:lumMod val="20000"/>
              <a:lumOff val="80000"/>
            </a:schemeClr>
          </a:solidFill>
        </p:spPr>
        <p:txBody>
          <a:bodyPr/>
          <a:lstStyle/>
          <a:p>
            <a:pPr algn="ctr"/>
            <a:r>
              <a:rPr lang="tr-TR" dirty="0">
                <a:solidFill>
                  <a:srgbClr val="FF0000"/>
                </a:solidFill>
              </a:rPr>
              <a:t>Tır karnesi</a:t>
            </a:r>
          </a:p>
        </p:txBody>
      </p:sp>
      <p:pic>
        <p:nvPicPr>
          <p:cNvPr id="4" name="İçerik Yer Tutucusu 3"/>
          <p:cNvPicPr>
            <a:picLocks noGrp="1" noChangeAspect="1"/>
          </p:cNvPicPr>
          <p:nvPr>
            <p:ph idx="1"/>
          </p:nvPr>
        </p:nvPicPr>
        <p:blipFill>
          <a:blip r:embed="rId2"/>
          <a:stretch>
            <a:fillRect/>
          </a:stretch>
        </p:blipFill>
        <p:spPr>
          <a:xfrm>
            <a:off x="3935760" y="1349115"/>
            <a:ext cx="4848476" cy="5032213"/>
          </a:xfrm>
          <a:prstGeom prst="rect">
            <a:avLst/>
          </a:prstGeom>
        </p:spPr>
      </p:pic>
      <p:sp>
        <p:nvSpPr>
          <p:cNvPr id="3" name="Veri Yer Tutucusu 2"/>
          <p:cNvSpPr>
            <a:spLocks noGrp="1"/>
          </p:cNvSpPr>
          <p:nvPr>
            <p:ph type="dt" sz="half" idx="10"/>
          </p:nvPr>
        </p:nvSpPr>
        <p:spPr/>
        <p:txBody>
          <a:bodyPr/>
          <a:lstStyle/>
          <a:p>
            <a:fld id="{0CD1281F-9309-4176-AF98-7E60E0048E6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131</a:t>
            </a:fld>
            <a:endParaRPr lang="tr-TR">
              <a:solidFill>
                <a:prstClr val="black">
                  <a:tint val="75000"/>
                </a:prstClr>
              </a:solidFill>
            </a:endParaRPr>
          </a:p>
        </p:txBody>
      </p:sp>
    </p:spTree>
    <p:extLst>
      <p:ext uri="{BB962C8B-B14F-4D97-AF65-F5344CB8AC3E}">
        <p14:creationId xmlns:p14="http://schemas.microsoft.com/office/powerpoint/2010/main" val="959318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3697" y="617838"/>
            <a:ext cx="11046941" cy="5559125"/>
          </a:xfrm>
        </p:spPr>
        <p:txBody>
          <a:bodyPr>
            <a:normAutofit/>
          </a:bodyPr>
          <a:lstStyle/>
          <a:p>
            <a:r>
              <a:rPr lang="tr-TR" sz="3200" dirty="0"/>
              <a:t>TIR Karnesi işlemleri karayolu taşımacılığının;</a:t>
            </a:r>
          </a:p>
          <a:p>
            <a:r>
              <a:rPr lang="tr-TR" sz="3200" dirty="0"/>
              <a:t> </a:t>
            </a:r>
            <a:r>
              <a:rPr lang="tr-TR" sz="3200" dirty="0">
                <a:solidFill>
                  <a:srgbClr val="FF0000"/>
                </a:solidFill>
              </a:rPr>
              <a:t>daha güvenli, </a:t>
            </a:r>
          </a:p>
          <a:p>
            <a:r>
              <a:rPr lang="tr-TR" sz="3200" dirty="0">
                <a:solidFill>
                  <a:srgbClr val="FF0000"/>
                </a:solidFill>
              </a:rPr>
              <a:t>taşıyıcı firmanın daha az işlem yaparak </a:t>
            </a:r>
            <a:r>
              <a:rPr lang="tr-TR" sz="3200" dirty="0"/>
              <a:t>,</a:t>
            </a:r>
          </a:p>
          <a:p>
            <a:r>
              <a:rPr lang="tr-TR" sz="3200" dirty="0"/>
              <a:t>U.A. ticareti gerçekleştirmelerini sağlar.</a:t>
            </a:r>
          </a:p>
          <a:p>
            <a:r>
              <a:rPr lang="tr-TR" sz="3200" dirty="0"/>
              <a:t> </a:t>
            </a:r>
            <a:r>
              <a:rPr lang="tr-TR" sz="3200" dirty="0">
                <a:solidFill>
                  <a:srgbClr val="FF0000"/>
                </a:solidFill>
              </a:rPr>
              <a:t>Bu sistem ülkelerin sisteme dahil olmalarıyla başlar</a:t>
            </a:r>
            <a:r>
              <a:rPr lang="tr-TR" sz="3200" dirty="0"/>
              <a:t>.</a:t>
            </a:r>
          </a:p>
          <a:p>
            <a:r>
              <a:rPr lang="tr-TR" sz="3200" dirty="0"/>
              <a:t> Ülkemiz 1966 yılında, bakanlar kurulu kararıyla sisteme taraf olmuştur.</a:t>
            </a:r>
          </a:p>
          <a:p>
            <a:r>
              <a:rPr lang="tr-TR" dirty="0"/>
              <a:t> </a:t>
            </a:r>
            <a:r>
              <a:rPr lang="tr-TR" sz="1400" dirty="0"/>
              <a:t>http://www.oaib.org.tr/tr/bilgi-merkezi-ihracat-belgeleri-tasima-sevk-evraklari-tir-karnesi-tir-carnet-.html</a:t>
            </a: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132</a:t>
            </a:fld>
            <a:endParaRPr lang="tr-TR">
              <a:solidFill>
                <a:prstClr val="black">
                  <a:tint val="75000"/>
                </a:prstClr>
              </a:solidFill>
            </a:endParaRPr>
          </a:p>
        </p:txBody>
      </p:sp>
    </p:spTree>
    <p:extLst>
      <p:ext uri="{BB962C8B-B14F-4D97-AF65-F5344CB8AC3E}">
        <p14:creationId xmlns:p14="http://schemas.microsoft.com/office/powerpoint/2010/main" val="14706457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3697" y="617838"/>
            <a:ext cx="10810103" cy="5559125"/>
          </a:xfrm>
        </p:spPr>
        <p:txBody>
          <a:bodyPr>
            <a:normAutofit/>
          </a:bodyPr>
          <a:lstStyle/>
          <a:p>
            <a:r>
              <a:rPr lang="tr-TR" dirty="0"/>
              <a:t> </a:t>
            </a:r>
            <a:r>
              <a:rPr lang="tr-TR" sz="3200" dirty="0"/>
              <a:t>Sistemin düzenli işleyişini sağlamak amacıyla her ülkede </a:t>
            </a:r>
            <a:r>
              <a:rPr lang="tr-TR" sz="3200" dirty="0">
                <a:solidFill>
                  <a:srgbClr val="00B0F0"/>
                </a:solidFill>
              </a:rPr>
              <a:t>kefil kuruluşlar oluşturulur.</a:t>
            </a:r>
          </a:p>
          <a:p>
            <a:r>
              <a:rPr lang="tr-TR" sz="3200" dirty="0">
                <a:solidFill>
                  <a:srgbClr val="00B0F0"/>
                </a:solidFill>
              </a:rPr>
              <a:t> </a:t>
            </a:r>
            <a:r>
              <a:rPr lang="tr-TR" sz="3200" dirty="0"/>
              <a:t>Tüm bu kuruluşların da bağlı bulundukları U.A. kefil kuruluş olan: </a:t>
            </a:r>
            <a:r>
              <a:rPr lang="tr-TR" sz="3200" dirty="0">
                <a:solidFill>
                  <a:srgbClr val="FF0000"/>
                </a:solidFill>
              </a:rPr>
              <a:t>International Road Transport </a:t>
            </a:r>
            <a:r>
              <a:rPr lang="tr-TR" sz="3200" dirty="0" err="1">
                <a:solidFill>
                  <a:srgbClr val="FF0000"/>
                </a:solidFill>
              </a:rPr>
              <a:t>Union</a:t>
            </a:r>
            <a:r>
              <a:rPr lang="tr-TR" sz="3200" dirty="0"/>
              <a:t> vardır. </a:t>
            </a:r>
          </a:p>
          <a:p>
            <a:r>
              <a:rPr lang="tr-TR" sz="3200" dirty="0">
                <a:solidFill>
                  <a:srgbClr val="00B0F0"/>
                </a:solidFill>
              </a:rPr>
              <a:t>Türkiye Odalar ve Borsalar Birliği ulusal kefil kuruluştur</a:t>
            </a:r>
            <a:r>
              <a:rPr lang="tr-TR" sz="3200" dirty="0"/>
              <a:t>.</a:t>
            </a:r>
          </a:p>
          <a:p>
            <a:r>
              <a:rPr lang="tr-TR" sz="3200" b="1" dirty="0"/>
              <a:t>Ticaret ve/veya Sanayi Odaları ve İhracatçı Birlikleri Genel Sekreterliklerince, </a:t>
            </a:r>
            <a:r>
              <a:rPr lang="tr-TR" sz="3200" dirty="0"/>
              <a:t>firmaların sisteme dahil olması, belgelerin satışı, </a:t>
            </a:r>
            <a:r>
              <a:rPr lang="tr-TR" sz="3200" dirty="0" err="1"/>
              <a:t>kontrolü,takibi</a:t>
            </a:r>
            <a:r>
              <a:rPr lang="tr-TR" sz="3200" dirty="0"/>
              <a:t> ve kapatılması işlemlerinde görev yapar. Yapılan bütün işlemler TOBB ile bağlantılı olarak gerçekleştirilir.</a:t>
            </a:r>
            <a:endParaRPr lang="tr-TR" dirty="0"/>
          </a:p>
          <a:p>
            <a:r>
              <a:rPr lang="tr-TR" sz="1400" dirty="0"/>
              <a:t>http://www.oaib.org.tr/tr/bilgi-merkezi-ihracat-belgeleri-tasima-sevk-evraklari-tir-karnesi-tir-carnet-.html</a:t>
            </a: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133</a:t>
            </a:fld>
            <a:endParaRPr lang="tr-TR">
              <a:solidFill>
                <a:prstClr val="black">
                  <a:tint val="75000"/>
                </a:prstClr>
              </a:solidFill>
            </a:endParaRPr>
          </a:p>
        </p:txBody>
      </p:sp>
    </p:spTree>
    <p:extLst>
      <p:ext uri="{BB962C8B-B14F-4D97-AF65-F5344CB8AC3E}">
        <p14:creationId xmlns:p14="http://schemas.microsoft.com/office/powerpoint/2010/main" val="24474004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3633" y="481914"/>
            <a:ext cx="11020168" cy="6030097"/>
          </a:xfrm>
        </p:spPr>
        <p:txBody>
          <a:bodyPr>
            <a:normAutofit/>
          </a:bodyPr>
          <a:lstStyle/>
          <a:p>
            <a:r>
              <a:rPr lang="tr-TR" sz="3200" dirty="0"/>
              <a:t>Eşya, mal;</a:t>
            </a:r>
          </a:p>
          <a:p>
            <a:r>
              <a:rPr lang="tr-TR" sz="3200" b="1" dirty="0">
                <a:solidFill>
                  <a:srgbClr val="00B0F0"/>
                </a:solidFill>
              </a:rPr>
              <a:t>TIR Karnesi himayesinde ,</a:t>
            </a:r>
          </a:p>
          <a:p>
            <a:r>
              <a:rPr lang="tr-TR" sz="3200" dirty="0">
                <a:solidFill>
                  <a:srgbClr val="7030A0"/>
                </a:solidFill>
              </a:rPr>
              <a:t>hareket noktasındaki gümrük idaresinden</a:t>
            </a:r>
            <a:r>
              <a:rPr lang="tr-TR" sz="3200" dirty="0"/>
              <a:t>, </a:t>
            </a:r>
          </a:p>
          <a:p>
            <a:r>
              <a:rPr lang="tr-TR" sz="3200" dirty="0">
                <a:solidFill>
                  <a:srgbClr val="00B050"/>
                </a:solidFill>
              </a:rPr>
              <a:t>varış noktasındaki gümrük idaresine </a:t>
            </a:r>
            <a:r>
              <a:rPr lang="tr-TR" sz="3200" dirty="0"/>
              <a:t>kadar bir prosedür altında taşınır ve bu prosedüre :</a:t>
            </a:r>
          </a:p>
          <a:p>
            <a:r>
              <a:rPr lang="tr-TR" sz="3200" dirty="0"/>
              <a:t>TIR Sözleşmesi kapsamında </a:t>
            </a:r>
            <a:r>
              <a:rPr lang="tr-TR" sz="3200" b="1" dirty="0">
                <a:solidFill>
                  <a:srgbClr val="FF0000"/>
                </a:solidFill>
              </a:rPr>
              <a:t>"TIR taşıması" </a:t>
            </a:r>
            <a:r>
              <a:rPr lang="tr-TR" sz="3200" dirty="0"/>
              <a:t>denir.</a:t>
            </a:r>
          </a:p>
          <a:p>
            <a:endParaRPr lang="tr-TR" sz="3200"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134</a:t>
            </a:fld>
            <a:endParaRPr lang="tr-TR">
              <a:solidFill>
                <a:prstClr val="black">
                  <a:tint val="75000"/>
                </a:prstClr>
              </a:solidFill>
            </a:endParaRPr>
          </a:p>
        </p:txBody>
      </p:sp>
    </p:spTree>
    <p:extLst>
      <p:ext uri="{BB962C8B-B14F-4D97-AF65-F5344CB8AC3E}">
        <p14:creationId xmlns:p14="http://schemas.microsoft.com/office/powerpoint/2010/main" val="20181119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3633" y="481914"/>
            <a:ext cx="11020168" cy="6030097"/>
          </a:xfrm>
        </p:spPr>
        <p:txBody>
          <a:bodyPr>
            <a:normAutofit/>
          </a:bodyPr>
          <a:lstStyle/>
          <a:p>
            <a:r>
              <a:rPr lang="tr-TR" sz="3200" dirty="0">
                <a:solidFill>
                  <a:srgbClr val="FF0000"/>
                </a:solidFill>
              </a:rPr>
              <a:t>Her bir TIR Karnesinin </a:t>
            </a:r>
            <a:r>
              <a:rPr lang="tr-TR" sz="3200" dirty="0">
                <a:solidFill>
                  <a:srgbClr val="00B0F0"/>
                </a:solidFill>
              </a:rPr>
              <a:t>farklı bir referans numarası </a:t>
            </a:r>
            <a:r>
              <a:rPr lang="tr-TR" sz="3200" dirty="0">
                <a:solidFill>
                  <a:srgbClr val="FF0000"/>
                </a:solidFill>
              </a:rPr>
              <a:t>vardır.</a:t>
            </a:r>
          </a:p>
          <a:p>
            <a:r>
              <a:rPr lang="tr-TR" sz="3200" dirty="0">
                <a:solidFill>
                  <a:srgbClr val="FF0000"/>
                </a:solidFill>
              </a:rPr>
              <a:t> İhtiva ettiği sayfa sayısına göre 4, 6, 14 ve 20 yaprak olmak üzere çeşitlere ayrılmıştır.</a:t>
            </a:r>
          </a:p>
          <a:p>
            <a:r>
              <a:rPr lang="tr-TR" sz="3200" dirty="0">
                <a:solidFill>
                  <a:srgbClr val="FF0000"/>
                </a:solidFill>
              </a:rPr>
              <a:t> Karne sayfa sayıları, hareket, varış ve transit olarak geçilecek ülke ve/veya gümrük idaresi sayıları göz önüne alınarak, farklı basılmıştır.</a:t>
            </a:r>
          </a:p>
          <a:p>
            <a:r>
              <a:rPr lang="tr-TR" sz="3200" dirty="0"/>
              <a:t> </a:t>
            </a:r>
            <a:r>
              <a:rPr lang="tr-TR" sz="3200" u="sng" dirty="0">
                <a:solidFill>
                  <a:srgbClr val="00B050"/>
                </a:solidFill>
              </a:rPr>
              <a:t>Bunun için, TIR karnesi açılırken, karneye işlem yapacak olan </a:t>
            </a:r>
            <a:r>
              <a:rPr lang="tr-TR" sz="3200" b="1" u="sng" dirty="0">
                <a:solidFill>
                  <a:srgbClr val="00B0F0"/>
                </a:solidFill>
              </a:rPr>
              <a:t>hareket, transit ve varış </a:t>
            </a:r>
            <a:r>
              <a:rPr lang="tr-TR" sz="3200" u="sng" dirty="0">
                <a:solidFill>
                  <a:srgbClr val="00B050"/>
                </a:solidFill>
              </a:rPr>
              <a:t>gümrük idareleri sayısı hesaba katılmalıdır.</a:t>
            </a:r>
          </a:p>
          <a:p>
            <a:r>
              <a:rPr lang="tr-TR" sz="3200" u="sng" dirty="0">
                <a:solidFill>
                  <a:srgbClr val="00B050"/>
                </a:solidFill>
              </a:rPr>
              <a:t> </a:t>
            </a:r>
            <a:r>
              <a:rPr lang="tr-TR" sz="3200" u="sng" dirty="0">
                <a:solidFill>
                  <a:srgbClr val="7030A0"/>
                </a:solidFill>
              </a:rPr>
              <a:t>Örneğin 6 yapraklı </a:t>
            </a:r>
            <a:r>
              <a:rPr lang="tr-TR" sz="3200" u="sng" dirty="0">
                <a:solidFill>
                  <a:srgbClr val="00B050"/>
                </a:solidFill>
              </a:rPr>
              <a:t>bir TIR Karnesi </a:t>
            </a:r>
            <a:r>
              <a:rPr lang="tr-TR" sz="3200" u="sng" dirty="0">
                <a:solidFill>
                  <a:srgbClr val="7030A0"/>
                </a:solidFill>
              </a:rPr>
              <a:t>6 gümrük idaresi arasında </a:t>
            </a:r>
            <a:r>
              <a:rPr lang="tr-TR" sz="3200" u="sng" dirty="0">
                <a:solidFill>
                  <a:srgbClr val="00B050"/>
                </a:solidFill>
              </a:rPr>
              <a:t>kullanılabilir.</a:t>
            </a:r>
          </a:p>
          <a:p>
            <a:endParaRPr lang="tr-TR" sz="3200"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135</a:t>
            </a:fld>
            <a:endParaRPr lang="tr-TR">
              <a:solidFill>
                <a:prstClr val="black">
                  <a:tint val="75000"/>
                </a:prstClr>
              </a:solidFill>
            </a:endParaRPr>
          </a:p>
        </p:txBody>
      </p:sp>
    </p:spTree>
    <p:extLst>
      <p:ext uri="{BB962C8B-B14F-4D97-AF65-F5344CB8AC3E}">
        <p14:creationId xmlns:p14="http://schemas.microsoft.com/office/powerpoint/2010/main" val="23189814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br>
              <a:rPr lang="tr-T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tr-T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TIR KARNESİ SAYFALARININ SAYISI</a:t>
            </a:r>
            <a:br>
              <a:rPr lang="tr-TR" dirty="0">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p:cNvSpPr>
            <a:spLocks noGrp="1"/>
          </p:cNvSpPr>
          <p:nvPr>
            <p:ph idx="1"/>
          </p:nvPr>
        </p:nvSpPr>
        <p:spPr/>
        <p:txBody>
          <a:bodyPr>
            <a:normAutofit lnSpcReduction="10000"/>
          </a:bodyPr>
          <a:lstStyle/>
          <a:p>
            <a:pPr>
              <a:lnSpc>
                <a:spcPct val="107000"/>
              </a:lnSpc>
              <a:spcAft>
                <a:spcPts val="800"/>
              </a:spcAft>
            </a:pPr>
            <a:r>
              <a:rPr lang="tr-T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Bir hareket gümrüğü bir de varış gümrüğü idarelerinin olduğu hallerde TIR karnesi, hareket ülkesi için en az 2, varış ülkesi için 2 ve geçilen her ülke için 2 sayfa ihtiva eder.</a:t>
            </a:r>
          </a:p>
          <a:p>
            <a:pPr>
              <a:lnSpc>
                <a:spcPct val="107000"/>
              </a:lnSpc>
              <a:spcAft>
                <a:spcPts val="800"/>
              </a:spcAft>
            </a:pPr>
            <a:r>
              <a:rPr lang="tr-TR" sz="3600" b="1" dirty="0">
                <a:latin typeface="Calibri" panose="020F0502020204030204" pitchFamily="34" charset="0"/>
                <a:ea typeface="Calibri" panose="020F0502020204030204" pitchFamily="34" charset="0"/>
                <a:cs typeface="Times New Roman" panose="02020603050405020304" pitchFamily="18" charset="0"/>
              </a:rPr>
              <a:t>Bir tır taşıması</a:t>
            </a:r>
            <a:r>
              <a:rPr lang="tr-TR" dirty="0">
                <a:latin typeface="Calibri" panose="020F0502020204030204" pitchFamily="34" charset="0"/>
                <a:ea typeface="Calibri" panose="020F0502020204030204" pitchFamily="34" charset="0"/>
                <a:cs typeface="Times New Roman" panose="02020603050405020304" pitchFamily="18" charset="0"/>
              </a:rPr>
              <a:t>, birkaç hareket ve varış gümrük idarelerini kapsayabilir, fakat hareket ve varış gümrük idarelerinin toplam sayısı dördü (4) geçemez (</a:t>
            </a:r>
            <a:r>
              <a:rPr lang="tr-TR" i="1" u="sng" dirty="0">
                <a:latin typeface="Calibri" panose="020F0502020204030204" pitchFamily="34" charset="0"/>
                <a:ea typeface="Calibri" panose="020F0502020204030204" pitchFamily="34" charset="0"/>
                <a:cs typeface="Times New Roman" panose="02020603050405020304" pitchFamily="18" charset="0"/>
              </a:rPr>
              <a:t>en fazla 4 ülkede yükleme ve boşaltma yapabilir</a:t>
            </a:r>
            <a:r>
              <a:rPr lang="tr-TR" dirty="0">
                <a:latin typeface="Calibri" panose="020F0502020204030204" pitchFamily="34" charset="0"/>
                <a:ea typeface="Calibri" panose="020F0502020204030204" pitchFamily="34" charset="0"/>
                <a:cs typeface="Times New Roman" panose="02020603050405020304" pitchFamily="18" charset="0"/>
              </a:rPr>
              <a:t>).</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Veri Yer Tutucusu 3"/>
          <p:cNvSpPr>
            <a:spLocks noGrp="1"/>
          </p:cNvSpPr>
          <p:nvPr>
            <p:ph type="dt" sz="half" idx="10"/>
          </p:nvPr>
        </p:nvSpPr>
        <p:spPr/>
        <p:txBody>
          <a:bodyPr/>
          <a:lstStyle/>
          <a:p>
            <a:fld id="{EBF4D0A2-76CF-44E4-AA2C-93D886D82E5F}"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136</a:t>
            </a:fld>
            <a:endParaRPr lang="tr-TR">
              <a:solidFill>
                <a:prstClr val="black">
                  <a:tint val="75000"/>
                </a:prstClr>
              </a:solidFill>
            </a:endParaRPr>
          </a:p>
        </p:txBody>
      </p:sp>
    </p:spTree>
    <p:extLst>
      <p:ext uri="{BB962C8B-B14F-4D97-AF65-F5344CB8AC3E}">
        <p14:creationId xmlns:p14="http://schemas.microsoft.com/office/powerpoint/2010/main" val="16834778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70C0"/>
                </a:solidFill>
                <a:latin typeface="Arial" panose="020B0604020202020204" pitchFamily="34" charset="0"/>
                <a:ea typeface="Calibri" panose="020F0502020204030204" pitchFamily="34" charset="0"/>
                <a:cs typeface="Times New Roman" panose="02020603050405020304" pitchFamily="18" charset="0"/>
              </a:rPr>
              <a:t>Yabancı plakalı bir araç  </a:t>
            </a:r>
            <a:r>
              <a:rPr lang="tr-TR" u="sng" dirty="0">
                <a:solidFill>
                  <a:srgbClr val="FF0000"/>
                </a:solidFill>
                <a:highlight>
                  <a:srgbClr val="FFFF00"/>
                </a:highlight>
                <a:latin typeface="Algerian" panose="04020705040A02060702" pitchFamily="82" charset="0"/>
                <a:ea typeface="Calibri" panose="020F0502020204030204" pitchFamily="34" charset="0"/>
                <a:cs typeface="Times New Roman" panose="02020603050405020304" pitchFamily="18" charset="0"/>
              </a:rPr>
              <a:t>boş olarak </a:t>
            </a:r>
            <a:r>
              <a:rPr lang="tr-TR" dirty="0">
                <a:solidFill>
                  <a:srgbClr val="0070C0"/>
                </a:solidFill>
                <a:highlight>
                  <a:srgbClr val="FFFF00"/>
                </a:highlight>
                <a:latin typeface="Algerian" panose="04020705040A02060702" pitchFamily="82" charset="0"/>
                <a:ea typeface="Calibri" panose="020F0502020204030204" pitchFamily="34" charset="0"/>
                <a:cs typeface="Times New Roman" panose="02020603050405020304" pitchFamily="18" charset="0"/>
              </a:rPr>
              <a:t>giriş yapıyorsa</a:t>
            </a:r>
            <a:endParaRPr lang="tr-TR" dirty="0">
              <a:highlight>
                <a:srgbClr val="FFFF00"/>
              </a:highlight>
              <a:latin typeface="Algerian" panose="04020705040A02060702" pitchFamily="82" charset="0"/>
            </a:endParaRPr>
          </a:p>
        </p:txBody>
      </p:sp>
      <p:sp>
        <p:nvSpPr>
          <p:cNvPr id="3" name="İçerik Yer Tutucusu 2"/>
          <p:cNvSpPr>
            <a:spLocks noGrp="1"/>
          </p:cNvSpPr>
          <p:nvPr>
            <p:ph idx="1"/>
          </p:nvPr>
        </p:nvSpPr>
        <p:spPr>
          <a:xfrm>
            <a:off x="134111" y="1825625"/>
            <a:ext cx="11897467" cy="4667250"/>
          </a:xfrm>
        </p:spPr>
        <p:txBody>
          <a:bodyPr>
            <a:normAutofit lnSpcReduction="10000"/>
          </a:bodyPr>
          <a:lstStyle/>
          <a:p>
            <a:pPr>
              <a:lnSpc>
                <a:spcPct val="107000"/>
              </a:lnSpc>
              <a:spcAft>
                <a:spcPts val="800"/>
              </a:spcAft>
            </a:pPr>
            <a:r>
              <a:rPr lang="tr-TR" dirty="0">
                <a:solidFill>
                  <a:srgbClr val="0070C0"/>
                </a:solidFill>
                <a:latin typeface="Arial" panose="020B0604020202020204" pitchFamily="34" charset="0"/>
                <a:ea typeface="Calibri" panose="020F0502020204030204" pitchFamily="34" charset="0"/>
                <a:cs typeface="Times New Roman" panose="02020603050405020304" pitchFamily="18" charset="0"/>
              </a:rPr>
              <a:t>Bu aracın </a:t>
            </a:r>
            <a:r>
              <a:rPr lang="tr-TR" dirty="0">
                <a:solidFill>
                  <a:srgbClr val="FF0000"/>
                </a:solidFill>
                <a:latin typeface="Arial" panose="020B0604020202020204" pitchFamily="34" charset="0"/>
                <a:ea typeface="Calibri" panose="020F0502020204030204" pitchFamily="34" charset="0"/>
                <a:cs typeface="Times New Roman" panose="02020603050405020304" pitchFamily="18" charset="0"/>
              </a:rPr>
              <a:t>çıkışını sağlamak üzere </a:t>
            </a:r>
            <a:r>
              <a:rPr lang="tr-TR" dirty="0">
                <a:solidFill>
                  <a:srgbClr val="0070C0"/>
                </a:solidFill>
                <a:latin typeface="Arial" panose="020B0604020202020204" pitchFamily="34" charset="0"/>
                <a:ea typeface="Calibri" panose="020F0502020204030204" pitchFamily="34" charset="0"/>
                <a:cs typeface="Times New Roman" panose="02020603050405020304" pitchFamily="18" charset="0"/>
              </a:rPr>
              <a:t>Gümrüklerden Geçiş Karnesi yada </a:t>
            </a:r>
            <a:r>
              <a:rPr lang="tr-TR" b="1" dirty="0">
                <a:solidFill>
                  <a:srgbClr val="FF0000"/>
                </a:solidFill>
                <a:latin typeface="Algerian" panose="04020705040A02060702" pitchFamily="82" charset="0"/>
                <a:ea typeface="Calibri" panose="020F0502020204030204" pitchFamily="34" charset="0"/>
                <a:cs typeface="Times New Roman" panose="02020603050405020304" pitchFamily="18" charset="0"/>
              </a:rPr>
              <a:t>Taşıt Giriş - Çıkış Formu</a:t>
            </a:r>
            <a:endParaRPr lang="tr-TR" dirty="0">
              <a:solidFill>
                <a:srgbClr val="FF0000"/>
              </a:solidFill>
              <a:latin typeface="Algerian" panose="04020705040A02060702" pitchFamily="82" charset="0"/>
              <a:ea typeface="Calibri" panose="020F0502020204030204" pitchFamily="34" charset="0"/>
              <a:cs typeface="Times New Roman" panose="02020603050405020304" pitchFamily="18" charset="0"/>
            </a:endParaRPr>
          </a:p>
          <a:p>
            <a:pPr>
              <a:lnSpc>
                <a:spcPct val="107000"/>
              </a:lnSpc>
              <a:spcAft>
                <a:spcPts val="800"/>
              </a:spcAft>
            </a:pPr>
            <a:r>
              <a:rPr lang="tr-TR" dirty="0">
                <a:solidFill>
                  <a:srgbClr val="0070C0"/>
                </a:solidFill>
                <a:latin typeface="Arial" panose="020B0604020202020204" pitchFamily="34" charset="0"/>
                <a:ea typeface="Calibri" panose="020F0502020204030204" pitchFamily="34" charset="0"/>
                <a:cs typeface="Times New Roman" panose="02020603050405020304" pitchFamily="18" charset="0"/>
              </a:rPr>
              <a:t>Düzenlenerek aracın girişine izin verilir.</a:t>
            </a: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Şayet:</a:t>
            </a:r>
          </a:p>
          <a:p>
            <a:pPr>
              <a:lnSpc>
                <a:spcPct val="107000"/>
              </a:lnSpc>
              <a:spcAft>
                <a:spcPts val="800"/>
              </a:spcAft>
            </a:pPr>
            <a:r>
              <a:rPr lang="tr-TR" sz="32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Bu araç TIR karnesi kapsamında </a:t>
            </a:r>
            <a:r>
              <a:rPr lang="tr-TR" sz="3200" u="sng" dirty="0">
                <a:solidFill>
                  <a:srgbClr val="FF0000"/>
                </a:solidFill>
                <a:highlight>
                  <a:srgbClr val="FFFF00"/>
                </a:highlight>
                <a:latin typeface="Algerian" panose="04020705040A02060702" pitchFamily="82" charset="0"/>
                <a:ea typeface="Calibri" panose="020F0502020204030204" pitchFamily="34" charset="0"/>
                <a:cs typeface="Times New Roman" panose="02020603050405020304" pitchFamily="18" charset="0"/>
              </a:rPr>
              <a:t>yüklü olarak giriş yapıyorsa</a:t>
            </a:r>
            <a:r>
              <a:rPr lang="tr-TR" dirty="0">
                <a:solidFill>
                  <a:srgbClr val="0070C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a:t>
            </a:r>
            <a:endParaRPr lang="tr-TR"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solidFill>
                  <a:srgbClr val="0070C0"/>
                </a:solidFill>
                <a:latin typeface="Arial" panose="020B0604020202020204" pitchFamily="34" charset="0"/>
                <a:ea typeface="Calibri" panose="020F0502020204030204" pitchFamily="34" charset="0"/>
                <a:cs typeface="Times New Roman" panose="02020603050405020304" pitchFamily="18" charset="0"/>
              </a:rPr>
              <a:t>Giriş gümrük idarelerinde aracın geçici girişi için </a:t>
            </a:r>
            <a:r>
              <a:rPr lang="tr-TR" b="1" dirty="0">
                <a:solidFill>
                  <a:srgbClr val="0070C0"/>
                </a:solidFill>
                <a:latin typeface="Arial" panose="020B0604020202020204" pitchFamily="34" charset="0"/>
                <a:ea typeface="Calibri" panose="020F0502020204030204" pitchFamily="34" charset="0"/>
                <a:cs typeface="Times New Roman" panose="02020603050405020304" pitchFamily="18" charset="0"/>
              </a:rPr>
              <a:t>herhangi bir belge istenmez</a:t>
            </a:r>
            <a:r>
              <a:rPr lang="tr-TR" dirty="0">
                <a:solidFill>
                  <a:srgbClr val="0070C0"/>
                </a:solidFill>
                <a:latin typeface="Arial" panose="020B0604020202020204" pitchFamily="34" charset="0"/>
                <a:ea typeface="Calibri" panose="020F0502020204030204" pitchFamily="34" charset="0"/>
                <a:cs typeface="Times New Roman" panose="02020603050405020304" pitchFamily="18" charset="0"/>
              </a:rPr>
              <a:t>.</a:t>
            </a:r>
            <a:endParaRPr lang="tr-TR"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137</a:t>
            </a:fld>
            <a:endParaRPr lang="tr-TR">
              <a:solidFill>
                <a:prstClr val="black">
                  <a:tint val="75000"/>
                </a:prstClr>
              </a:solidFill>
            </a:endParaRPr>
          </a:p>
        </p:txBody>
      </p:sp>
    </p:spTree>
    <p:extLst>
      <p:ext uri="{BB962C8B-B14F-4D97-AF65-F5344CB8AC3E}">
        <p14:creationId xmlns:p14="http://schemas.microsoft.com/office/powerpoint/2010/main" val="33628676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alibri" panose="020F0502020204030204" pitchFamily="34" charset="0"/>
                <a:ea typeface="Calibri" panose="020F0502020204030204" pitchFamily="34" charset="0"/>
                <a:cs typeface="Times New Roman" panose="02020603050405020304" pitchFamily="18" charset="0"/>
              </a:rPr>
              <a:t>Transit Süresi ve Güzergah</a:t>
            </a:r>
            <a:br>
              <a:rPr lang="tr-TR" dirty="0">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p:cNvSpPr>
            <a:spLocks noGrp="1"/>
          </p:cNvSpPr>
          <p:nvPr>
            <p:ph idx="1"/>
          </p:nvPr>
        </p:nvSpPr>
        <p:spPr/>
        <p:txBody>
          <a:bodyPr>
            <a:normAutofit lnSpcReduction="10000"/>
          </a:bodyPr>
          <a:lstStyle/>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Gümrük makamları, </a:t>
            </a: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kendi ülkeleri içindeki yolculuklar için </a:t>
            </a:r>
            <a:r>
              <a:rPr lang="tr-TR" sz="32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bir süre sınırlaması</a:t>
            </a: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 koyabilecekleri gibi</a:t>
            </a:r>
            <a:r>
              <a:rPr lang="tr-TR"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karayolu taşıtlarının , taşıt dizilerinin veya konteynerlerin </a:t>
            </a:r>
            <a:r>
              <a:rPr lang="tr-TR"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belirli bir yol takip etmelerini </a:t>
            </a: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de isteyebilir.</a:t>
            </a:r>
          </a:p>
          <a:p>
            <a:pPr>
              <a:lnSpc>
                <a:spcPct val="107000"/>
              </a:lnSpc>
              <a:spcAft>
                <a:spcPts val="800"/>
              </a:spcAft>
            </a:pPr>
            <a:r>
              <a:rPr lang="tr-TR" b="1" dirty="0">
                <a:latin typeface="Calibri" panose="020F0502020204030204" pitchFamily="34" charset="0"/>
                <a:ea typeface="Calibri" panose="020F0502020204030204" pitchFamily="34" charset="0"/>
                <a:cs typeface="Times New Roman" panose="02020603050405020304" pitchFamily="18" charset="0"/>
              </a:rPr>
              <a:t>YAZ</a:t>
            </a:r>
            <a:r>
              <a:rPr lang="tr-TR" dirty="0">
                <a:latin typeface="Calibri" panose="020F0502020204030204" pitchFamily="34" charset="0"/>
                <a:ea typeface="Calibri" panose="020F0502020204030204" pitchFamily="34" charset="0"/>
                <a:cs typeface="Times New Roman" panose="02020603050405020304" pitchFamily="18" charset="0"/>
              </a:rPr>
              <a:t>: Nisan-Mayıs-Haziran-Temmuz-Ağustos-Eylül aylarında azami </a:t>
            </a:r>
            <a:r>
              <a:rPr lang="tr-TR" b="1" dirty="0">
                <a:latin typeface="Calibri" panose="020F0502020204030204" pitchFamily="34" charset="0"/>
                <a:ea typeface="Calibri" panose="020F0502020204030204" pitchFamily="34" charset="0"/>
                <a:cs typeface="Times New Roman" panose="02020603050405020304" pitchFamily="18" charset="0"/>
              </a:rPr>
              <a:t>144 saat yani 6 gün,</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a:latin typeface="Calibri" panose="020F0502020204030204" pitchFamily="34" charset="0"/>
                <a:ea typeface="Calibri" panose="020F0502020204030204" pitchFamily="34" charset="0"/>
                <a:cs typeface="Times New Roman" panose="02020603050405020304" pitchFamily="18" charset="0"/>
              </a:rPr>
              <a:t>KIŞ</a:t>
            </a:r>
            <a:r>
              <a:rPr lang="tr-TR" dirty="0">
                <a:latin typeface="Calibri" panose="020F0502020204030204" pitchFamily="34" charset="0"/>
                <a:ea typeface="Calibri" panose="020F0502020204030204" pitchFamily="34" charset="0"/>
                <a:cs typeface="Times New Roman" panose="02020603050405020304" pitchFamily="18" charset="0"/>
              </a:rPr>
              <a:t>: Ekim-Kasım-Aralık-Ocak-Şubat-Mart aylarında azami </a:t>
            </a:r>
            <a:r>
              <a:rPr lang="tr-TR" b="1" dirty="0">
                <a:latin typeface="Calibri" panose="020F0502020204030204" pitchFamily="34" charset="0"/>
                <a:ea typeface="Calibri" panose="020F0502020204030204" pitchFamily="34" charset="0"/>
                <a:cs typeface="Times New Roman" panose="02020603050405020304" pitchFamily="18" charset="0"/>
              </a:rPr>
              <a:t>192 saat yani 8 gün</a:t>
            </a:r>
            <a:endParaRPr lang="tr-TR"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138</a:t>
            </a:fld>
            <a:endParaRPr lang="tr-TR">
              <a:solidFill>
                <a:prstClr val="black">
                  <a:tint val="75000"/>
                </a:prstClr>
              </a:solidFill>
            </a:endParaRPr>
          </a:p>
        </p:txBody>
      </p:sp>
    </p:spTree>
    <p:extLst>
      <p:ext uri="{BB962C8B-B14F-4D97-AF65-F5344CB8AC3E}">
        <p14:creationId xmlns:p14="http://schemas.microsoft.com/office/powerpoint/2010/main" val="4380113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9184" y="365125"/>
            <a:ext cx="11024616" cy="1325563"/>
          </a:xfrm>
        </p:spPr>
        <p:txBody>
          <a:bodyPr>
            <a:normAutofit fontScale="90000"/>
          </a:bodyPr>
          <a:lstStyle/>
          <a:p>
            <a:pPr algn="ctr"/>
            <a:br>
              <a:rPr lang="tr-TR" b="1" dirty="0">
                <a:solidFill>
                  <a:srgbClr val="FF0000"/>
                </a:solidFill>
              </a:rPr>
            </a:br>
            <a:r>
              <a:rPr lang="tr-TR" b="1" dirty="0">
                <a:solidFill>
                  <a:srgbClr val="FF0000"/>
                </a:solidFill>
              </a:rPr>
              <a:t>Hareket Referans Numarası </a:t>
            </a:r>
            <a:r>
              <a:rPr lang="tr-TR" b="1" dirty="0">
                <a:solidFill>
                  <a:srgbClr val="00B0F0"/>
                </a:solidFill>
              </a:rPr>
              <a:t>(MRN) </a:t>
            </a:r>
            <a:r>
              <a:rPr lang="tr-TR" b="1" dirty="0">
                <a:solidFill>
                  <a:srgbClr val="FF0000"/>
                </a:solidFill>
              </a:rPr>
              <a:t>Nedir ve Neden Birine İhtiyacım Var?</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p:txBody>
          <a:bodyPr/>
          <a:lstStyle/>
          <a:p>
            <a:pPr>
              <a:lnSpc>
                <a:spcPct val="107000"/>
              </a:lnSpc>
              <a:spcAft>
                <a:spcPts val="800"/>
              </a:spcAft>
            </a:pPr>
            <a:r>
              <a:rPr lang="tr-TR" dirty="0" err="1">
                <a:solidFill>
                  <a:srgbClr val="111111"/>
                </a:solidFill>
                <a:latin typeface="Arial" panose="020B0604020202020204" pitchFamily="34" charset="0"/>
                <a:ea typeface="Times New Roman" panose="02020603050405020304" pitchFamily="18" charset="0"/>
                <a:cs typeface="Times New Roman" panose="02020603050405020304" pitchFamily="18" charset="0"/>
              </a:rPr>
              <a:t>Brexit'ten</a:t>
            </a: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sonra değişmeyecek olan bir şey, bir </a:t>
            </a:r>
            <a:r>
              <a:rPr lang="tr-TR" dirty="0" err="1">
                <a:solidFill>
                  <a:srgbClr val="111111"/>
                </a:solidFill>
                <a:latin typeface="Arial" panose="020B0604020202020204" pitchFamily="34" charset="0"/>
                <a:ea typeface="Times New Roman" panose="02020603050405020304" pitchFamily="18" charset="0"/>
                <a:cs typeface="Times New Roman" panose="02020603050405020304" pitchFamily="18" charset="0"/>
              </a:rPr>
              <a:t>MRN'ye</a:t>
            </a: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duyulan ihtiyaçtır.</a:t>
            </a:r>
          </a:p>
          <a:p>
            <a:pPr>
              <a:lnSpc>
                <a:spcPct val="107000"/>
              </a:lnSpc>
              <a:spcAft>
                <a:spcPts val="800"/>
              </a:spcAft>
            </a:pP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Hem AB '</a:t>
            </a:r>
            <a:r>
              <a:rPr lang="tr-TR" dirty="0" err="1">
                <a:solidFill>
                  <a:srgbClr val="111111"/>
                </a:solidFill>
                <a:latin typeface="Arial" panose="020B0604020202020204" pitchFamily="34" charset="0"/>
                <a:ea typeface="Times New Roman" panose="02020603050405020304" pitchFamily="18" charset="0"/>
                <a:cs typeface="Times New Roman" panose="02020603050405020304" pitchFamily="18" charset="0"/>
              </a:rPr>
              <a:t>ndeki</a:t>
            </a: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Gümrük Makamları </a:t>
            </a:r>
          </a:p>
          <a:p>
            <a:pPr>
              <a:lnSpc>
                <a:spcPct val="107000"/>
              </a:lnSpc>
              <a:spcAft>
                <a:spcPts val="800"/>
              </a:spcAft>
            </a:pP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hem de Birleşik </a:t>
            </a:r>
            <a:r>
              <a:rPr lang="tr-TR" dirty="0" err="1">
                <a:solidFill>
                  <a:srgbClr val="111111"/>
                </a:solidFill>
                <a:latin typeface="Arial" panose="020B0604020202020204" pitchFamily="34" charset="0"/>
                <a:ea typeface="Times New Roman" panose="02020603050405020304" pitchFamily="18" charset="0"/>
                <a:cs typeface="Times New Roman" panose="02020603050405020304" pitchFamily="18" charset="0"/>
              </a:rPr>
              <a:t>Krallık'taki</a:t>
            </a: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Gümrük İdaresi </a:t>
            </a:r>
            <a:r>
              <a:rPr lang="tr-TR" dirty="0" err="1">
                <a:solidFill>
                  <a:srgbClr val="111111"/>
                </a:solidFill>
                <a:latin typeface="Arial" panose="020B0604020202020204" pitchFamily="34" charset="0"/>
                <a:ea typeface="Times New Roman" panose="02020603050405020304" pitchFamily="18" charset="0"/>
                <a:cs typeface="Times New Roman" panose="02020603050405020304" pitchFamily="18" charset="0"/>
              </a:rPr>
              <a:t>MRN'leri</a:t>
            </a: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düzenlemeye devam edecek.</a:t>
            </a:r>
          </a:p>
          <a:p>
            <a:pPr>
              <a:lnSpc>
                <a:spcPct val="107000"/>
              </a:lnSpc>
              <a:spcAft>
                <a:spcPts val="800"/>
              </a:spcAft>
            </a:pPr>
            <a:r>
              <a:rPr lang="tr-TR" dirty="0">
                <a:solidFill>
                  <a:srgbClr val="111111"/>
                </a:solidFill>
                <a:latin typeface="Arial" panose="020B0604020202020204" pitchFamily="34" charset="0"/>
                <a:ea typeface="Times New Roman" panose="02020603050405020304" pitchFamily="18" charset="0"/>
                <a:cs typeface="Times New Roman" panose="02020603050405020304" pitchFamily="18" charset="0"/>
              </a:rPr>
              <a:t> Peki, MRN nedir?  </a:t>
            </a:r>
            <a:endParaRPr lang="tr-TR" sz="18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139</a:t>
            </a:fld>
            <a:endParaRPr lang="tr-TR">
              <a:solidFill>
                <a:prstClr val="black">
                  <a:tint val="75000"/>
                </a:prstClr>
              </a:solidFill>
            </a:endParaRPr>
          </a:p>
        </p:txBody>
      </p:sp>
    </p:spTree>
    <p:extLst>
      <p:ext uri="{BB962C8B-B14F-4D97-AF65-F5344CB8AC3E}">
        <p14:creationId xmlns:p14="http://schemas.microsoft.com/office/powerpoint/2010/main" val="140072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684186"/>
          </a:xfrm>
          <a:solidFill>
            <a:schemeClr val="accent6">
              <a:lumMod val="40000"/>
              <a:lumOff val="60000"/>
            </a:schemeClr>
          </a:solidFill>
        </p:spPr>
        <p:txBody>
          <a:bodyPr>
            <a:normAutofit fontScale="90000"/>
          </a:bodyPr>
          <a:lstStyle/>
          <a:p>
            <a:pPr algn="ctr"/>
            <a:r>
              <a:rPr lang="tr-TR" b="1" dirty="0">
                <a:solidFill>
                  <a:srgbClr val="FF0000"/>
                </a:solidFill>
              </a:rPr>
              <a:t>GÜMRÜK TANIMI</a:t>
            </a:r>
          </a:p>
        </p:txBody>
      </p:sp>
      <p:sp>
        <p:nvSpPr>
          <p:cNvPr id="3" name="İçerik Yer Tutucusu 2"/>
          <p:cNvSpPr>
            <a:spLocks noGrp="1"/>
          </p:cNvSpPr>
          <p:nvPr>
            <p:ph idx="1"/>
          </p:nvPr>
        </p:nvSpPr>
        <p:spPr>
          <a:xfrm>
            <a:off x="539647" y="1825624"/>
            <a:ext cx="11227632" cy="4740067"/>
          </a:xfrm>
        </p:spPr>
        <p:txBody>
          <a:bodyPr>
            <a:normAutofit/>
          </a:bodyPr>
          <a:lstStyle/>
          <a:p>
            <a:r>
              <a:rPr lang="tr-TR" sz="3200" b="1" dirty="0">
                <a:solidFill>
                  <a:srgbClr val="00B050"/>
                </a:solidFill>
              </a:rPr>
              <a:t>Gümrük</a:t>
            </a:r>
            <a:r>
              <a:rPr lang="tr-TR" sz="3200" dirty="0">
                <a:solidFill>
                  <a:srgbClr val="00B050"/>
                </a:solidFill>
              </a:rPr>
              <a:t>: </a:t>
            </a:r>
          </a:p>
          <a:p>
            <a:r>
              <a:rPr lang="tr-TR" sz="3200" dirty="0">
                <a:hlinkClick r:id="rId2" tooltip="Eşya"/>
              </a:rPr>
              <a:t>Eşya</a:t>
            </a:r>
            <a:r>
              <a:rPr lang="tr-TR" sz="3200" dirty="0"/>
              <a:t> ve </a:t>
            </a:r>
            <a:r>
              <a:rPr lang="tr-TR" sz="3200" dirty="0">
                <a:hlinkClick r:id="rId3" tooltip="Mal"/>
              </a:rPr>
              <a:t>malların</a:t>
            </a:r>
            <a:r>
              <a:rPr lang="tr-TR" sz="3200" dirty="0"/>
              <a:t> </a:t>
            </a:r>
            <a:r>
              <a:rPr lang="tr-TR" sz="3200" dirty="0">
                <a:hlinkClick r:id="rId4" tooltip="Ülke"/>
              </a:rPr>
              <a:t>ülke</a:t>
            </a:r>
            <a:r>
              <a:rPr lang="tr-TR" sz="3200" dirty="0"/>
              <a:t> </a:t>
            </a:r>
            <a:r>
              <a:rPr lang="tr-TR" sz="3200" dirty="0">
                <a:hlinkClick r:id="rId5" tooltip="Sınır"/>
              </a:rPr>
              <a:t>sınırlarından</a:t>
            </a:r>
            <a:r>
              <a:rPr lang="tr-TR" sz="3200" dirty="0"/>
              <a:t> ,</a:t>
            </a:r>
          </a:p>
          <a:p>
            <a:r>
              <a:rPr lang="tr-TR" sz="3200" dirty="0"/>
              <a:t>giriş ve çıkışlarında denetimlerinin yapıldığı ve </a:t>
            </a:r>
          </a:p>
          <a:p>
            <a:r>
              <a:rPr lang="tr-TR" sz="3200" u="sng" dirty="0">
                <a:hlinkClick r:id="rId6" tooltip="Vergi"/>
              </a:rPr>
              <a:t>vergilerin</a:t>
            </a:r>
            <a:r>
              <a:rPr lang="tr-TR" sz="3200" dirty="0"/>
              <a:t> ödendiği </a:t>
            </a:r>
            <a:r>
              <a:rPr lang="tr-TR" sz="3200" dirty="0">
                <a:hlinkClick r:id="rId7" tooltip="Kamu"/>
              </a:rPr>
              <a:t>kamu</a:t>
            </a:r>
            <a:r>
              <a:rPr lang="tr-TR" sz="3200" dirty="0"/>
              <a:t> </a:t>
            </a:r>
            <a:r>
              <a:rPr lang="tr-TR" sz="3200" dirty="0">
                <a:hlinkClick r:id="rId8" tooltip="Kurum"/>
              </a:rPr>
              <a:t>kurumudur</a:t>
            </a:r>
            <a:r>
              <a:rPr lang="tr-TR" sz="3200" dirty="0"/>
              <a:t>.</a:t>
            </a:r>
          </a:p>
          <a:p>
            <a:endParaRPr lang="tr-TR" sz="3200" dirty="0"/>
          </a:p>
          <a:p>
            <a:r>
              <a:rPr lang="tr-TR" sz="2000" b="1" dirty="0">
                <a:solidFill>
                  <a:srgbClr val="0070C0"/>
                </a:solidFill>
              </a:rPr>
              <a:t>Eşya</a:t>
            </a:r>
            <a:r>
              <a:rPr lang="tr-TR" sz="2000" dirty="0"/>
              <a:t>: Türlü amaçlarla kullanılan , </a:t>
            </a:r>
            <a:r>
              <a:rPr lang="tr-TR" sz="2000" dirty="0">
                <a:highlight>
                  <a:srgbClr val="00FF00"/>
                </a:highlight>
              </a:rPr>
              <a:t>insan yapısı</a:t>
            </a:r>
            <a:r>
              <a:rPr lang="tr-TR" sz="2000" dirty="0"/>
              <a:t>, </a:t>
            </a:r>
            <a:r>
              <a:rPr lang="tr-TR" sz="2000" dirty="0">
                <a:highlight>
                  <a:srgbClr val="FFFF00"/>
                </a:highlight>
              </a:rPr>
              <a:t>taşınabilir cansız nesnelerin bütünü</a:t>
            </a:r>
          </a:p>
          <a:p>
            <a:r>
              <a:rPr lang="tr-TR" sz="2000" b="1" dirty="0">
                <a:solidFill>
                  <a:srgbClr val="0070C0"/>
                </a:solidFill>
              </a:rPr>
              <a:t>Mal</a:t>
            </a:r>
            <a:r>
              <a:rPr lang="tr-TR" sz="2000" dirty="0"/>
              <a:t>: Bir kimsenin, bir tüzel kişinin mülkiyeti altında bulunan, </a:t>
            </a:r>
            <a:r>
              <a:rPr lang="tr-TR" sz="2000" dirty="0">
                <a:highlight>
                  <a:srgbClr val="FFFF00"/>
                </a:highlight>
              </a:rPr>
              <a:t>taşınır veya taşınmaz varlıkların bütünü</a:t>
            </a:r>
          </a:p>
        </p:txBody>
      </p:sp>
      <p:sp>
        <p:nvSpPr>
          <p:cNvPr id="4" name="Veri Yer Tutucusu 3"/>
          <p:cNvSpPr>
            <a:spLocks noGrp="1"/>
          </p:cNvSpPr>
          <p:nvPr>
            <p:ph type="dt" sz="half" idx="10"/>
          </p:nvPr>
        </p:nvSpPr>
        <p:spPr/>
        <p:txBody>
          <a:bodyPr/>
          <a:lstStyle/>
          <a:p>
            <a:fld id="{2BBD6FB7-AE20-4141-BD45-9F8B2FD041A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a:t>
            </a:fld>
            <a:endParaRPr lang="tr-TR">
              <a:solidFill>
                <a:prstClr val="black">
                  <a:tint val="75000"/>
                </a:prstClr>
              </a:solidFill>
            </a:endParaRPr>
          </a:p>
        </p:txBody>
      </p:sp>
    </p:spTree>
    <p:extLst>
      <p:ext uri="{BB962C8B-B14F-4D97-AF65-F5344CB8AC3E}">
        <p14:creationId xmlns:p14="http://schemas.microsoft.com/office/powerpoint/2010/main" val="13761373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6992" y="560832"/>
            <a:ext cx="11036808" cy="5616131"/>
          </a:xfrm>
        </p:spPr>
        <p:txBody>
          <a:bodyPr>
            <a:normAutofit lnSpcReduction="10000"/>
          </a:bodyPr>
          <a:lstStyle/>
          <a:p>
            <a:pPr algn="ctr"/>
            <a:r>
              <a:rPr lang="tr-TR" sz="3200" b="1" dirty="0">
                <a:solidFill>
                  <a:srgbClr val="FF0000"/>
                </a:solidFill>
              </a:rPr>
              <a:t>MRN nedir? </a:t>
            </a:r>
            <a:r>
              <a:rPr lang="tr-TR" b="1" dirty="0">
                <a:solidFill>
                  <a:srgbClr val="FF0000"/>
                </a:solidFill>
              </a:rPr>
              <a:t> </a:t>
            </a:r>
            <a:endParaRPr lang="tr-TR" dirty="0">
              <a:solidFill>
                <a:srgbClr val="FF0000"/>
              </a:solidFill>
            </a:endParaRPr>
          </a:p>
          <a:p>
            <a:r>
              <a:rPr lang="tr-TR" sz="3200" dirty="0">
                <a:solidFill>
                  <a:srgbClr val="7030A0"/>
                </a:solidFill>
              </a:rPr>
              <a:t>MRN, Hareket Referans Numarası anlamına gelir</a:t>
            </a:r>
            <a:r>
              <a:rPr lang="tr-TR" sz="3200" dirty="0"/>
              <a:t>. </a:t>
            </a:r>
          </a:p>
          <a:p>
            <a:r>
              <a:rPr lang="tr-TR" sz="3200" dirty="0"/>
              <a:t>Gümrük İdaresi, her üye ülkede bir Hareket Referans ı Numarası (MRN) verir.</a:t>
            </a:r>
          </a:p>
          <a:p>
            <a:r>
              <a:rPr lang="tr-TR" sz="3200" dirty="0"/>
              <a:t> </a:t>
            </a:r>
          </a:p>
          <a:p>
            <a:r>
              <a:rPr lang="tr-TR" sz="3200" b="1" dirty="0">
                <a:solidFill>
                  <a:srgbClr val="FF0000"/>
                </a:solidFill>
              </a:rPr>
              <a:t>MRN numarası</a:t>
            </a:r>
            <a:r>
              <a:rPr lang="tr-TR" sz="3200" dirty="0">
                <a:solidFill>
                  <a:srgbClr val="00B050"/>
                </a:solidFill>
              </a:rPr>
              <a:t>, gümrük idaresinin gönderinizi gümrük sisteminde tanımlamasını ve işleme koymasını sağlayan </a:t>
            </a:r>
            <a:r>
              <a:rPr lang="tr-TR" sz="3200" dirty="0">
                <a:solidFill>
                  <a:srgbClr val="FF0000"/>
                </a:solidFill>
              </a:rPr>
              <a:t>gümrük kayıt numarasıdır.</a:t>
            </a:r>
          </a:p>
          <a:p>
            <a:r>
              <a:rPr lang="tr-TR" sz="3200" dirty="0">
                <a:solidFill>
                  <a:srgbClr val="00B050"/>
                </a:solidFill>
              </a:rPr>
              <a:t> </a:t>
            </a:r>
            <a:r>
              <a:rPr lang="tr-TR" sz="3200" dirty="0"/>
              <a:t>Gümrük beyannameleri için birincil referans ve mallarınızla olan en önemli bağlantıdır.</a:t>
            </a:r>
          </a:p>
          <a:p>
            <a:r>
              <a:rPr lang="tr-TR" sz="3200" dirty="0"/>
              <a:t> </a:t>
            </a:r>
            <a:endParaRPr lang="tr-TR" sz="3200" dirty="0">
              <a:solidFill>
                <a:srgbClr val="7030A0"/>
              </a:solidFill>
            </a:endParaRP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140</a:t>
            </a:fld>
            <a:endParaRPr lang="tr-TR">
              <a:solidFill>
                <a:prstClr val="black">
                  <a:tint val="75000"/>
                </a:prstClr>
              </a:solidFill>
            </a:endParaRPr>
          </a:p>
        </p:txBody>
      </p:sp>
    </p:spTree>
    <p:extLst>
      <p:ext uri="{BB962C8B-B14F-4D97-AF65-F5344CB8AC3E}">
        <p14:creationId xmlns:p14="http://schemas.microsoft.com/office/powerpoint/2010/main" val="28390682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6992" y="560832"/>
            <a:ext cx="11036808" cy="5616131"/>
          </a:xfrm>
        </p:spPr>
        <p:txBody>
          <a:bodyPr/>
          <a:lstStyle/>
          <a:p>
            <a:pPr algn="ctr"/>
            <a:r>
              <a:rPr lang="tr-TR" sz="3200" b="1" dirty="0">
                <a:solidFill>
                  <a:srgbClr val="FF0000"/>
                </a:solidFill>
              </a:rPr>
              <a:t>MRN nedir? </a:t>
            </a:r>
            <a:r>
              <a:rPr lang="tr-TR" b="1" dirty="0">
                <a:solidFill>
                  <a:srgbClr val="FF0000"/>
                </a:solidFill>
              </a:rPr>
              <a:t> </a:t>
            </a:r>
            <a:endParaRPr lang="tr-TR" dirty="0">
              <a:solidFill>
                <a:srgbClr val="FF0000"/>
              </a:solidFill>
            </a:endParaRPr>
          </a:p>
          <a:p>
            <a:endParaRPr lang="tr-TR" sz="3200" dirty="0"/>
          </a:p>
          <a:p>
            <a:r>
              <a:rPr lang="tr-TR" sz="3200" dirty="0"/>
              <a:t> </a:t>
            </a:r>
            <a:r>
              <a:rPr lang="tr-TR" sz="3200" dirty="0">
                <a:solidFill>
                  <a:srgbClr val="7030A0"/>
                </a:solidFill>
              </a:rPr>
              <a:t>AB veya Birleşik </a:t>
            </a:r>
            <a:r>
              <a:rPr lang="tr-TR" sz="3200" dirty="0" err="1">
                <a:solidFill>
                  <a:srgbClr val="7030A0"/>
                </a:solidFill>
              </a:rPr>
              <a:t>Krallık'taki</a:t>
            </a:r>
            <a:r>
              <a:rPr lang="tr-TR" sz="3200" dirty="0">
                <a:solidFill>
                  <a:srgbClr val="7030A0"/>
                </a:solidFill>
              </a:rPr>
              <a:t> Gümrük Makamlarından herhangi birine bir ithalat veya ihracat beyannamesi sunulduğunda, o gönderi için benzersiz bir numara oluşturulur.  </a:t>
            </a: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141</a:t>
            </a:fld>
            <a:endParaRPr lang="tr-TR">
              <a:solidFill>
                <a:prstClr val="black">
                  <a:tint val="75000"/>
                </a:prstClr>
              </a:solidFill>
            </a:endParaRPr>
          </a:p>
        </p:txBody>
      </p:sp>
    </p:spTree>
    <p:extLst>
      <p:ext uri="{BB962C8B-B14F-4D97-AF65-F5344CB8AC3E}">
        <p14:creationId xmlns:p14="http://schemas.microsoft.com/office/powerpoint/2010/main" val="29451314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6720" y="499872"/>
            <a:ext cx="11509248" cy="5677091"/>
          </a:xfrm>
        </p:spPr>
        <p:txBody>
          <a:bodyPr>
            <a:normAutofit/>
          </a:bodyPr>
          <a:lstStyle/>
          <a:p>
            <a:r>
              <a:rPr lang="tr-TR" sz="3200" dirty="0"/>
              <a:t>Hareketin sürecini takip etmek için bir  </a:t>
            </a:r>
            <a:r>
              <a:rPr lang="tr-TR" sz="3200" u="sng" dirty="0">
                <a:hlinkClick r:id="rId2"/>
              </a:rPr>
              <a:t>veri tabanı</a:t>
            </a:r>
            <a:r>
              <a:rPr lang="tr-TR" sz="3200" dirty="0"/>
              <a:t>  bulunmaktadır.  </a:t>
            </a:r>
          </a:p>
          <a:p>
            <a:r>
              <a:rPr lang="tr-TR" sz="3200" dirty="0"/>
              <a:t>Bir MRN 18 karakter uzunluğundadır. İlk iki karakter, malların sevk edildiği yıldır, </a:t>
            </a:r>
            <a:r>
              <a:rPr lang="tr-TR" sz="3200" dirty="0">
                <a:solidFill>
                  <a:srgbClr val="FF0000"/>
                </a:solidFill>
              </a:rPr>
              <a:t>örneğin 2020 için 20.</a:t>
            </a:r>
          </a:p>
          <a:p>
            <a:r>
              <a:rPr lang="tr-TR" sz="3200" dirty="0">
                <a:solidFill>
                  <a:srgbClr val="FF0000"/>
                </a:solidFill>
              </a:rPr>
              <a:t> Sonraki iki karakter, gönderinin menşei olduğu ülkenin iki harfli ülke kodudur, örneğin Almanya için DE.</a:t>
            </a:r>
          </a:p>
          <a:p>
            <a:r>
              <a:rPr lang="tr-TR" sz="3200" dirty="0">
                <a:solidFill>
                  <a:srgbClr val="FF0000"/>
                </a:solidFill>
              </a:rPr>
              <a:t> Son 14 karakter, Gümrük İdaresi tarafından otomatik olarak oluşturulan </a:t>
            </a:r>
            <a:r>
              <a:rPr lang="tr-TR" sz="3200" dirty="0" err="1">
                <a:solidFill>
                  <a:srgbClr val="FF0000"/>
                </a:solidFill>
              </a:rPr>
              <a:t>alfasayısal</a:t>
            </a:r>
            <a:r>
              <a:rPr lang="tr-TR" sz="3200" dirty="0">
                <a:solidFill>
                  <a:srgbClr val="FF0000"/>
                </a:solidFill>
              </a:rPr>
              <a:t> bir koddur. </a:t>
            </a:r>
            <a:r>
              <a:rPr lang="tr-TR" sz="3200" dirty="0"/>
              <a:t>  </a:t>
            </a:r>
          </a:p>
          <a:p>
            <a:r>
              <a:rPr lang="tr-TR" sz="3200" dirty="0"/>
              <a:t>Bir MRN benzersizdir. İki gönderi aynı </a:t>
            </a:r>
            <a:r>
              <a:rPr lang="tr-TR" sz="3200" dirty="0" err="1"/>
              <a:t>MRN'ye</a:t>
            </a:r>
            <a:r>
              <a:rPr lang="tr-TR" sz="3200" dirty="0"/>
              <a:t> sahip olamaz. </a:t>
            </a:r>
          </a:p>
          <a:p>
            <a:endParaRPr lang="tr-TR" sz="3200"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142</a:t>
            </a:fld>
            <a:endParaRPr lang="tr-TR">
              <a:solidFill>
                <a:prstClr val="black">
                  <a:tint val="75000"/>
                </a:prstClr>
              </a:solidFill>
            </a:endParaRPr>
          </a:p>
        </p:txBody>
      </p:sp>
    </p:spTree>
    <p:extLst>
      <p:ext uri="{BB962C8B-B14F-4D97-AF65-F5344CB8AC3E}">
        <p14:creationId xmlns:p14="http://schemas.microsoft.com/office/powerpoint/2010/main" val="37438148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Neden bir </a:t>
            </a:r>
            <a:r>
              <a:rPr lang="tr-TR" b="1" dirty="0" err="1"/>
              <a:t>MRN'ye</a:t>
            </a:r>
            <a:r>
              <a:rPr lang="tr-TR" b="1" dirty="0"/>
              <a:t> İhtiyacım Var?</a:t>
            </a:r>
            <a:r>
              <a:rPr lang="tr-TR" dirty="0"/>
              <a:t>  </a:t>
            </a:r>
            <a:br>
              <a:rPr lang="tr-TR" dirty="0"/>
            </a:br>
            <a:endParaRPr lang="tr-TR" dirty="0"/>
          </a:p>
        </p:txBody>
      </p:sp>
      <p:sp>
        <p:nvSpPr>
          <p:cNvPr id="3" name="İçerik Yer Tutucusu 2"/>
          <p:cNvSpPr>
            <a:spLocks noGrp="1"/>
          </p:cNvSpPr>
          <p:nvPr>
            <p:ph idx="1"/>
          </p:nvPr>
        </p:nvSpPr>
        <p:spPr>
          <a:xfrm>
            <a:off x="195072" y="1292352"/>
            <a:ext cx="11606784" cy="4884611"/>
          </a:xfrm>
        </p:spPr>
        <p:txBody>
          <a:bodyPr>
            <a:normAutofit/>
          </a:bodyPr>
          <a:lstStyle/>
          <a:p>
            <a:r>
              <a:rPr lang="tr-TR" sz="3200" dirty="0"/>
              <a:t>Vergilendirme ve Gümrük Birliği Genel Müdürlüğü, Avrupa Gümrük transitinin, eşyanın bir gümrük bölgesinin iki noktası arasında, başka bir gümrük bölgesi üzerinden veya iki veya daha fazla farklı gümrük bölgesi arasında hareketini kolaylaştırmak için kullanılan bir gümrük prosedürü olduğunu yayınlamıştır. İthalatta geçerli olan gümrük vergilerinin, vergilerin ve ticari politika önlemlerinin geçici olarak askıya alınmasına izin verir,</a:t>
            </a:r>
          </a:p>
          <a:p>
            <a:r>
              <a:rPr lang="tr-TR" sz="3200" dirty="0">
                <a:highlight>
                  <a:srgbClr val="FFFF00"/>
                </a:highlight>
              </a:rPr>
              <a:t> </a:t>
            </a:r>
            <a:r>
              <a:rPr lang="tr-TR" sz="3200" dirty="0">
                <a:solidFill>
                  <a:srgbClr val="FF0000"/>
                </a:solidFill>
                <a:highlight>
                  <a:srgbClr val="FFFF00"/>
                </a:highlight>
              </a:rPr>
              <a:t>böylece </a:t>
            </a:r>
            <a:r>
              <a:rPr lang="tr-TR" sz="3200" dirty="0">
                <a:solidFill>
                  <a:srgbClr val="00B0F0"/>
                </a:solidFill>
                <a:highlight>
                  <a:srgbClr val="FFFF00"/>
                </a:highlight>
              </a:rPr>
              <a:t>gümrükleme formalitelerinin </a:t>
            </a:r>
            <a:r>
              <a:rPr lang="tr-TR" sz="3600" b="1" dirty="0">
                <a:solidFill>
                  <a:srgbClr val="FF0000"/>
                </a:solidFill>
                <a:highlight>
                  <a:srgbClr val="FFFF00"/>
                </a:highlight>
              </a:rPr>
              <a:t>gümrük bölgesine giriş noktasından ziyade </a:t>
            </a:r>
            <a:r>
              <a:rPr lang="tr-TR" sz="3600" b="1" dirty="0">
                <a:solidFill>
                  <a:srgbClr val="00B0F0"/>
                </a:solidFill>
                <a:highlight>
                  <a:srgbClr val="FFFF00"/>
                </a:highlight>
              </a:rPr>
              <a:t>varış noktasında </a:t>
            </a:r>
            <a:r>
              <a:rPr lang="tr-TR" sz="1200" dirty="0">
                <a:solidFill>
                  <a:srgbClr val="00B0F0"/>
                </a:solidFill>
                <a:highlight>
                  <a:srgbClr val="FFFF00"/>
                </a:highlight>
              </a:rPr>
              <a:t>(alıcıya teslim edileceği yer) </a:t>
            </a:r>
            <a:r>
              <a:rPr lang="tr-TR" sz="3600" b="1" dirty="0">
                <a:solidFill>
                  <a:srgbClr val="00B0F0"/>
                </a:solidFill>
                <a:highlight>
                  <a:srgbClr val="FFFF00"/>
                </a:highlight>
              </a:rPr>
              <a:t>gerçekleşmesine izin verir</a:t>
            </a:r>
            <a:r>
              <a:rPr lang="tr-TR" sz="3600" b="1" dirty="0">
                <a:solidFill>
                  <a:srgbClr val="FF0000"/>
                </a:solidFill>
                <a:highlight>
                  <a:srgbClr val="FFFF00"/>
                </a:highlight>
              </a:rPr>
              <a:t>. </a:t>
            </a:r>
            <a:r>
              <a:rPr lang="tr-TR" sz="3200" b="1" dirty="0">
                <a:solidFill>
                  <a:srgbClr val="FF0000"/>
                </a:solidFill>
                <a:highlight>
                  <a:srgbClr val="FFFF00"/>
                </a:highlight>
              </a:rPr>
              <a:t> </a:t>
            </a: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143</a:t>
            </a:fld>
            <a:endParaRPr lang="tr-TR">
              <a:solidFill>
                <a:prstClr val="black">
                  <a:tint val="75000"/>
                </a:prstClr>
              </a:solidFill>
            </a:endParaRPr>
          </a:p>
        </p:txBody>
      </p:sp>
    </p:spTree>
    <p:extLst>
      <p:ext uri="{BB962C8B-B14F-4D97-AF65-F5344CB8AC3E}">
        <p14:creationId xmlns:p14="http://schemas.microsoft.com/office/powerpoint/2010/main" val="34488138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4715" y="274638"/>
            <a:ext cx="11212642" cy="1143000"/>
          </a:xfrm>
          <a:solidFill>
            <a:schemeClr val="accent1">
              <a:lumMod val="20000"/>
              <a:lumOff val="80000"/>
            </a:schemeClr>
          </a:solidFill>
        </p:spPr>
        <p:txBody>
          <a:bodyPr>
            <a:normAutofit fontScale="90000"/>
          </a:bodyPr>
          <a:lstStyle/>
          <a:p>
            <a:pPr algn="ctr"/>
            <a:br>
              <a:rPr lang="tr-TR" sz="4000" b="1" dirty="0">
                <a:solidFill>
                  <a:srgbClr val="FF0000"/>
                </a:solidFill>
              </a:rPr>
            </a:br>
            <a:r>
              <a:rPr lang="tr-TR" sz="4000" b="1" dirty="0">
                <a:solidFill>
                  <a:srgbClr val="FF0000"/>
                </a:solidFill>
              </a:rPr>
              <a:t>29.HAVAYOLU TAŞIMA SENEDİ/HAVA KONŞİMENTOSU (</a:t>
            </a:r>
            <a:r>
              <a:rPr lang="tr-TR" sz="4000" b="1" dirty="0" err="1">
                <a:solidFill>
                  <a:srgbClr val="FF0000"/>
                </a:solidFill>
              </a:rPr>
              <a:t>Airwaybill</a:t>
            </a:r>
            <a:r>
              <a:rPr lang="tr-TR" sz="4000" b="1" dirty="0">
                <a:solidFill>
                  <a:srgbClr val="FF0000"/>
                </a:solidFill>
              </a:rPr>
              <a:t>)</a:t>
            </a:r>
            <a:br>
              <a:rPr lang="tr-TR" dirty="0"/>
            </a:br>
            <a:endParaRPr lang="tr-TR" dirty="0"/>
          </a:p>
        </p:txBody>
      </p:sp>
      <p:sp>
        <p:nvSpPr>
          <p:cNvPr id="3" name="İçerik Yer Tutucusu 2"/>
          <p:cNvSpPr>
            <a:spLocks noGrp="1"/>
          </p:cNvSpPr>
          <p:nvPr>
            <p:ph idx="1"/>
          </p:nvPr>
        </p:nvSpPr>
        <p:spPr/>
        <p:txBody>
          <a:bodyPr/>
          <a:lstStyle/>
          <a:p>
            <a:r>
              <a:rPr lang="tr-TR" sz="3200" dirty="0"/>
              <a:t>Havayolu şirketlerince düzenlenen;</a:t>
            </a:r>
          </a:p>
          <a:p>
            <a:r>
              <a:rPr lang="tr-TR" sz="3200" dirty="0"/>
              <a:t> </a:t>
            </a:r>
            <a:r>
              <a:rPr lang="tr-TR" sz="3200" u="sng" dirty="0">
                <a:solidFill>
                  <a:srgbClr val="0070C0"/>
                </a:solidFill>
              </a:rPr>
              <a:t>malların taşınmak üzere teslim alındığını gösteren belge</a:t>
            </a:r>
            <a:r>
              <a:rPr lang="tr-TR" sz="3200" dirty="0"/>
              <a:t>dir.</a:t>
            </a:r>
          </a:p>
          <a:p>
            <a:endParaRPr lang="tr-TR" dirty="0"/>
          </a:p>
        </p:txBody>
      </p:sp>
      <p:sp>
        <p:nvSpPr>
          <p:cNvPr id="4" name="Veri Yer Tutucusu 3"/>
          <p:cNvSpPr>
            <a:spLocks noGrp="1"/>
          </p:cNvSpPr>
          <p:nvPr>
            <p:ph type="dt" sz="half" idx="10"/>
          </p:nvPr>
        </p:nvSpPr>
        <p:spPr/>
        <p:txBody>
          <a:bodyPr/>
          <a:lstStyle/>
          <a:p>
            <a:fld id="{4E427A2B-1190-4137-805B-4BE450DA628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144</a:t>
            </a:fld>
            <a:endParaRPr lang="tr-TR">
              <a:solidFill>
                <a:prstClr val="black">
                  <a:tint val="75000"/>
                </a:prstClr>
              </a:solidFill>
            </a:endParaRPr>
          </a:p>
        </p:txBody>
      </p:sp>
    </p:spTree>
    <p:extLst>
      <p:ext uri="{BB962C8B-B14F-4D97-AF65-F5344CB8AC3E}">
        <p14:creationId xmlns:p14="http://schemas.microsoft.com/office/powerpoint/2010/main" val="15069368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342807" y="-17509"/>
            <a:ext cx="4358687" cy="6143674"/>
          </a:xfrm>
          <a:prstGeom prst="rect">
            <a:avLst/>
          </a:prstGeom>
        </p:spPr>
      </p:pic>
      <p:sp>
        <p:nvSpPr>
          <p:cNvPr id="2" name="Veri Yer Tutucusu 1"/>
          <p:cNvSpPr>
            <a:spLocks noGrp="1"/>
          </p:cNvSpPr>
          <p:nvPr>
            <p:ph type="dt" sz="half" idx="10"/>
          </p:nvPr>
        </p:nvSpPr>
        <p:spPr/>
        <p:txBody>
          <a:bodyPr/>
          <a:lstStyle/>
          <a:p>
            <a:fld id="{CEB338B4-7A05-4C60-A8B5-662F623369A5}" type="datetime1">
              <a:rPr lang="tr-TR" smtClean="0">
                <a:solidFill>
                  <a:prstClr val="black">
                    <a:tint val="75000"/>
                  </a:prstClr>
                </a:solidFill>
              </a:r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145</a:t>
            </a:fld>
            <a:endParaRPr lang="tr-TR">
              <a:solidFill>
                <a:prstClr val="black">
                  <a:tint val="75000"/>
                </a:prstClr>
              </a:solidFill>
            </a:endParaRPr>
          </a:p>
        </p:txBody>
      </p:sp>
    </p:spTree>
    <p:extLst>
      <p:ext uri="{BB962C8B-B14F-4D97-AF65-F5344CB8AC3E}">
        <p14:creationId xmlns:p14="http://schemas.microsoft.com/office/powerpoint/2010/main" val="650063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95535"/>
            <a:ext cx="10515600" cy="1037230"/>
          </a:xfrm>
          <a:solidFill>
            <a:srgbClr val="FFC000"/>
          </a:solidFill>
        </p:spPr>
        <p:txBody>
          <a:bodyPr/>
          <a:lstStyle/>
          <a:p>
            <a:pPr algn="ctr"/>
            <a:r>
              <a:rPr lang="tr-TR" b="1" dirty="0">
                <a:latin typeface="Algerian" panose="04020705040A02060702" pitchFamily="82" charset="0"/>
              </a:rPr>
              <a:t>BOYKOT / KARA LİSTE SERTİFİKASI</a:t>
            </a:r>
            <a:endParaRPr lang="tr-TR" dirty="0">
              <a:latin typeface="Algerian" panose="04020705040A02060702" pitchFamily="82" charset="0"/>
            </a:endParaRPr>
          </a:p>
        </p:txBody>
      </p:sp>
      <p:sp>
        <p:nvSpPr>
          <p:cNvPr id="3" name="İçerik Yer Tutucusu 2"/>
          <p:cNvSpPr>
            <a:spLocks noGrp="1"/>
          </p:cNvSpPr>
          <p:nvPr>
            <p:ph idx="1"/>
          </p:nvPr>
        </p:nvSpPr>
        <p:spPr>
          <a:xfrm>
            <a:off x="109182" y="1132765"/>
            <a:ext cx="11969087" cy="5472751"/>
          </a:xfrm>
        </p:spPr>
        <p:txBody>
          <a:bodyPr>
            <a:normAutofit/>
          </a:bodyPr>
          <a:lstStyle/>
          <a:p>
            <a:pPr algn="ctr"/>
            <a:r>
              <a:rPr lang="tr-TR" dirty="0"/>
              <a:t> </a:t>
            </a:r>
          </a:p>
          <a:p>
            <a:pPr algn="ctr"/>
            <a:r>
              <a:rPr lang="tr-TR" sz="3200" b="1" i="1" dirty="0">
                <a:solidFill>
                  <a:srgbClr val="7030A0"/>
                </a:solidFill>
              </a:rPr>
              <a:t>(</a:t>
            </a:r>
            <a:r>
              <a:rPr lang="tr-TR" sz="3200" b="1" i="1" dirty="0" err="1">
                <a:solidFill>
                  <a:srgbClr val="7030A0"/>
                </a:solidFill>
              </a:rPr>
              <a:t>Boycott</a:t>
            </a:r>
            <a:r>
              <a:rPr lang="tr-TR" sz="3200" b="1" i="1" dirty="0">
                <a:solidFill>
                  <a:srgbClr val="7030A0"/>
                </a:solidFill>
              </a:rPr>
              <a:t> / Black </a:t>
            </a:r>
            <a:r>
              <a:rPr lang="tr-TR" sz="3200" b="1" i="1" dirty="0" err="1">
                <a:solidFill>
                  <a:srgbClr val="7030A0"/>
                </a:solidFill>
              </a:rPr>
              <a:t>list</a:t>
            </a:r>
            <a:r>
              <a:rPr lang="tr-TR" sz="3200" b="1" i="1" dirty="0">
                <a:solidFill>
                  <a:srgbClr val="7030A0"/>
                </a:solidFill>
              </a:rPr>
              <a:t> </a:t>
            </a:r>
            <a:r>
              <a:rPr lang="tr-TR" sz="3200" b="1" i="1" dirty="0" err="1">
                <a:solidFill>
                  <a:srgbClr val="7030A0"/>
                </a:solidFill>
              </a:rPr>
              <a:t>Certificate</a:t>
            </a:r>
            <a:r>
              <a:rPr lang="tr-TR" sz="3200" b="1" i="1" dirty="0">
                <a:solidFill>
                  <a:srgbClr val="7030A0"/>
                </a:solidFill>
              </a:rPr>
              <a:t>)</a:t>
            </a:r>
            <a:endParaRPr lang="tr-TR" sz="3200" b="1" dirty="0">
              <a:solidFill>
                <a:srgbClr val="7030A0"/>
              </a:solidFill>
            </a:endParaRPr>
          </a:p>
          <a:p>
            <a:r>
              <a:rPr lang="tr-TR" sz="3200" dirty="0">
                <a:solidFill>
                  <a:srgbClr val="FF0000"/>
                </a:solidFill>
              </a:rPr>
              <a:t>Birbirleriyle </a:t>
            </a:r>
            <a:r>
              <a:rPr lang="tr-TR" sz="3200" dirty="0">
                <a:solidFill>
                  <a:srgbClr val="0070C0"/>
                </a:solidFill>
              </a:rPr>
              <a:t>savaş halinde </a:t>
            </a:r>
            <a:r>
              <a:rPr lang="tr-TR" sz="3200" dirty="0">
                <a:solidFill>
                  <a:srgbClr val="FF0000"/>
                </a:solidFill>
              </a:rPr>
              <a:t>olan,</a:t>
            </a:r>
          </a:p>
          <a:p>
            <a:r>
              <a:rPr lang="tr-TR" sz="3200" dirty="0">
                <a:solidFill>
                  <a:srgbClr val="FF0000"/>
                </a:solidFill>
              </a:rPr>
              <a:t> veya </a:t>
            </a:r>
          </a:p>
          <a:p>
            <a:r>
              <a:rPr lang="tr-TR" sz="3200" dirty="0">
                <a:solidFill>
                  <a:srgbClr val="0070C0"/>
                </a:solidFill>
              </a:rPr>
              <a:t>ticari ilişkileri kesilmiş </a:t>
            </a:r>
            <a:r>
              <a:rPr lang="tr-TR" sz="3200" dirty="0">
                <a:solidFill>
                  <a:srgbClr val="FF0000"/>
                </a:solidFill>
              </a:rPr>
              <a:t>yada zedelenmiş ülkeler birbirlerini kara listeye aldıklarından</a:t>
            </a:r>
            <a:r>
              <a:rPr lang="tr-TR" sz="3200" dirty="0"/>
              <a:t>; </a:t>
            </a:r>
          </a:p>
          <a:p>
            <a:r>
              <a:rPr lang="tr-TR" sz="3200" dirty="0"/>
              <a:t> </a:t>
            </a:r>
            <a:r>
              <a:rPr lang="tr-TR" sz="3200" dirty="0">
                <a:solidFill>
                  <a:srgbClr val="7030A0"/>
                </a:solidFill>
                <a:latin typeface="Bauhaus 93" panose="04030905020B02020C02" pitchFamily="82" charset="0"/>
              </a:rPr>
              <a:t>belirli bir ticari ilişkinin </a:t>
            </a:r>
            <a:r>
              <a:rPr lang="tr-TR" sz="3200" b="1" i="1" u="sng" dirty="0">
                <a:solidFill>
                  <a:srgbClr val="C00000"/>
                </a:solidFill>
              </a:rPr>
              <a:t>kendi kara listeleri </a:t>
            </a:r>
            <a:r>
              <a:rPr lang="tr-TR" sz="3200" dirty="0">
                <a:solidFill>
                  <a:srgbClr val="C00000"/>
                </a:solidFill>
              </a:rPr>
              <a:t>ile ilgisi olmadığının </a:t>
            </a:r>
            <a:r>
              <a:rPr lang="tr-TR" sz="3200" dirty="0"/>
              <a:t>beyan ve onaylanmasını isterler.</a:t>
            </a:r>
          </a:p>
          <a:p>
            <a:r>
              <a:rPr lang="tr-TR" sz="3200" dirty="0"/>
              <a:t> Bu belgeler bizzat ihracatçılar tarafından düzenlenip onaylanabileceği gibi alıcının ismini vereceği bir merci tarafından da düzenlenebilir.</a:t>
            </a:r>
          </a:p>
        </p:txBody>
      </p:sp>
      <p:sp>
        <p:nvSpPr>
          <p:cNvPr id="4" name="Veri Yer Tutucusu 3"/>
          <p:cNvSpPr>
            <a:spLocks noGrp="1"/>
          </p:cNvSpPr>
          <p:nvPr>
            <p:ph type="dt" sz="half" idx="10"/>
          </p:nvPr>
        </p:nvSpPr>
        <p:spPr/>
        <p:txBody>
          <a:bodyPr/>
          <a:lstStyle/>
          <a:p>
            <a:fld id="{CEFC0373-E5D8-4259-A8D2-F4C193DA54A7}"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146</a:t>
            </a:fld>
            <a:endParaRPr lang="tr-TR">
              <a:solidFill>
                <a:prstClr val="black">
                  <a:tint val="75000"/>
                </a:prstClr>
              </a:solidFill>
            </a:endParaRPr>
          </a:p>
        </p:txBody>
      </p:sp>
    </p:spTree>
    <p:extLst>
      <p:ext uri="{BB962C8B-B14F-4D97-AF65-F5344CB8AC3E}">
        <p14:creationId xmlns:p14="http://schemas.microsoft.com/office/powerpoint/2010/main" val="34865728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4716" y="368491"/>
            <a:ext cx="11987284" cy="6237026"/>
          </a:xfrm>
        </p:spPr>
        <p:txBody>
          <a:bodyPr>
            <a:normAutofit/>
          </a:bodyPr>
          <a:lstStyle/>
          <a:p>
            <a:pPr algn="ctr"/>
            <a:r>
              <a:rPr lang="tr-TR" dirty="0"/>
              <a:t> </a:t>
            </a:r>
            <a:r>
              <a:rPr lang="tr-TR" sz="3200" b="1" i="1" dirty="0">
                <a:solidFill>
                  <a:srgbClr val="7030A0"/>
                </a:solidFill>
              </a:rPr>
              <a:t>(</a:t>
            </a:r>
            <a:r>
              <a:rPr lang="tr-TR" sz="3200" b="1" i="1" dirty="0" err="1">
                <a:solidFill>
                  <a:srgbClr val="7030A0"/>
                </a:solidFill>
              </a:rPr>
              <a:t>Boycott</a:t>
            </a:r>
            <a:r>
              <a:rPr lang="tr-TR" sz="3200" b="1" i="1" dirty="0">
                <a:solidFill>
                  <a:srgbClr val="7030A0"/>
                </a:solidFill>
              </a:rPr>
              <a:t> / Black </a:t>
            </a:r>
            <a:r>
              <a:rPr lang="tr-TR" sz="3200" b="1" i="1" dirty="0" err="1">
                <a:solidFill>
                  <a:srgbClr val="7030A0"/>
                </a:solidFill>
              </a:rPr>
              <a:t>list</a:t>
            </a:r>
            <a:r>
              <a:rPr lang="tr-TR" sz="3200" b="1" i="1" dirty="0">
                <a:solidFill>
                  <a:srgbClr val="7030A0"/>
                </a:solidFill>
              </a:rPr>
              <a:t> </a:t>
            </a:r>
            <a:r>
              <a:rPr lang="tr-TR" sz="3200" b="1" i="1" dirty="0" err="1">
                <a:solidFill>
                  <a:srgbClr val="7030A0"/>
                </a:solidFill>
              </a:rPr>
              <a:t>Certificate</a:t>
            </a:r>
            <a:r>
              <a:rPr lang="tr-TR" sz="3200" b="1" i="1" dirty="0">
                <a:solidFill>
                  <a:srgbClr val="7030A0"/>
                </a:solidFill>
              </a:rPr>
              <a:t>)</a:t>
            </a:r>
          </a:p>
          <a:p>
            <a:pPr algn="ctr"/>
            <a:endParaRPr lang="tr-TR" sz="3200" b="1" dirty="0">
              <a:solidFill>
                <a:srgbClr val="7030A0"/>
              </a:solidFill>
            </a:endParaRPr>
          </a:p>
          <a:p>
            <a:r>
              <a:rPr lang="tr-TR" sz="3200" dirty="0">
                <a:solidFill>
                  <a:srgbClr val="00B050"/>
                </a:solidFill>
              </a:rPr>
              <a:t>Günümüzde en belirgin örnekler </a:t>
            </a:r>
            <a:r>
              <a:rPr lang="tr-TR" sz="3200" dirty="0"/>
              <a:t>İsrail ile Arap ülkelerinin karşılıklı tutumlarından kaynaklanmakladır.</a:t>
            </a:r>
          </a:p>
          <a:p>
            <a:r>
              <a:rPr lang="tr-TR" sz="3200" dirty="0">
                <a:solidFill>
                  <a:srgbClr val="00B050"/>
                </a:solidFill>
              </a:rPr>
              <a:t> </a:t>
            </a:r>
            <a:r>
              <a:rPr lang="tr-TR" sz="3200" dirty="0">
                <a:solidFill>
                  <a:srgbClr val="FF0000"/>
                </a:solidFill>
              </a:rPr>
              <a:t>Arap ülkelerine yönelik ihracatta veya bu ülkelerde müteahhitlik, müşavirlik ve mühendislik gibi döviz kazandırıcı faaliyette bulunan Türk firmaları</a:t>
            </a:r>
            <a:r>
              <a:rPr lang="tr-TR" sz="3200" dirty="0">
                <a:solidFill>
                  <a:srgbClr val="00B050"/>
                </a:solidFill>
              </a:rPr>
              <a:t>, </a:t>
            </a:r>
            <a:r>
              <a:rPr lang="tr-TR" sz="3200" b="1" u="sng" dirty="0">
                <a:solidFill>
                  <a:srgbClr val="0070C0"/>
                </a:solidFill>
              </a:rPr>
              <a:t>bu faaliyetleri için </a:t>
            </a:r>
            <a:r>
              <a:rPr lang="tr-TR" sz="3200" dirty="0">
                <a:solidFill>
                  <a:srgbClr val="00B050"/>
                </a:solidFill>
              </a:rPr>
              <a:t>İsrail ile hiçbir ilişki içerisinde bulunmadıklarını ispat etmek üzere bağlı oldukları Oda’dan,</a:t>
            </a:r>
          </a:p>
          <a:p>
            <a:r>
              <a:rPr lang="tr-TR" sz="3200" dirty="0">
                <a:solidFill>
                  <a:srgbClr val="00B050"/>
                </a:solidFill>
              </a:rPr>
              <a:t> </a:t>
            </a:r>
            <a:r>
              <a:rPr lang="tr-TR" sz="3200" b="1" i="1" u="sng" dirty="0">
                <a:solidFill>
                  <a:schemeClr val="accent1">
                    <a:lumMod val="75000"/>
                  </a:schemeClr>
                </a:solidFill>
                <a:latin typeface="Bauhaus 93" panose="04030905020B02020C02" pitchFamily="82" charset="0"/>
              </a:rPr>
              <a:t>“Arap boykot listesinde bulunmadıklarına dair belge”</a:t>
            </a:r>
            <a:r>
              <a:rPr lang="tr-TR" sz="3200" b="1" dirty="0">
                <a:solidFill>
                  <a:srgbClr val="00B050"/>
                </a:solidFill>
                <a:latin typeface="Bauhaus 93" panose="04030905020B02020C02" pitchFamily="82" charset="0"/>
              </a:rPr>
              <a:t> </a:t>
            </a:r>
          </a:p>
          <a:p>
            <a:r>
              <a:rPr lang="tr-TR" sz="3200" dirty="0">
                <a:solidFill>
                  <a:srgbClr val="00B050"/>
                </a:solidFill>
              </a:rPr>
              <a:t>alırlar</a:t>
            </a:r>
            <a:endParaRPr lang="tr-TR" sz="3200" dirty="0"/>
          </a:p>
        </p:txBody>
      </p:sp>
      <p:sp>
        <p:nvSpPr>
          <p:cNvPr id="4" name="Veri Yer Tutucusu 3"/>
          <p:cNvSpPr>
            <a:spLocks noGrp="1"/>
          </p:cNvSpPr>
          <p:nvPr>
            <p:ph type="dt" sz="half" idx="10"/>
          </p:nvPr>
        </p:nvSpPr>
        <p:spPr/>
        <p:txBody>
          <a:bodyPr/>
          <a:lstStyle/>
          <a:p>
            <a:fld id="{181B6035-8B07-48D0-9E2E-53016701496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147</a:t>
            </a:fld>
            <a:endParaRPr lang="tr-TR">
              <a:solidFill>
                <a:prstClr val="black">
                  <a:tint val="75000"/>
                </a:prstClr>
              </a:solidFill>
            </a:endParaRPr>
          </a:p>
        </p:txBody>
      </p:sp>
    </p:spTree>
    <p:extLst>
      <p:ext uri="{BB962C8B-B14F-4D97-AF65-F5344CB8AC3E}">
        <p14:creationId xmlns:p14="http://schemas.microsoft.com/office/powerpoint/2010/main" val="1769395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11962151" cy="6721475"/>
          </a:xfrm>
        </p:spPr>
        <p:txBody>
          <a:bodyPr>
            <a:noAutofit/>
          </a:bodyPr>
          <a:lstStyle/>
          <a:p>
            <a:endParaRPr lang="tr-TR" sz="3200" dirty="0"/>
          </a:p>
          <a:p>
            <a:pPr algn="ctr"/>
            <a:r>
              <a:rPr lang="tr-TR" sz="3200" dirty="0"/>
              <a:t>     </a:t>
            </a:r>
            <a:r>
              <a:rPr lang="tr-TR" sz="3200" b="1" dirty="0">
                <a:solidFill>
                  <a:srgbClr val="0070C0"/>
                </a:solidFill>
              </a:rPr>
              <a:t>BU TÜR BELGELER</a:t>
            </a:r>
            <a:r>
              <a:rPr lang="tr-TR" sz="3200" dirty="0"/>
              <a:t>, </a:t>
            </a:r>
          </a:p>
          <a:p>
            <a:r>
              <a:rPr lang="tr-TR" sz="3200" dirty="0"/>
              <a:t>malın belirli bir ülke menşeli olmadığını, </a:t>
            </a:r>
          </a:p>
          <a:p>
            <a:r>
              <a:rPr lang="tr-TR" sz="3200" dirty="0"/>
              <a:t>ticari tarafların kara liste, boykot kapsamında olmadıklarını,</a:t>
            </a:r>
          </a:p>
          <a:p>
            <a:r>
              <a:rPr lang="tr-TR" sz="3200" dirty="0"/>
              <a:t> </a:t>
            </a:r>
            <a:r>
              <a:rPr lang="tr-TR" sz="3200" dirty="0">
                <a:solidFill>
                  <a:srgbClr val="FF0000"/>
                </a:solidFill>
              </a:rPr>
              <a:t>ihracatçının boykot kapsamı bir ülke ile ticari ilişkisi bulunmadığını,</a:t>
            </a:r>
          </a:p>
          <a:p>
            <a:r>
              <a:rPr lang="tr-TR" sz="3200" dirty="0">
                <a:solidFill>
                  <a:srgbClr val="FF0000"/>
                </a:solidFill>
              </a:rPr>
              <a:t> </a:t>
            </a:r>
            <a:r>
              <a:rPr lang="tr-TR" sz="3200" u="sng" dirty="0">
                <a:solidFill>
                  <a:srgbClr val="00B050"/>
                </a:solidFill>
              </a:rPr>
              <a:t>malın boykot kapsamı (ismi verilen) bir ülkenin karasularında, hava sahasından geçemeyeceğini, </a:t>
            </a:r>
          </a:p>
          <a:p>
            <a:r>
              <a:rPr lang="tr-TR" sz="3200" u="sng" dirty="0">
                <a:solidFill>
                  <a:srgbClr val="00B050"/>
                </a:solidFill>
              </a:rPr>
              <a:t>taşıma aracının o ülkenin bandırasını taşımadığını, </a:t>
            </a:r>
          </a:p>
          <a:p>
            <a:r>
              <a:rPr lang="tr-TR" sz="3200" u="sng" dirty="0">
                <a:solidFill>
                  <a:srgbClr val="00B050"/>
                </a:solidFill>
              </a:rPr>
              <a:t>gemi kaptanının o ülkenin uyruğunda olmadığını </a:t>
            </a:r>
          </a:p>
          <a:p>
            <a:r>
              <a:rPr lang="tr-TR" sz="3200" dirty="0"/>
              <a:t>Vb. hususları beyan etmektedir. </a:t>
            </a:r>
          </a:p>
        </p:txBody>
      </p:sp>
      <p:sp>
        <p:nvSpPr>
          <p:cNvPr id="4" name="Veri Yer Tutucusu 3"/>
          <p:cNvSpPr>
            <a:spLocks noGrp="1"/>
          </p:cNvSpPr>
          <p:nvPr>
            <p:ph type="dt" sz="half" idx="10"/>
          </p:nvPr>
        </p:nvSpPr>
        <p:spPr/>
        <p:txBody>
          <a:bodyPr/>
          <a:lstStyle/>
          <a:p>
            <a:fld id="{F3B37798-CA0C-4BB2-8BB8-A2A78156708E}"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148</a:t>
            </a:fld>
            <a:endParaRPr lang="tr-TR">
              <a:solidFill>
                <a:prstClr val="black">
                  <a:tint val="75000"/>
                </a:prstClr>
              </a:solidFill>
            </a:endParaRPr>
          </a:p>
        </p:txBody>
      </p:sp>
    </p:spTree>
    <p:extLst>
      <p:ext uri="{BB962C8B-B14F-4D97-AF65-F5344CB8AC3E}">
        <p14:creationId xmlns:p14="http://schemas.microsoft.com/office/powerpoint/2010/main" val="1817285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11962151" cy="6721475"/>
          </a:xfrm>
        </p:spPr>
        <p:txBody>
          <a:bodyPr>
            <a:noAutofit/>
          </a:bodyPr>
          <a:lstStyle/>
          <a:p>
            <a:endParaRPr lang="tr-TR" sz="3200" dirty="0">
              <a:solidFill>
                <a:srgbClr val="0070C0"/>
              </a:solidFill>
            </a:endParaRPr>
          </a:p>
          <a:p>
            <a:r>
              <a:rPr lang="tr-TR" sz="3200" dirty="0">
                <a:solidFill>
                  <a:srgbClr val="FF0000"/>
                </a:solidFill>
              </a:rPr>
              <a:t>ÖRNEK:</a:t>
            </a:r>
            <a:r>
              <a:rPr lang="tr-TR" sz="3200" dirty="0">
                <a:solidFill>
                  <a:srgbClr val="0070C0"/>
                </a:solidFill>
              </a:rPr>
              <a:t> Türkiye’den İran , Arabistan vb. gibi orta doğu müslüman ülkelerine </a:t>
            </a:r>
            <a:r>
              <a:rPr lang="tr-TR" sz="3200" b="1" dirty="0">
                <a:solidFill>
                  <a:srgbClr val="00B050"/>
                </a:solidFill>
              </a:rPr>
              <a:t>ihracat yapılacağı zaman</a:t>
            </a:r>
            <a:r>
              <a:rPr lang="tr-TR" sz="3200" dirty="0">
                <a:solidFill>
                  <a:srgbClr val="0070C0"/>
                </a:solidFill>
              </a:rPr>
              <a:t>;</a:t>
            </a:r>
          </a:p>
          <a:p>
            <a:r>
              <a:rPr lang="tr-TR" sz="3200" dirty="0">
                <a:solidFill>
                  <a:srgbClr val="0070C0"/>
                </a:solidFill>
              </a:rPr>
              <a:t> bu ülkelerden herhangi biri </a:t>
            </a:r>
            <a:r>
              <a:rPr lang="tr-TR" sz="2400" dirty="0">
                <a:solidFill>
                  <a:srgbClr val="FF0000"/>
                </a:solidFill>
              </a:rPr>
              <a:t>(</a:t>
            </a:r>
            <a:r>
              <a:rPr lang="tr-TR" sz="2400" dirty="0" err="1">
                <a:solidFill>
                  <a:srgbClr val="FF0000"/>
                </a:solidFill>
              </a:rPr>
              <a:t>arap</a:t>
            </a:r>
            <a:r>
              <a:rPr lang="tr-TR" sz="2400" dirty="0">
                <a:solidFill>
                  <a:srgbClr val="FF0000"/>
                </a:solidFill>
              </a:rPr>
              <a:t> ülkelerinden)  </a:t>
            </a:r>
            <a:r>
              <a:rPr lang="tr-TR" sz="3200" dirty="0">
                <a:solidFill>
                  <a:srgbClr val="0070C0"/>
                </a:solidFill>
              </a:rPr>
              <a:t>Türkiye’ye </a:t>
            </a:r>
          </a:p>
          <a:p>
            <a:r>
              <a:rPr lang="tr-TR" sz="3200" dirty="0">
                <a:solidFill>
                  <a:srgbClr val="FF0000"/>
                </a:solidFill>
              </a:rPr>
              <a:t>«kendilerinin boykot ,ambargo uyguladığı bir ülke ile </a:t>
            </a:r>
            <a:r>
              <a:rPr lang="tr-TR" sz="3200" dirty="0">
                <a:solidFill>
                  <a:srgbClr val="0070C0"/>
                </a:solidFill>
              </a:rPr>
              <a:t>(</a:t>
            </a:r>
            <a:r>
              <a:rPr lang="tr-TR" sz="3200" dirty="0" err="1">
                <a:solidFill>
                  <a:srgbClr val="0070C0"/>
                </a:solidFill>
              </a:rPr>
              <a:t>örn</a:t>
            </a:r>
            <a:r>
              <a:rPr lang="tr-TR" sz="3200" dirty="0">
                <a:solidFill>
                  <a:srgbClr val="0070C0"/>
                </a:solidFill>
              </a:rPr>
              <a:t>. İsrail) </a:t>
            </a:r>
            <a:r>
              <a:rPr lang="tr-TR" sz="3200" dirty="0">
                <a:solidFill>
                  <a:srgbClr val="FF0000"/>
                </a:solidFill>
              </a:rPr>
              <a:t>Türkiye’nin ticari ilişkileri </a:t>
            </a:r>
            <a:r>
              <a:rPr lang="tr-TR" sz="3200" dirty="0" err="1">
                <a:solidFill>
                  <a:srgbClr val="FF0000"/>
                </a:solidFill>
              </a:rPr>
              <a:t>varmı</a:t>
            </a:r>
            <a:r>
              <a:rPr lang="tr-TR" sz="3200" dirty="0">
                <a:solidFill>
                  <a:srgbClr val="FF0000"/>
                </a:solidFill>
              </a:rPr>
              <a:t>» </a:t>
            </a:r>
          </a:p>
          <a:p>
            <a:r>
              <a:rPr lang="tr-TR" sz="3200" dirty="0">
                <a:solidFill>
                  <a:srgbClr val="0070C0"/>
                </a:solidFill>
              </a:rPr>
              <a:t>diye sorar.</a:t>
            </a:r>
          </a:p>
          <a:p>
            <a:r>
              <a:rPr lang="tr-TR" sz="3200" dirty="0">
                <a:solidFill>
                  <a:srgbClr val="0070C0"/>
                </a:solidFill>
              </a:rPr>
              <a:t> Şayet Türkiye İsrail ile ticaret yapıyorsa ilgili ülkeler Türkiye ile ticaret yapmazlar.</a:t>
            </a:r>
          </a:p>
          <a:p>
            <a:r>
              <a:rPr lang="tr-TR" sz="3200" dirty="0">
                <a:solidFill>
                  <a:srgbClr val="0070C0"/>
                </a:solidFill>
              </a:rPr>
              <a:t> Bunun yapılmadığını kanıtlamak için de </a:t>
            </a:r>
            <a:r>
              <a:rPr lang="tr-TR" sz="3200" dirty="0">
                <a:solidFill>
                  <a:srgbClr val="00B050"/>
                </a:solidFill>
              </a:rPr>
              <a:t>Türkiye’den İsrail’i boykot ettiğine dair belge isterler.</a:t>
            </a:r>
          </a:p>
          <a:p>
            <a:r>
              <a:rPr lang="tr-TR" sz="3200" dirty="0">
                <a:solidFill>
                  <a:srgbClr val="0070C0"/>
                </a:solidFill>
              </a:rPr>
              <a:t> </a:t>
            </a:r>
            <a:r>
              <a:rPr lang="tr-TR" sz="3200" b="1" i="1" u="sng" dirty="0">
                <a:solidFill>
                  <a:srgbClr val="00B050"/>
                </a:solidFill>
              </a:rPr>
              <a:t>Yani </a:t>
            </a:r>
            <a:r>
              <a:rPr lang="tr-TR" sz="3200" b="1" i="1" u="sng" dirty="0" err="1">
                <a:solidFill>
                  <a:srgbClr val="00B050"/>
                </a:solidFill>
              </a:rPr>
              <a:t>türkiye</a:t>
            </a:r>
            <a:r>
              <a:rPr lang="tr-TR" sz="3200" b="1" i="1" u="sng" dirty="0">
                <a:solidFill>
                  <a:srgbClr val="00B050"/>
                </a:solidFill>
              </a:rPr>
              <a:t> «</a:t>
            </a:r>
            <a:r>
              <a:rPr lang="tr-TR" sz="3200" b="1" i="1" u="sng" dirty="0">
                <a:solidFill>
                  <a:srgbClr val="FF0000"/>
                </a:solidFill>
              </a:rPr>
              <a:t>biz de </a:t>
            </a:r>
            <a:r>
              <a:rPr lang="tr-TR" sz="3200" b="1" i="1" u="sng" dirty="0" err="1">
                <a:solidFill>
                  <a:srgbClr val="FF0000"/>
                </a:solidFill>
              </a:rPr>
              <a:t>israil</a:t>
            </a:r>
            <a:r>
              <a:rPr lang="tr-TR" sz="3200" b="1" i="1" u="sng" dirty="0">
                <a:solidFill>
                  <a:srgbClr val="FF0000"/>
                </a:solidFill>
              </a:rPr>
              <a:t> ile ticaret yapmıyoruz</a:t>
            </a:r>
            <a:r>
              <a:rPr lang="tr-TR" sz="3200" b="1" i="1" u="sng" dirty="0">
                <a:solidFill>
                  <a:srgbClr val="00B050"/>
                </a:solidFill>
              </a:rPr>
              <a:t>» diye belge verir.</a:t>
            </a:r>
          </a:p>
        </p:txBody>
      </p:sp>
      <p:sp>
        <p:nvSpPr>
          <p:cNvPr id="4" name="Veri Yer Tutucusu 3"/>
          <p:cNvSpPr>
            <a:spLocks noGrp="1"/>
          </p:cNvSpPr>
          <p:nvPr>
            <p:ph type="dt" sz="half" idx="10"/>
          </p:nvPr>
        </p:nvSpPr>
        <p:spPr/>
        <p:txBody>
          <a:bodyPr/>
          <a:lstStyle/>
          <a:p>
            <a:fld id="{0A4248CC-BF71-497D-96A2-845F44F029E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149</a:t>
            </a:fld>
            <a:endParaRPr lang="tr-TR">
              <a:solidFill>
                <a:prstClr val="black">
                  <a:tint val="75000"/>
                </a:prstClr>
              </a:solidFill>
            </a:endParaRPr>
          </a:p>
        </p:txBody>
      </p:sp>
    </p:spTree>
    <p:extLst>
      <p:ext uri="{BB962C8B-B14F-4D97-AF65-F5344CB8AC3E}">
        <p14:creationId xmlns:p14="http://schemas.microsoft.com/office/powerpoint/2010/main" val="423519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459334"/>
          </a:xfrm>
          <a:solidFill>
            <a:srgbClr val="FFFF00"/>
          </a:solidFill>
        </p:spPr>
        <p:txBody>
          <a:bodyPr>
            <a:normAutofit fontScale="90000"/>
          </a:bodyPr>
          <a:lstStyle/>
          <a:p>
            <a:pPr algn="ctr"/>
            <a:r>
              <a:rPr lang="tr-TR" dirty="0">
                <a:solidFill>
                  <a:srgbClr val="FF0000"/>
                </a:solidFill>
              </a:rPr>
              <a:t>TARİHÇESİ:</a:t>
            </a:r>
          </a:p>
        </p:txBody>
      </p:sp>
      <p:sp>
        <p:nvSpPr>
          <p:cNvPr id="3" name="İçerik Yer Tutucusu 2"/>
          <p:cNvSpPr>
            <a:spLocks noGrp="1"/>
          </p:cNvSpPr>
          <p:nvPr>
            <p:ph idx="1"/>
          </p:nvPr>
        </p:nvSpPr>
        <p:spPr>
          <a:xfrm>
            <a:off x="838199" y="1004340"/>
            <a:ext cx="10230135" cy="5853659"/>
          </a:xfrm>
        </p:spPr>
        <p:txBody>
          <a:bodyPr>
            <a:normAutofit/>
          </a:bodyPr>
          <a:lstStyle/>
          <a:p>
            <a:pPr algn="ctr"/>
            <a:r>
              <a:rPr lang="tr-TR" sz="3600" b="1" dirty="0">
                <a:solidFill>
                  <a:srgbClr val="FF0000"/>
                </a:solidFill>
              </a:rPr>
              <a:t>Gümrük ve </a:t>
            </a:r>
            <a:r>
              <a:rPr lang="tr-TR" sz="3600" b="1" dirty="0">
                <a:solidFill>
                  <a:srgbClr val="FF0000"/>
                </a:solidFill>
                <a:hlinkClick r:id="rId2" tooltip="Gümrük vergisi"/>
              </a:rPr>
              <a:t>gümrük vergisi</a:t>
            </a:r>
            <a:r>
              <a:rPr lang="tr-TR" sz="3600" b="1" dirty="0"/>
              <a:t>, </a:t>
            </a:r>
          </a:p>
          <a:p>
            <a:r>
              <a:rPr lang="tr-TR" sz="3200" dirty="0"/>
              <a:t>muhtemelen tarihte </a:t>
            </a:r>
            <a:r>
              <a:rPr lang="tr-TR" sz="3200" b="1" i="1" u="sng" dirty="0">
                <a:solidFill>
                  <a:srgbClr val="00B050"/>
                </a:solidFill>
              </a:rPr>
              <a:t>birbirinden ayrı yaşayan</a:t>
            </a:r>
            <a:r>
              <a:rPr lang="tr-TR" sz="3200" dirty="0"/>
              <a:t>;</a:t>
            </a:r>
          </a:p>
          <a:p>
            <a:r>
              <a:rPr lang="tr-TR" sz="3200" dirty="0"/>
              <a:t> </a:t>
            </a:r>
            <a:r>
              <a:rPr lang="tr-TR" sz="3200" dirty="0">
                <a:solidFill>
                  <a:srgbClr val="FF0000"/>
                </a:solidFill>
              </a:rPr>
              <a:t>toplumlar,</a:t>
            </a:r>
          </a:p>
          <a:p>
            <a:r>
              <a:rPr lang="tr-TR" sz="3200" dirty="0">
                <a:solidFill>
                  <a:srgbClr val="FF0000"/>
                </a:solidFill>
              </a:rPr>
              <a:t> şehir devletleri,</a:t>
            </a:r>
          </a:p>
          <a:p>
            <a:r>
              <a:rPr lang="tr-TR" sz="3200" dirty="0">
                <a:solidFill>
                  <a:srgbClr val="FF0000"/>
                </a:solidFill>
              </a:rPr>
              <a:t> devletler, </a:t>
            </a:r>
          </a:p>
          <a:p>
            <a:r>
              <a:rPr lang="tr-TR" sz="3200" dirty="0">
                <a:solidFill>
                  <a:srgbClr val="FF0000"/>
                </a:solidFill>
              </a:rPr>
              <a:t>imparatorluklar ,</a:t>
            </a:r>
          </a:p>
          <a:p>
            <a:r>
              <a:rPr lang="tr-TR" sz="3200" dirty="0">
                <a:solidFill>
                  <a:srgbClr val="00B050"/>
                </a:solidFill>
              </a:rPr>
              <a:t>var olduğu sürece var idi</a:t>
            </a:r>
            <a:r>
              <a:rPr lang="tr-TR" sz="3200" dirty="0"/>
              <a:t>.</a:t>
            </a:r>
          </a:p>
          <a:p>
            <a:r>
              <a:rPr lang="tr-TR" sz="3200" dirty="0"/>
              <a:t> Gümrük, devletlerin egemenlik alanlarının bir ifade biçimi ve </a:t>
            </a:r>
            <a:r>
              <a:rPr lang="tr-TR" sz="3200" dirty="0">
                <a:solidFill>
                  <a:srgbClr val="00B050"/>
                </a:solidFill>
              </a:rPr>
              <a:t>hazinelerinin önemli bir gelir kaynağı </a:t>
            </a:r>
            <a:r>
              <a:rPr lang="tr-TR" sz="3200" dirty="0"/>
              <a:t>olmuştur.</a:t>
            </a:r>
          </a:p>
          <a:p>
            <a:r>
              <a:rPr lang="tr-TR" sz="3200" dirty="0"/>
              <a:t> </a:t>
            </a:r>
          </a:p>
        </p:txBody>
      </p:sp>
      <p:sp>
        <p:nvSpPr>
          <p:cNvPr id="4" name="Veri Yer Tutucusu 3"/>
          <p:cNvSpPr>
            <a:spLocks noGrp="1"/>
          </p:cNvSpPr>
          <p:nvPr>
            <p:ph type="dt" sz="half" idx="10"/>
          </p:nvPr>
        </p:nvSpPr>
        <p:spPr/>
        <p:txBody>
          <a:bodyPr/>
          <a:lstStyle/>
          <a:p>
            <a:fld id="{032981D9-9CE5-473E-ADD2-1078B298964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a:t>
            </a:fld>
            <a:endParaRPr lang="tr-TR">
              <a:solidFill>
                <a:prstClr val="black">
                  <a:tint val="75000"/>
                </a:prstClr>
              </a:solidFill>
            </a:endParaRPr>
          </a:p>
        </p:txBody>
      </p:sp>
    </p:spTree>
    <p:extLst>
      <p:ext uri="{BB962C8B-B14F-4D97-AF65-F5344CB8AC3E}">
        <p14:creationId xmlns:p14="http://schemas.microsoft.com/office/powerpoint/2010/main" val="15694066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1475" y="728663"/>
            <a:ext cx="10982325" cy="5448300"/>
          </a:xfrm>
        </p:spPr>
        <p:txBody>
          <a:bodyPr>
            <a:normAutofit/>
          </a:bodyPr>
          <a:lstStyle/>
          <a:p>
            <a:r>
              <a:rPr lang="tr-TR" sz="3200" dirty="0"/>
              <a:t>Türkiye İstatistik Kurumu (TÜİK) verilerine göre, 2020 yılında Türkiye ile İsrail arasındaki ticaret hacmi 6.2 milyar dolara ulaşarak rekor kırdı. İki ülke arasında bir yandan ticaret hacmi, bir yandan da karşılıklı doğrudan yatırımlar artıyor.</a:t>
            </a:r>
          </a:p>
          <a:p>
            <a:r>
              <a:rPr lang="tr-TR" sz="3200" dirty="0"/>
              <a:t> Türkiye-İsrail ticari ilişkilerindeki durum, </a:t>
            </a:r>
            <a:r>
              <a:rPr lang="tr-TR" sz="3200" dirty="0" err="1"/>
              <a:t>Sputnik'in</a:t>
            </a:r>
            <a:r>
              <a:rPr lang="tr-TR" sz="3200" dirty="0"/>
              <a:t> hazırladığı </a:t>
            </a:r>
            <a:r>
              <a:rPr lang="tr-TR" sz="3200" dirty="0" err="1"/>
              <a:t>infografikte</a:t>
            </a:r>
            <a:r>
              <a:rPr lang="tr-TR" sz="3200" dirty="0"/>
              <a:t> 2020 yılında Türkiye, İsrail'e 4,7 milyar dolarlık ihracat yaptı. Bu rakamla İsrail, Türkiye'nin en çok ihracat yaptığı ülkeler arasında 9. sırada yer aldı. </a:t>
            </a:r>
          </a:p>
          <a:p>
            <a:endParaRPr lang="tr-TR" sz="3200"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150</a:t>
            </a:fld>
            <a:endParaRPr lang="tr-TR">
              <a:solidFill>
                <a:prstClr val="black">
                  <a:tint val="75000"/>
                </a:prstClr>
              </a:solidFill>
            </a:endParaRPr>
          </a:p>
        </p:txBody>
      </p:sp>
    </p:spTree>
    <p:extLst>
      <p:ext uri="{BB962C8B-B14F-4D97-AF65-F5344CB8AC3E}">
        <p14:creationId xmlns:p14="http://schemas.microsoft.com/office/powerpoint/2010/main" val="2814946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sz="3200" dirty="0">
                <a:solidFill>
                  <a:prstClr val="black"/>
                </a:solidFill>
              </a:rPr>
              <a:t>2021'in ilk dört ayında ise Türkiye'nin İsrail'e ihracatı, 1,9 milyar dolara yükseldi ve İsrail bu dönemde Türkiye'nin en çok ihracat yaptığı 8. ülke oldu.</a:t>
            </a:r>
          </a:p>
          <a:p>
            <a:endParaRPr lang="tr-TR" dirty="0">
              <a:hlinkClick r:id="rId2"/>
            </a:endParaRPr>
          </a:p>
          <a:p>
            <a:r>
              <a:rPr lang="tr-TR" dirty="0">
                <a:hlinkClick r:id="rId2"/>
              </a:rPr>
              <a:t>https://tr.sputniknews.com/20210520/turkiye-ile-israil-arasindaki-ticaret-hacmi-rekor-kirdi-1044545064.html</a:t>
            </a:r>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151</a:t>
            </a:fld>
            <a:endParaRPr lang="tr-TR">
              <a:solidFill>
                <a:prstClr val="black">
                  <a:tint val="75000"/>
                </a:prstClr>
              </a:solidFill>
            </a:endParaRPr>
          </a:p>
        </p:txBody>
      </p:sp>
    </p:spTree>
    <p:extLst>
      <p:ext uri="{BB962C8B-B14F-4D97-AF65-F5344CB8AC3E}">
        <p14:creationId xmlns:p14="http://schemas.microsoft.com/office/powerpoint/2010/main" val="24425778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3747"/>
            <a:ext cx="11172825" cy="6222604"/>
          </a:xfrm>
        </p:spPr>
      </p:pic>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152</a:t>
            </a:fld>
            <a:endParaRPr lang="tr-TR">
              <a:solidFill>
                <a:prstClr val="black">
                  <a:tint val="75000"/>
                </a:prstClr>
              </a:solidFill>
            </a:endParaRPr>
          </a:p>
        </p:txBody>
      </p:sp>
    </p:spTree>
    <p:extLst>
      <p:ext uri="{BB962C8B-B14F-4D97-AF65-F5344CB8AC3E}">
        <p14:creationId xmlns:p14="http://schemas.microsoft.com/office/powerpoint/2010/main" val="39478553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1480" y="270825"/>
            <a:ext cx="11323320" cy="1325563"/>
          </a:xfrm>
          <a:solidFill>
            <a:schemeClr val="accent1"/>
          </a:solidFill>
        </p:spPr>
        <p:txBody>
          <a:bodyPr/>
          <a:lstStyle/>
          <a:p>
            <a:pPr algn="ctr"/>
            <a:r>
              <a:rPr lang="tr-TR" b="1" dirty="0">
                <a:solidFill>
                  <a:srgbClr val="FF0000"/>
                </a:solidFill>
                <a:highlight>
                  <a:srgbClr val="FFFF00"/>
                </a:highlight>
                <a:latin typeface="Amasis MT Pro Black" panose="02040A04050005020304" pitchFamily="18" charset="-94"/>
              </a:rPr>
              <a:t>30. Uygunluk belgesi</a:t>
            </a:r>
          </a:p>
        </p:txBody>
      </p:sp>
      <p:sp>
        <p:nvSpPr>
          <p:cNvPr id="3" name="İçerik Yer Tutucusu 2"/>
          <p:cNvSpPr>
            <a:spLocks noGrp="1"/>
          </p:cNvSpPr>
          <p:nvPr>
            <p:ph idx="1"/>
          </p:nvPr>
        </p:nvSpPr>
        <p:spPr>
          <a:xfrm>
            <a:off x="243840" y="1825624"/>
            <a:ext cx="11704320" cy="4666615"/>
          </a:xfrm>
        </p:spPr>
        <p:txBody>
          <a:bodyPr>
            <a:normAutofit/>
          </a:bodyPr>
          <a:lstStyle/>
          <a:p>
            <a:r>
              <a:rPr lang="tr-TR" sz="3200" dirty="0">
                <a:solidFill>
                  <a:srgbClr val="00B050"/>
                </a:solidFill>
              </a:rPr>
              <a:t>Standartlar, teknik düzenlemeler ve uygunluk değerlendirmesi prosedürleri, </a:t>
            </a:r>
            <a:r>
              <a:rPr lang="tr-TR" sz="3200" dirty="0"/>
              <a:t>ekonomik ve ticari gelişmeye katkıda bulunan, </a:t>
            </a:r>
            <a:r>
              <a:rPr lang="tr-TR" sz="3200" dirty="0">
                <a:highlight>
                  <a:srgbClr val="FFFF00"/>
                </a:highlight>
              </a:rPr>
              <a:t>tüketicileri korumayı amaçlayan düzenlemelerdir.</a:t>
            </a:r>
          </a:p>
          <a:p>
            <a:endParaRPr lang="tr-TR" sz="3200" dirty="0"/>
          </a:p>
          <a:p>
            <a:r>
              <a:rPr lang="tr-TR" sz="1400" dirty="0"/>
              <a:t>. Kenan çelik, Cemalettin kalaycı ve  Ali rıza sandalcılar.</a:t>
            </a:r>
            <a:r>
              <a:rPr lang="tr-TR" sz="1400" dirty="0">
                <a:solidFill>
                  <a:prstClr val="black"/>
                </a:solidFill>
              </a:rPr>
              <a:t> Dış ticaret </a:t>
            </a:r>
            <a:r>
              <a:rPr lang="tr-TR" sz="1400" dirty="0" err="1">
                <a:solidFill>
                  <a:prstClr val="black"/>
                </a:solidFill>
              </a:rPr>
              <a:t>işleöleri</a:t>
            </a:r>
            <a:r>
              <a:rPr lang="tr-TR" sz="1400" dirty="0">
                <a:solidFill>
                  <a:prstClr val="black"/>
                </a:solidFill>
              </a:rPr>
              <a:t> </a:t>
            </a:r>
            <a:r>
              <a:rPr lang="tr-TR" sz="1400" dirty="0" err="1">
                <a:solidFill>
                  <a:prstClr val="black"/>
                </a:solidFill>
              </a:rPr>
              <a:t>yönetimi.Trabzon</a:t>
            </a:r>
            <a:r>
              <a:rPr lang="tr-TR" sz="1400" dirty="0">
                <a:solidFill>
                  <a:prstClr val="black"/>
                </a:solidFill>
              </a:rPr>
              <a:t>. Celepler matbaacılık</a:t>
            </a:r>
            <a:r>
              <a:rPr lang="tr-TR" sz="1400" dirty="0"/>
              <a:t>   2106.S.142</a:t>
            </a:r>
          </a:p>
        </p:txBody>
      </p:sp>
      <p:sp>
        <p:nvSpPr>
          <p:cNvPr id="4" name="Veri Yer Tutucusu 3"/>
          <p:cNvSpPr>
            <a:spLocks noGrp="1"/>
          </p:cNvSpPr>
          <p:nvPr>
            <p:ph type="dt" sz="half" idx="10"/>
          </p:nvPr>
        </p:nvSpPr>
        <p:spPr/>
        <p:txBody>
          <a:bodyPr/>
          <a:lstStyle/>
          <a:p>
            <a:fld id="{B6C86660-4A23-4F9F-9080-A85E7E87C22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153</a:t>
            </a:fld>
            <a:endParaRPr lang="tr-TR">
              <a:solidFill>
                <a:prstClr val="black">
                  <a:tint val="75000"/>
                </a:prstClr>
              </a:solidFill>
            </a:endParaRPr>
          </a:p>
        </p:txBody>
      </p:sp>
    </p:spTree>
    <p:extLst>
      <p:ext uri="{BB962C8B-B14F-4D97-AF65-F5344CB8AC3E}">
        <p14:creationId xmlns:p14="http://schemas.microsoft.com/office/powerpoint/2010/main" val="30738933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3840" y="276726"/>
            <a:ext cx="11704320" cy="6215513"/>
          </a:xfrm>
        </p:spPr>
        <p:txBody>
          <a:bodyPr>
            <a:normAutofit/>
          </a:bodyPr>
          <a:lstStyle/>
          <a:p>
            <a:r>
              <a:rPr lang="tr-TR" sz="3200" dirty="0">
                <a:solidFill>
                  <a:srgbClr val="00B050"/>
                </a:solidFill>
              </a:rPr>
              <a:t>İhracata veya ithalata konu olan ürünlerden gerekli görülenlerin;</a:t>
            </a:r>
          </a:p>
          <a:p>
            <a:r>
              <a:rPr lang="tr-TR" sz="3200" dirty="0">
                <a:solidFill>
                  <a:srgbClr val="00B050"/>
                </a:solidFill>
              </a:rPr>
              <a:t> </a:t>
            </a:r>
            <a:r>
              <a:rPr lang="tr-TR" sz="3200" dirty="0">
                <a:highlight>
                  <a:srgbClr val="FFFF00"/>
                </a:highlight>
              </a:rPr>
              <a:t>ticari kalite denetimleri, </a:t>
            </a:r>
          </a:p>
          <a:p>
            <a:r>
              <a:rPr lang="tr-TR" sz="3200" dirty="0">
                <a:highlight>
                  <a:srgbClr val="FFFF00"/>
                </a:highlight>
              </a:rPr>
              <a:t>ürünlerin ilgili teknik düzenlemelere uygunluğunun tespiti</a:t>
            </a:r>
            <a:r>
              <a:rPr lang="tr-TR" sz="3200" dirty="0">
                <a:solidFill>
                  <a:srgbClr val="00B050"/>
                </a:solidFill>
                <a:highlight>
                  <a:srgbClr val="FFFF00"/>
                </a:highlight>
              </a:rPr>
              <a:t>,</a:t>
            </a:r>
          </a:p>
          <a:p>
            <a:r>
              <a:rPr lang="tr-TR" sz="3200" dirty="0">
                <a:solidFill>
                  <a:srgbClr val="00B050"/>
                </a:solidFill>
              </a:rPr>
              <a:t> amacıyla</a:t>
            </a:r>
            <a:r>
              <a:rPr lang="tr-TR" sz="3200" dirty="0"/>
              <a:t>, risk analizine göre seçici ve yeterli düzeyde olacak biçimde ürün denetmenleri tarafından yapılır.</a:t>
            </a:r>
          </a:p>
          <a:p>
            <a:r>
              <a:rPr lang="tr-TR" sz="3200" dirty="0">
                <a:solidFill>
                  <a:srgbClr val="7030A0"/>
                </a:solidFill>
              </a:rPr>
              <a:t>Ürün denetimleri </a:t>
            </a:r>
            <a:r>
              <a:rPr lang="tr-TR" sz="3200" dirty="0">
                <a:solidFill>
                  <a:srgbClr val="FF0000"/>
                </a:solidFill>
                <a:latin typeface="Algerian" panose="04020705040A02060702" pitchFamily="82" charset="0"/>
              </a:rPr>
              <a:t>dış ticarette risk esaslı kontrol sistemi </a:t>
            </a:r>
            <a:r>
              <a:rPr lang="tr-TR" sz="3200" dirty="0">
                <a:solidFill>
                  <a:srgbClr val="7030A0"/>
                </a:solidFill>
              </a:rPr>
              <a:t>(</a:t>
            </a:r>
            <a:r>
              <a:rPr lang="tr-TR" sz="3200" dirty="0">
                <a:solidFill>
                  <a:srgbClr val="7030A0"/>
                </a:solidFill>
                <a:latin typeface="Algerian" panose="04020705040A02060702" pitchFamily="82" charset="0"/>
              </a:rPr>
              <a:t>TAREKS</a:t>
            </a:r>
            <a:r>
              <a:rPr lang="tr-TR" sz="3200" dirty="0">
                <a:solidFill>
                  <a:srgbClr val="7030A0"/>
                </a:solidFill>
              </a:rPr>
              <a:t>) sistemi üzerinden yapılmaktadır.</a:t>
            </a:r>
          </a:p>
          <a:p>
            <a:endParaRPr lang="tr-TR" sz="3200" dirty="0"/>
          </a:p>
          <a:p>
            <a:r>
              <a:rPr lang="tr-TR" sz="1400" dirty="0"/>
              <a:t>. Kenan çelik, Cemalettin kalaycı ve  Ali rıza sandalcılar.</a:t>
            </a:r>
            <a:r>
              <a:rPr lang="tr-TR" sz="1400" dirty="0">
                <a:solidFill>
                  <a:prstClr val="black"/>
                </a:solidFill>
              </a:rPr>
              <a:t> Dış ticaret </a:t>
            </a:r>
            <a:r>
              <a:rPr lang="tr-TR" sz="1400" dirty="0" err="1">
                <a:solidFill>
                  <a:prstClr val="black"/>
                </a:solidFill>
              </a:rPr>
              <a:t>işleöleri</a:t>
            </a:r>
            <a:r>
              <a:rPr lang="tr-TR" sz="1400" dirty="0">
                <a:solidFill>
                  <a:prstClr val="black"/>
                </a:solidFill>
              </a:rPr>
              <a:t> </a:t>
            </a:r>
            <a:r>
              <a:rPr lang="tr-TR" sz="1400" dirty="0" err="1">
                <a:solidFill>
                  <a:prstClr val="black"/>
                </a:solidFill>
              </a:rPr>
              <a:t>yönetimi.Trabzon</a:t>
            </a:r>
            <a:r>
              <a:rPr lang="tr-TR" sz="1400" dirty="0">
                <a:solidFill>
                  <a:prstClr val="black"/>
                </a:solidFill>
              </a:rPr>
              <a:t>. Celepler matbaacılık</a:t>
            </a:r>
            <a:r>
              <a:rPr lang="tr-TR" sz="1400" dirty="0"/>
              <a:t>   2106.S.142</a:t>
            </a:r>
          </a:p>
        </p:txBody>
      </p:sp>
      <p:sp>
        <p:nvSpPr>
          <p:cNvPr id="4" name="Veri Yer Tutucusu 3"/>
          <p:cNvSpPr>
            <a:spLocks noGrp="1"/>
          </p:cNvSpPr>
          <p:nvPr>
            <p:ph type="dt" sz="half" idx="10"/>
          </p:nvPr>
        </p:nvSpPr>
        <p:spPr/>
        <p:txBody>
          <a:bodyPr/>
          <a:lstStyle/>
          <a:p>
            <a:fld id="{B6C86660-4A23-4F9F-9080-A85E7E87C22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154</a:t>
            </a:fld>
            <a:endParaRPr lang="tr-TR">
              <a:solidFill>
                <a:prstClr val="black">
                  <a:tint val="75000"/>
                </a:prstClr>
              </a:solidFill>
            </a:endParaRPr>
          </a:p>
        </p:txBody>
      </p:sp>
    </p:spTree>
    <p:extLst>
      <p:ext uri="{BB962C8B-B14F-4D97-AF65-F5344CB8AC3E}">
        <p14:creationId xmlns:p14="http://schemas.microsoft.com/office/powerpoint/2010/main" val="20750890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4320" y="152400"/>
            <a:ext cx="11079480" cy="6024563"/>
          </a:xfrm>
        </p:spPr>
        <p:txBody>
          <a:bodyPr>
            <a:normAutofit/>
          </a:bodyPr>
          <a:lstStyle/>
          <a:p>
            <a:r>
              <a:rPr lang="tr-TR" b="1" dirty="0">
                <a:solidFill>
                  <a:srgbClr val="FF0000"/>
                </a:solidFill>
                <a:latin typeface="Tahoma" panose="020B0604030504040204" pitchFamily="34" charset="0"/>
              </a:rPr>
              <a:t>Dış Ticarette Risk Esaslı Kontrol Sistemi (TAREKS) Nedir?</a:t>
            </a:r>
          </a:p>
          <a:p>
            <a:r>
              <a:rPr lang="tr-TR" dirty="0">
                <a:latin typeface="Arial" panose="020B0604020202020204" pitchFamily="34" charset="0"/>
                <a:cs typeface="Arial" panose="020B0604020202020204" pitchFamily="34" charset="0"/>
              </a:rPr>
              <a:t>TAREKS, güvenlik, kalite ve standartlara uygunluk açısından </a:t>
            </a:r>
            <a:r>
              <a:rPr lang="tr-TR" dirty="0">
                <a:solidFill>
                  <a:srgbClr val="00B050"/>
                </a:solidFill>
                <a:latin typeface="Arial" panose="020B0604020202020204" pitchFamily="34" charset="0"/>
                <a:cs typeface="Arial" panose="020B0604020202020204" pitchFamily="34" charset="0"/>
              </a:rPr>
              <a:t>tüketicimizi ve üreticimizi korumak amacıyla gerçekleştirilen ithalat ve ihracat</a:t>
            </a:r>
            <a:r>
              <a:rPr lang="tr-TR" dirty="0">
                <a:latin typeface="Arial" panose="020B0604020202020204" pitchFamily="34" charset="0"/>
                <a:cs typeface="Arial" panose="020B0604020202020204" pitchFamily="34" charset="0"/>
              </a:rPr>
              <a:t> </a:t>
            </a:r>
            <a:r>
              <a:rPr lang="tr-TR" dirty="0">
                <a:solidFill>
                  <a:srgbClr val="7030A0"/>
                </a:solidFill>
                <a:latin typeface="Arial" panose="020B0604020202020204" pitchFamily="34" charset="0"/>
                <a:cs typeface="Arial" panose="020B0604020202020204" pitchFamily="34" charset="0"/>
              </a:rPr>
              <a:t>denetimlerinin risk esaslı olarak yapılmasına imkân veren web tabanlı bir yazılımdır.</a:t>
            </a:r>
          </a:p>
          <a:p>
            <a:r>
              <a:rPr lang="tr-TR" sz="1800" dirty="0">
                <a:solidFill>
                  <a:srgbClr val="777777"/>
                </a:solidFill>
                <a:latin typeface="Tahoma" panose="020B0604030504040204" pitchFamily="34" charset="0"/>
              </a:rPr>
              <a:t>https://eortak.dtm.gov.tr/eortak/login/getPage.htm?page=TAREKSTanim.htm</a:t>
            </a:r>
            <a:endParaRPr lang="tr-TR" sz="1800" b="0" i="0" dirty="0">
              <a:solidFill>
                <a:srgbClr val="777777"/>
              </a:solidFill>
              <a:effectLst/>
              <a:latin typeface="Tahoma" panose="020B0604030504040204" pitchFamily="34" charset="0"/>
            </a:endParaRPr>
          </a:p>
        </p:txBody>
      </p:sp>
      <p:sp>
        <p:nvSpPr>
          <p:cNvPr id="4" name="Veri Yer Tutucusu 3"/>
          <p:cNvSpPr>
            <a:spLocks noGrp="1"/>
          </p:cNvSpPr>
          <p:nvPr>
            <p:ph type="dt" sz="half" idx="10"/>
          </p:nvPr>
        </p:nvSpPr>
        <p:spPr/>
        <p:txBody>
          <a:bodyPr/>
          <a:lstStyle/>
          <a:p>
            <a:fld id="{3F45A558-0256-4EE5-96A5-9B46461672C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155</a:t>
            </a:fld>
            <a:endParaRPr lang="tr-TR">
              <a:solidFill>
                <a:prstClr val="black">
                  <a:tint val="75000"/>
                </a:prstClr>
              </a:solidFill>
            </a:endParaRPr>
          </a:p>
        </p:txBody>
      </p:sp>
    </p:spTree>
    <p:extLst>
      <p:ext uri="{BB962C8B-B14F-4D97-AF65-F5344CB8AC3E}">
        <p14:creationId xmlns:p14="http://schemas.microsoft.com/office/powerpoint/2010/main" val="33282059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4320" y="152400"/>
            <a:ext cx="11079480" cy="6024563"/>
          </a:xfrm>
        </p:spPr>
        <p:txBody>
          <a:bodyPr>
            <a:normAutofit/>
          </a:bodyPr>
          <a:lstStyle/>
          <a:p>
            <a:endParaRPr lang="tr-TR" b="1" dirty="0">
              <a:solidFill>
                <a:srgbClr val="FF0000"/>
              </a:solidFill>
              <a:latin typeface="Arial" panose="020B0604020202020204" pitchFamily="34" charset="0"/>
              <a:cs typeface="Arial" panose="020B0604020202020204" pitchFamily="34" charset="0"/>
            </a:endParaRPr>
          </a:p>
          <a:p>
            <a:r>
              <a:rPr lang="tr-TR" b="1" dirty="0" err="1">
                <a:solidFill>
                  <a:srgbClr val="FF0000"/>
                </a:solidFill>
                <a:latin typeface="Arial" panose="020B0604020202020204" pitchFamily="34" charset="0"/>
                <a:cs typeface="Arial" panose="020B0604020202020204" pitchFamily="34" charset="0"/>
              </a:rPr>
              <a:t>TAREKS’in</a:t>
            </a:r>
            <a:r>
              <a:rPr lang="tr-TR" b="1" dirty="0">
                <a:solidFill>
                  <a:srgbClr val="FF0000"/>
                </a:solidFill>
                <a:latin typeface="Arial" panose="020B0604020202020204" pitchFamily="34" charset="0"/>
                <a:cs typeface="Arial" panose="020B0604020202020204" pitchFamily="34" charset="0"/>
              </a:rPr>
              <a:t> Amacı Nedir?</a:t>
            </a:r>
          </a:p>
          <a:p>
            <a:r>
              <a:rPr lang="tr-TR" dirty="0">
                <a:latin typeface="Arial" panose="020B0604020202020204" pitchFamily="34" charset="0"/>
                <a:cs typeface="Arial" panose="020B0604020202020204" pitchFamily="34" charset="0"/>
              </a:rPr>
              <a:t>İhracat ve ithalat aşamalarında uygulanan denetimlerin, ekonomik ve ticaret koşullarına uygun, son teknolojinin imkânlarından yararlanarak çağdaş bir anlayışla gerçekleştirilmesini amaçlamaktadır. </a:t>
            </a:r>
            <a:r>
              <a:rPr lang="tr-TR" dirty="0">
                <a:solidFill>
                  <a:srgbClr val="00B050"/>
                </a:solidFill>
                <a:latin typeface="Arial" panose="020B0604020202020204" pitchFamily="34" charset="0"/>
                <a:cs typeface="Arial" panose="020B0604020202020204" pitchFamily="34" charset="0"/>
              </a:rPr>
              <a:t>Böylece, kamu kaynaklarının ve ekonomik kaynakların daha zamanlı, etkin ve verimli şekilde kullanılmasını sağlar.</a:t>
            </a:r>
          </a:p>
          <a:p>
            <a:r>
              <a:rPr lang="tr-TR" sz="1800" dirty="0">
                <a:solidFill>
                  <a:srgbClr val="777777"/>
                </a:solidFill>
                <a:latin typeface="Tahoma" panose="020B0604030504040204" pitchFamily="34" charset="0"/>
              </a:rPr>
              <a:t>https://eortak.dtm.gov.tr/eortak/login/getPage.htm?page=TAREKSTanim.htm</a:t>
            </a:r>
            <a:endParaRPr lang="tr-TR" sz="1800" b="0" i="0" dirty="0">
              <a:solidFill>
                <a:srgbClr val="777777"/>
              </a:solidFill>
              <a:effectLst/>
              <a:latin typeface="Tahoma" panose="020B0604030504040204" pitchFamily="34" charset="0"/>
            </a:endParaRPr>
          </a:p>
        </p:txBody>
      </p:sp>
      <p:sp>
        <p:nvSpPr>
          <p:cNvPr id="4" name="Veri Yer Tutucusu 3"/>
          <p:cNvSpPr>
            <a:spLocks noGrp="1"/>
          </p:cNvSpPr>
          <p:nvPr>
            <p:ph type="dt" sz="half" idx="10"/>
          </p:nvPr>
        </p:nvSpPr>
        <p:spPr/>
        <p:txBody>
          <a:bodyPr/>
          <a:lstStyle/>
          <a:p>
            <a:fld id="{3F45A558-0256-4EE5-96A5-9B46461672C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156</a:t>
            </a:fld>
            <a:endParaRPr lang="tr-TR">
              <a:solidFill>
                <a:prstClr val="black">
                  <a:tint val="75000"/>
                </a:prstClr>
              </a:solidFill>
            </a:endParaRPr>
          </a:p>
        </p:txBody>
      </p:sp>
    </p:spTree>
    <p:extLst>
      <p:ext uri="{BB962C8B-B14F-4D97-AF65-F5344CB8AC3E}">
        <p14:creationId xmlns:p14="http://schemas.microsoft.com/office/powerpoint/2010/main" val="10868157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latin typeface="Arial Black" panose="020B0A04020102020204" pitchFamily="34" charset="0"/>
              </a:rPr>
              <a:t>31. Veteriner sertifikası</a:t>
            </a:r>
          </a:p>
        </p:txBody>
      </p:sp>
      <p:sp>
        <p:nvSpPr>
          <p:cNvPr id="3" name="İçerik Yer Tutucusu 2"/>
          <p:cNvSpPr>
            <a:spLocks noGrp="1"/>
          </p:cNvSpPr>
          <p:nvPr>
            <p:ph idx="1"/>
          </p:nvPr>
        </p:nvSpPr>
        <p:spPr/>
        <p:txBody>
          <a:bodyPr/>
          <a:lstStyle/>
          <a:p>
            <a:r>
              <a:rPr lang="tr-TR" sz="3200" b="1" dirty="0">
                <a:solidFill>
                  <a:srgbClr val="7030A0"/>
                </a:solidFill>
              </a:rPr>
              <a:t>İhracatta</a:t>
            </a:r>
            <a:r>
              <a:rPr lang="tr-TR" sz="3200" dirty="0"/>
              <a:t> Canlı hayvan, hayvansal maddeler ve deniz ürünleri ihracatında, ürünlerin sağlıklı olduğunu göstermek için Gıda, Tarım ve Hayvancılık İl müdürlüklerinden alınan bir belgedir.</a:t>
            </a:r>
          </a:p>
          <a:p>
            <a:r>
              <a:rPr lang="tr-TR" sz="3200" b="1" dirty="0">
                <a:solidFill>
                  <a:srgbClr val="7030A0"/>
                </a:solidFill>
              </a:rPr>
              <a:t>İthalatta ise</a:t>
            </a:r>
            <a:r>
              <a:rPr lang="tr-TR" sz="3200" dirty="0"/>
              <a:t>, hayvan ve hayvansal maddelerin sağlıklı olduğuna dair resmi veteriner hekim tarafından çıkış yerinde verilmiş sağlık raporlarının ibrazı şarttır.</a:t>
            </a:r>
          </a:p>
          <a:p>
            <a:r>
              <a:rPr lang="tr-TR" sz="1300" dirty="0">
                <a:solidFill>
                  <a:prstClr val="black"/>
                </a:solidFill>
              </a:rPr>
              <a:t>Kenan çelik, Cemalettin kalaycı ve  Ali rıza sandalcılar. Dış ticaret </a:t>
            </a:r>
            <a:r>
              <a:rPr lang="tr-TR" sz="1300" dirty="0" err="1">
                <a:solidFill>
                  <a:prstClr val="black"/>
                </a:solidFill>
              </a:rPr>
              <a:t>işleöleri</a:t>
            </a:r>
            <a:r>
              <a:rPr lang="tr-TR" sz="1300" dirty="0">
                <a:solidFill>
                  <a:prstClr val="black"/>
                </a:solidFill>
              </a:rPr>
              <a:t> </a:t>
            </a:r>
            <a:r>
              <a:rPr lang="tr-TR" sz="1300" dirty="0" err="1">
                <a:solidFill>
                  <a:prstClr val="black"/>
                </a:solidFill>
              </a:rPr>
              <a:t>yönetimi.Trabzon</a:t>
            </a:r>
            <a:r>
              <a:rPr lang="tr-TR" sz="1300" dirty="0">
                <a:solidFill>
                  <a:prstClr val="black"/>
                </a:solidFill>
              </a:rPr>
              <a:t>. Celepler matbaacılık   2106.S.142</a:t>
            </a:r>
            <a:endParaRPr lang="tr-TR" dirty="0"/>
          </a:p>
        </p:txBody>
      </p:sp>
      <p:sp>
        <p:nvSpPr>
          <p:cNvPr id="4" name="Veri Yer Tutucusu 3"/>
          <p:cNvSpPr>
            <a:spLocks noGrp="1"/>
          </p:cNvSpPr>
          <p:nvPr>
            <p:ph type="dt" sz="half" idx="10"/>
          </p:nvPr>
        </p:nvSpPr>
        <p:spPr/>
        <p:txBody>
          <a:bodyPr/>
          <a:lstStyle/>
          <a:p>
            <a:fld id="{66B78A6E-3266-4B25-923C-3EE8B0B776B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157</a:t>
            </a:fld>
            <a:endParaRPr lang="tr-TR">
              <a:solidFill>
                <a:prstClr val="black">
                  <a:tint val="75000"/>
                </a:prstClr>
              </a:solidFill>
            </a:endParaRPr>
          </a:p>
        </p:txBody>
      </p:sp>
    </p:spTree>
    <p:extLst>
      <p:ext uri="{BB962C8B-B14F-4D97-AF65-F5344CB8AC3E}">
        <p14:creationId xmlns:p14="http://schemas.microsoft.com/office/powerpoint/2010/main" val="21034051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7030A0"/>
                </a:solidFill>
              </a:rPr>
              <a:t>32. Borsa tescil beyannamesi</a:t>
            </a:r>
          </a:p>
        </p:txBody>
      </p:sp>
      <p:sp>
        <p:nvSpPr>
          <p:cNvPr id="3" name="İçerik Yer Tutucusu 2"/>
          <p:cNvSpPr>
            <a:spLocks noGrp="1"/>
          </p:cNvSpPr>
          <p:nvPr>
            <p:ph idx="1"/>
          </p:nvPr>
        </p:nvSpPr>
        <p:spPr/>
        <p:txBody>
          <a:bodyPr/>
          <a:lstStyle/>
          <a:p>
            <a:r>
              <a:rPr lang="tr-TR" dirty="0"/>
              <a:t>Bazı canlı hayvanlar, deriler, hububat-bakliyat ürünleri, yaş ve kuru meyveler, nebati yağlar ve gıda maddeleri ticaretinin ticaret borsalarında işlem görmesi zorunludur.</a:t>
            </a:r>
          </a:p>
          <a:p>
            <a:r>
              <a:rPr lang="tr-TR" sz="1300" dirty="0">
                <a:solidFill>
                  <a:prstClr val="black"/>
                </a:solidFill>
              </a:rPr>
              <a:t>Kenan çelik, Cemalettin kalaycı ve  Ali rıza sandalcılar. Dış ticaret </a:t>
            </a:r>
            <a:r>
              <a:rPr lang="tr-TR" sz="1300" dirty="0" err="1">
                <a:solidFill>
                  <a:prstClr val="black"/>
                </a:solidFill>
              </a:rPr>
              <a:t>işleöleri</a:t>
            </a:r>
            <a:r>
              <a:rPr lang="tr-TR" sz="1300" dirty="0">
                <a:solidFill>
                  <a:prstClr val="black"/>
                </a:solidFill>
              </a:rPr>
              <a:t> </a:t>
            </a:r>
            <a:r>
              <a:rPr lang="tr-TR" sz="1300" dirty="0" err="1">
                <a:solidFill>
                  <a:prstClr val="black"/>
                </a:solidFill>
              </a:rPr>
              <a:t>yönetimi.Trabzon</a:t>
            </a:r>
            <a:r>
              <a:rPr lang="tr-TR" sz="1300" dirty="0">
                <a:solidFill>
                  <a:prstClr val="black"/>
                </a:solidFill>
              </a:rPr>
              <a:t>. Celepler matbaacılık   2106.S.142</a:t>
            </a:r>
            <a:endParaRPr lang="tr-TR" dirty="0"/>
          </a:p>
        </p:txBody>
      </p:sp>
      <p:sp>
        <p:nvSpPr>
          <p:cNvPr id="4" name="Veri Yer Tutucusu 3"/>
          <p:cNvSpPr>
            <a:spLocks noGrp="1"/>
          </p:cNvSpPr>
          <p:nvPr>
            <p:ph type="dt" sz="half" idx="10"/>
          </p:nvPr>
        </p:nvSpPr>
        <p:spPr/>
        <p:txBody>
          <a:bodyPr/>
          <a:lstStyle/>
          <a:p>
            <a:fld id="{09477E67-14F1-4FD3-A85D-4DE422C2084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158</a:t>
            </a:fld>
            <a:endParaRPr lang="tr-TR">
              <a:solidFill>
                <a:prstClr val="black">
                  <a:tint val="75000"/>
                </a:prstClr>
              </a:solidFill>
            </a:endParaRPr>
          </a:p>
        </p:txBody>
      </p:sp>
    </p:spTree>
    <p:extLst>
      <p:ext uri="{BB962C8B-B14F-4D97-AF65-F5344CB8AC3E}">
        <p14:creationId xmlns:p14="http://schemas.microsoft.com/office/powerpoint/2010/main" val="8287285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912813"/>
          </a:xfrm>
        </p:spPr>
        <p:txBody>
          <a:bodyPr>
            <a:normAutofit fontScale="90000"/>
          </a:bodyPr>
          <a:lstStyle/>
          <a:p>
            <a:pPr algn="ctr"/>
            <a:br>
              <a:rPr lang="tr-TR" b="1" dirty="0">
                <a:solidFill>
                  <a:srgbClr val="7030A0"/>
                </a:solidFill>
                <a:latin typeface="Raleway"/>
              </a:rPr>
            </a:br>
            <a:r>
              <a:rPr lang="tr-TR" b="1" dirty="0">
                <a:solidFill>
                  <a:srgbClr val="7030A0"/>
                </a:solidFill>
                <a:latin typeface="Raleway"/>
              </a:rPr>
              <a:t>33.EUR MED Dolaşım Belgesi</a:t>
            </a:r>
            <a:br>
              <a:rPr lang="tr-TR" dirty="0">
                <a:solidFill>
                  <a:srgbClr val="333333"/>
                </a:solidFill>
                <a:latin typeface="Raleway"/>
              </a:rPr>
            </a:br>
            <a:endParaRPr lang="tr-TR" dirty="0"/>
          </a:p>
        </p:txBody>
      </p:sp>
      <p:sp>
        <p:nvSpPr>
          <p:cNvPr id="3" name="İçerik Yer Tutucusu 2"/>
          <p:cNvSpPr>
            <a:spLocks noGrp="1"/>
          </p:cNvSpPr>
          <p:nvPr>
            <p:ph idx="1"/>
          </p:nvPr>
        </p:nvSpPr>
        <p:spPr>
          <a:xfrm>
            <a:off x="328613" y="1457324"/>
            <a:ext cx="11548427" cy="4899025"/>
          </a:xfrm>
        </p:spPr>
        <p:txBody>
          <a:bodyPr>
            <a:normAutofit/>
          </a:bodyPr>
          <a:lstStyle/>
          <a:p>
            <a:pPr fontAlgn="base"/>
            <a:r>
              <a:rPr lang="tr-TR" dirty="0">
                <a:solidFill>
                  <a:srgbClr val="FF0000"/>
                </a:solidFill>
                <a:latin typeface="Raleway"/>
              </a:rPr>
              <a:t>EUR-MED Dolaşım Sertifikası PAAMK </a:t>
            </a:r>
            <a:r>
              <a:rPr lang="tr-TR" sz="2000" dirty="0">
                <a:solidFill>
                  <a:srgbClr val="333333"/>
                </a:solidFill>
                <a:latin typeface="Raleway"/>
              </a:rPr>
              <a:t>(</a:t>
            </a:r>
            <a:r>
              <a:rPr lang="tr-TR" sz="2000" dirty="0" err="1">
                <a:solidFill>
                  <a:srgbClr val="333333"/>
                </a:solidFill>
                <a:latin typeface="Raleway"/>
              </a:rPr>
              <a:t>Pan</a:t>
            </a:r>
            <a:r>
              <a:rPr lang="tr-TR" sz="2000" dirty="0">
                <a:solidFill>
                  <a:srgbClr val="333333"/>
                </a:solidFill>
                <a:latin typeface="Raleway"/>
              </a:rPr>
              <a:t> Avrupa Akdeniz Kümülasyonu)'</a:t>
            </a:r>
            <a:r>
              <a:rPr lang="tr-TR" dirty="0">
                <a:solidFill>
                  <a:srgbClr val="333333"/>
                </a:solidFill>
                <a:latin typeface="Raleway"/>
              </a:rPr>
              <a:t>a </a:t>
            </a:r>
            <a:r>
              <a:rPr lang="tr-TR" u="sng" dirty="0">
                <a:solidFill>
                  <a:srgbClr val="00B050"/>
                </a:solidFill>
                <a:latin typeface="Raleway"/>
              </a:rPr>
              <a:t>taraf ülkelere ilgili ürünlerin </a:t>
            </a:r>
            <a:r>
              <a:rPr lang="tr-TR" u="sng" dirty="0">
                <a:solidFill>
                  <a:srgbClr val="00B0F0"/>
                </a:solidFill>
                <a:latin typeface="Raleway"/>
              </a:rPr>
              <a:t>ihracatında</a:t>
            </a:r>
            <a:r>
              <a:rPr lang="tr-TR" u="sng" dirty="0">
                <a:solidFill>
                  <a:srgbClr val="00B050"/>
                </a:solidFill>
                <a:latin typeface="Raleway"/>
              </a:rPr>
              <a:t> kullanılan </a:t>
            </a:r>
            <a:r>
              <a:rPr lang="tr-TR" sz="5400" b="1" dirty="0">
                <a:solidFill>
                  <a:srgbClr val="00B050"/>
                </a:solidFill>
                <a:latin typeface="Raleway"/>
              </a:rPr>
              <a:t>menşe ispat belgesidir</a:t>
            </a:r>
            <a:r>
              <a:rPr lang="tr-TR" dirty="0">
                <a:solidFill>
                  <a:srgbClr val="00B050"/>
                </a:solidFill>
                <a:latin typeface="Raleway"/>
              </a:rPr>
              <a:t>.</a:t>
            </a:r>
          </a:p>
          <a:p>
            <a:pPr fontAlgn="base"/>
            <a:r>
              <a:rPr lang="tr-TR" dirty="0">
                <a:solidFill>
                  <a:srgbClr val="FF0000"/>
                </a:solidFill>
                <a:latin typeface="Raleway"/>
              </a:rPr>
              <a:t>AB-EFTA-Türkiye</a:t>
            </a:r>
            <a:r>
              <a:rPr lang="tr-TR" dirty="0">
                <a:solidFill>
                  <a:srgbClr val="333333"/>
                </a:solidFill>
                <a:latin typeface="Raleway"/>
              </a:rPr>
              <a:t> ve </a:t>
            </a:r>
            <a:r>
              <a:rPr lang="tr-TR" dirty="0">
                <a:solidFill>
                  <a:srgbClr val="FF0000"/>
                </a:solidFill>
                <a:latin typeface="Raleway"/>
              </a:rPr>
              <a:t>bazı Akdeniz ülkeleri</a:t>
            </a:r>
            <a:r>
              <a:rPr lang="tr-TR" dirty="0">
                <a:solidFill>
                  <a:srgbClr val="333333"/>
                </a:solidFill>
                <a:latin typeface="Raleway"/>
              </a:rPr>
              <a:t>nin dahil olduğu bir çapraz kümülasyon sistemidir.</a:t>
            </a:r>
            <a:endParaRPr lang="tr-TR" dirty="0">
              <a:solidFill>
                <a:srgbClr val="00B050"/>
              </a:solidFill>
              <a:latin typeface="Raleway"/>
            </a:endParaRPr>
          </a:p>
          <a:p>
            <a:pPr fontAlgn="base"/>
            <a:r>
              <a:rPr lang="tr-TR" sz="1600" dirty="0">
                <a:solidFill>
                  <a:srgbClr val="333333"/>
                </a:solidFill>
                <a:latin typeface="Raleway"/>
              </a:rPr>
              <a:t>http://www.aksaraytso.org.tr/page/eur-med-dolasim-belgesi</a:t>
            </a:r>
          </a:p>
          <a:p>
            <a:pPr fontAlgn="base"/>
            <a:endParaRPr lang="tr-TR" dirty="0">
              <a:solidFill>
                <a:srgbClr val="333333"/>
              </a:solidFill>
              <a:latin typeface="Raleway"/>
            </a:endParaRPr>
          </a:p>
          <a:p>
            <a:endParaRPr lang="tr-TR" dirty="0"/>
          </a:p>
        </p:txBody>
      </p:sp>
      <p:sp>
        <p:nvSpPr>
          <p:cNvPr id="4" name="Veri Yer Tutucusu 3"/>
          <p:cNvSpPr>
            <a:spLocks noGrp="1"/>
          </p:cNvSpPr>
          <p:nvPr>
            <p:ph type="dt" sz="half" idx="10"/>
          </p:nvPr>
        </p:nvSpPr>
        <p:spPr/>
        <p:txBody>
          <a:bodyPr/>
          <a:lstStyle/>
          <a:p>
            <a:fld id="{7C3BD0DD-7B15-4525-9F96-29F28509760B}"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159</a:t>
            </a:fld>
            <a:endParaRPr lang="tr-TR">
              <a:solidFill>
                <a:prstClr val="black">
                  <a:tint val="75000"/>
                </a:prstClr>
              </a:solidFill>
            </a:endParaRPr>
          </a:p>
        </p:txBody>
      </p:sp>
    </p:spTree>
    <p:extLst>
      <p:ext uri="{BB962C8B-B14F-4D97-AF65-F5344CB8AC3E}">
        <p14:creationId xmlns:p14="http://schemas.microsoft.com/office/powerpoint/2010/main" val="842360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4865243"/>
          </a:xfrm>
        </p:spPr>
        <p:txBody>
          <a:bodyPr>
            <a:normAutofit/>
          </a:bodyPr>
          <a:lstStyle/>
          <a:p>
            <a:pPr algn="ctr"/>
            <a:r>
              <a:rPr lang="tr-TR" b="1" dirty="0">
                <a:solidFill>
                  <a:srgbClr val="FF0000"/>
                </a:solidFill>
                <a:latin typeface="Arial Black" panose="020B0A04020102020204" pitchFamily="34" charset="0"/>
              </a:rPr>
              <a:t>İlave Gümrük Vergisi</a:t>
            </a:r>
            <a:r>
              <a:rPr lang="tr-TR" b="1" dirty="0"/>
              <a:t>:</a:t>
            </a:r>
            <a:br>
              <a:rPr lang="tr-TR" b="1" dirty="0"/>
            </a:br>
            <a:r>
              <a:rPr lang="tr-TR" sz="1800" b="1" dirty="0"/>
              <a:t>http://haber.evrim.com/files/7908.pdf </a:t>
            </a:r>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16</a:t>
            </a:fld>
            <a:endParaRPr lang="tr-TR">
              <a:solidFill>
                <a:prstClr val="black">
                  <a:tint val="75000"/>
                </a:prstClr>
              </a:solidFill>
            </a:endParaRPr>
          </a:p>
        </p:txBody>
      </p:sp>
    </p:spTree>
    <p:extLst>
      <p:ext uri="{BB962C8B-B14F-4D97-AF65-F5344CB8AC3E}">
        <p14:creationId xmlns:p14="http://schemas.microsoft.com/office/powerpoint/2010/main" val="11247758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solidFill>
                  <a:srgbClr val="414141"/>
                </a:solidFill>
                <a:latin typeface="Roboto"/>
              </a:rPr>
              <a:t>Dış ticaret terimleri olarak kullanılan </a:t>
            </a:r>
            <a:r>
              <a:rPr lang="tr-TR" dirty="0" err="1">
                <a:solidFill>
                  <a:srgbClr val="414141"/>
                </a:solidFill>
                <a:latin typeface="Roboto"/>
              </a:rPr>
              <a:t>Pan</a:t>
            </a:r>
            <a:r>
              <a:rPr lang="tr-TR" dirty="0">
                <a:solidFill>
                  <a:srgbClr val="414141"/>
                </a:solidFill>
                <a:latin typeface="Roboto"/>
              </a:rPr>
              <a:t> Avrupa Menşe Kümülasyonu I </a:t>
            </a:r>
            <a:r>
              <a:rPr lang="tr-TR" dirty="0" err="1">
                <a:solidFill>
                  <a:srgbClr val="414141"/>
                </a:solidFill>
                <a:latin typeface="Roboto"/>
              </a:rPr>
              <a:t>Pan</a:t>
            </a:r>
            <a:r>
              <a:rPr lang="tr-TR" dirty="0">
                <a:solidFill>
                  <a:srgbClr val="414141"/>
                </a:solidFill>
                <a:latin typeface="Roboto"/>
              </a:rPr>
              <a:t> </a:t>
            </a:r>
            <a:r>
              <a:rPr lang="tr-TR" dirty="0" err="1">
                <a:solidFill>
                  <a:srgbClr val="414141"/>
                </a:solidFill>
                <a:latin typeface="Roboto"/>
              </a:rPr>
              <a:t>European</a:t>
            </a:r>
            <a:r>
              <a:rPr lang="tr-TR" dirty="0">
                <a:solidFill>
                  <a:srgbClr val="414141"/>
                </a:solidFill>
                <a:latin typeface="Roboto"/>
              </a:rPr>
              <a:t> </a:t>
            </a:r>
            <a:r>
              <a:rPr lang="tr-TR" dirty="0" err="1">
                <a:solidFill>
                  <a:srgbClr val="414141"/>
                </a:solidFill>
                <a:latin typeface="Roboto"/>
              </a:rPr>
              <a:t>Cumulation</a:t>
            </a:r>
            <a:r>
              <a:rPr lang="tr-TR" dirty="0">
                <a:solidFill>
                  <a:srgbClr val="414141"/>
                </a:solidFill>
                <a:latin typeface="Roboto"/>
              </a:rPr>
              <a:t> of </a:t>
            </a:r>
            <a:r>
              <a:rPr lang="tr-TR" dirty="0" err="1">
                <a:solidFill>
                  <a:srgbClr val="414141"/>
                </a:solidFill>
                <a:latin typeface="Roboto"/>
              </a:rPr>
              <a:t>Origin</a:t>
            </a:r>
            <a:r>
              <a:rPr lang="tr-TR" dirty="0">
                <a:solidFill>
                  <a:srgbClr val="414141"/>
                </a:solidFill>
                <a:latin typeface="Roboto"/>
              </a:rPr>
              <a:t> nedir? ne demektir? veya ne anlama geliyor? sorularının cevabı </a:t>
            </a:r>
            <a:r>
              <a:rPr lang="tr-TR" b="1" dirty="0">
                <a:solidFill>
                  <a:srgbClr val="414141"/>
                </a:solidFill>
                <a:latin typeface="Roboto"/>
              </a:rPr>
              <a:t>Eşyanın serbest dolaşımını engelleyen farklı menşe kurallarının ortadan kaldırılması için, AB ve </a:t>
            </a:r>
            <a:r>
              <a:rPr lang="tr-TR" b="1" dirty="0" err="1">
                <a:solidFill>
                  <a:srgbClr val="414141"/>
                </a:solidFill>
                <a:latin typeface="Roboto"/>
              </a:rPr>
              <a:t>EFTA?nın</a:t>
            </a:r>
            <a:r>
              <a:rPr lang="tr-TR" b="1" dirty="0">
                <a:solidFill>
                  <a:srgbClr val="414141"/>
                </a:solidFill>
                <a:latin typeface="Roboto"/>
              </a:rPr>
              <a:t> dahil olduğu, ilgili ülkeler menşeili ürünlerin dolaşımını düzenleyen ve tercihli ticaretin artırılmasını hedefleyen oluşumdur.</a:t>
            </a:r>
          </a:p>
          <a:p>
            <a:r>
              <a:rPr lang="tr-TR" sz="1600" dirty="0"/>
              <a:t>https://www.biymed.com/forum/isyonetimi/dis-ticaret-genel-konulari/dis-ticaret-terimleri/pan-avrupa-mense-kumulasyonu-i-pan-european-cumulation-of-origin-ne</a:t>
            </a:r>
          </a:p>
        </p:txBody>
      </p:sp>
      <p:sp>
        <p:nvSpPr>
          <p:cNvPr id="4" name="Veri Yer Tutucusu 3"/>
          <p:cNvSpPr>
            <a:spLocks noGrp="1"/>
          </p:cNvSpPr>
          <p:nvPr>
            <p:ph type="dt" sz="half" idx="10"/>
          </p:nvPr>
        </p:nvSpPr>
        <p:spPr/>
        <p:txBody>
          <a:bodyPr/>
          <a:lstStyle/>
          <a:p>
            <a:fld id="{49345AF8-9251-4665-B946-99F3BF83E27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160</a:t>
            </a:fld>
            <a:endParaRPr lang="tr-TR">
              <a:solidFill>
                <a:prstClr val="black">
                  <a:tint val="75000"/>
                </a:prstClr>
              </a:solidFill>
            </a:endParaRPr>
          </a:p>
        </p:txBody>
      </p:sp>
    </p:spTree>
    <p:extLst>
      <p:ext uri="{BB962C8B-B14F-4D97-AF65-F5344CB8AC3E}">
        <p14:creationId xmlns:p14="http://schemas.microsoft.com/office/powerpoint/2010/main" val="47611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latin typeface="Arial Black" panose="020B0A04020102020204" pitchFamily="34" charset="0"/>
              </a:rPr>
              <a:t>İlave Gümrük Vergisi</a:t>
            </a:r>
            <a:r>
              <a:rPr lang="tr-TR" b="1" dirty="0"/>
              <a:t>:</a:t>
            </a:r>
            <a:br>
              <a:rPr lang="tr-TR" b="1" dirty="0"/>
            </a:br>
            <a:r>
              <a:rPr lang="tr-TR" b="1" dirty="0"/>
              <a:t> Gümrük Vergilerinde Yeni Bir Dönem mi Başlıyor?</a:t>
            </a:r>
            <a:br>
              <a:rPr lang="tr-TR" b="1" dirty="0"/>
            </a:br>
            <a:r>
              <a:rPr lang="tr-TR" sz="1800" b="1" dirty="0"/>
              <a:t>http://haber.evrim.com/files/7908.pdf </a:t>
            </a:r>
            <a:endParaRPr lang="tr-TR" dirty="0"/>
          </a:p>
        </p:txBody>
      </p:sp>
      <p:sp>
        <p:nvSpPr>
          <p:cNvPr id="3" name="İçerik Yer Tutucusu 2"/>
          <p:cNvSpPr>
            <a:spLocks noGrp="1"/>
          </p:cNvSpPr>
          <p:nvPr>
            <p:ph idx="1"/>
          </p:nvPr>
        </p:nvSpPr>
        <p:spPr>
          <a:xfrm>
            <a:off x="304800" y="1825624"/>
            <a:ext cx="11533632" cy="4721479"/>
          </a:xfrm>
        </p:spPr>
        <p:txBody>
          <a:bodyPr>
            <a:normAutofit/>
          </a:bodyPr>
          <a:lstStyle/>
          <a:p>
            <a:endParaRPr lang="tr-TR" sz="3200" dirty="0"/>
          </a:p>
          <a:p>
            <a:r>
              <a:rPr lang="tr-TR" sz="3200" dirty="0"/>
              <a:t>Küresel ticaret dendiğinde son dönemde birbiriyle çelişen iki kavram öne çıkıyor: </a:t>
            </a:r>
          </a:p>
          <a:p>
            <a:r>
              <a:rPr lang="tr-TR" sz="3200" b="1" dirty="0">
                <a:solidFill>
                  <a:srgbClr val="00B050"/>
                </a:solidFill>
              </a:rPr>
              <a:t>1."Serbest Ticaret Anlaşmaları (STA)" ve </a:t>
            </a:r>
          </a:p>
          <a:p>
            <a:r>
              <a:rPr lang="tr-TR" sz="3200" b="1" dirty="0">
                <a:solidFill>
                  <a:srgbClr val="00B050"/>
                </a:solidFill>
              </a:rPr>
              <a:t>2."korumacılık".</a:t>
            </a:r>
          </a:p>
          <a:p>
            <a:pPr marL="0" indent="0">
              <a:buNone/>
            </a:pPr>
            <a:endParaRPr lang="tr-TR" sz="3200" dirty="0"/>
          </a:p>
          <a:p>
            <a:endParaRPr lang="tr-TR" sz="3200"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17</a:t>
            </a:fld>
            <a:endParaRPr lang="tr-TR">
              <a:solidFill>
                <a:prstClr val="black">
                  <a:tint val="75000"/>
                </a:prstClr>
              </a:solidFill>
            </a:endParaRPr>
          </a:p>
        </p:txBody>
      </p:sp>
    </p:spTree>
    <p:extLst>
      <p:ext uri="{BB962C8B-B14F-4D97-AF65-F5344CB8AC3E}">
        <p14:creationId xmlns:p14="http://schemas.microsoft.com/office/powerpoint/2010/main" val="2686610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5488" y="394145"/>
            <a:ext cx="11533632" cy="6144767"/>
          </a:xfrm>
        </p:spPr>
        <p:txBody>
          <a:bodyPr>
            <a:normAutofit/>
          </a:bodyPr>
          <a:lstStyle/>
          <a:p>
            <a:r>
              <a:rPr lang="tr-TR" sz="3200" dirty="0">
                <a:solidFill>
                  <a:srgbClr val="00B050"/>
                </a:solidFill>
              </a:rPr>
              <a:t>Bir tarafta ticaretin artması, kolaylaşması ve vergilerin azaltılmasının amaçlandığı </a:t>
            </a:r>
            <a:r>
              <a:rPr lang="tr-TR" sz="3200" b="1" dirty="0" err="1">
                <a:solidFill>
                  <a:srgbClr val="00B050"/>
                </a:solidFill>
              </a:rPr>
              <a:t>STA'ların</a:t>
            </a:r>
            <a:r>
              <a:rPr lang="tr-TR" sz="3200" b="1" dirty="0">
                <a:solidFill>
                  <a:srgbClr val="00B050"/>
                </a:solidFill>
              </a:rPr>
              <a:t> ve müzakerelerin sayısı artarken, </a:t>
            </a:r>
          </a:p>
          <a:p>
            <a:r>
              <a:rPr lang="tr-TR" sz="3200" dirty="0"/>
              <a:t>diğer tarafta da </a:t>
            </a:r>
            <a:r>
              <a:rPr lang="tr-TR" sz="3200" b="1" dirty="0">
                <a:solidFill>
                  <a:srgbClr val="FF0000"/>
                </a:solidFill>
              </a:rPr>
              <a:t>TTIP </a:t>
            </a:r>
            <a:r>
              <a:rPr lang="tr-TR" sz="2000" b="1" dirty="0">
                <a:solidFill>
                  <a:srgbClr val="FF0000"/>
                </a:solidFill>
              </a:rPr>
              <a:t>(</a:t>
            </a:r>
            <a:r>
              <a:rPr lang="en-US" sz="2400" b="1" dirty="0">
                <a:solidFill>
                  <a:srgbClr val="FF0000"/>
                </a:solidFill>
              </a:rPr>
              <a:t>T</a:t>
            </a:r>
            <a:r>
              <a:rPr lang="en-US" sz="1800" dirty="0">
                <a:solidFill>
                  <a:prstClr val="black"/>
                </a:solidFill>
              </a:rPr>
              <a:t>ransatlantic </a:t>
            </a:r>
            <a:r>
              <a:rPr lang="en-US" b="1" dirty="0">
                <a:solidFill>
                  <a:srgbClr val="FF0000"/>
                </a:solidFill>
              </a:rPr>
              <a:t>T</a:t>
            </a:r>
            <a:r>
              <a:rPr lang="en-US" sz="1800" dirty="0">
                <a:solidFill>
                  <a:prstClr val="black"/>
                </a:solidFill>
              </a:rPr>
              <a:t>rade and </a:t>
            </a:r>
            <a:r>
              <a:rPr lang="en-US" sz="2400" b="1" dirty="0">
                <a:solidFill>
                  <a:srgbClr val="FF0000"/>
                </a:solidFill>
              </a:rPr>
              <a:t>I</a:t>
            </a:r>
            <a:r>
              <a:rPr lang="en-US" sz="1800" dirty="0">
                <a:solidFill>
                  <a:prstClr val="black"/>
                </a:solidFill>
              </a:rPr>
              <a:t>nvestment </a:t>
            </a:r>
            <a:r>
              <a:rPr lang="en-US" b="1" dirty="0">
                <a:solidFill>
                  <a:srgbClr val="FF0000"/>
                </a:solidFill>
              </a:rPr>
              <a:t>P</a:t>
            </a:r>
            <a:r>
              <a:rPr lang="en-US" sz="1800" dirty="0">
                <a:solidFill>
                  <a:prstClr val="black"/>
                </a:solidFill>
              </a:rPr>
              <a:t>artnership</a:t>
            </a:r>
            <a:r>
              <a:rPr lang="tr-TR" sz="1800" dirty="0">
                <a:solidFill>
                  <a:srgbClr val="0070C0"/>
                </a:solidFill>
              </a:rPr>
              <a:t>:Transatlantik Ticaret ve Yatırım Ortaklığı</a:t>
            </a:r>
            <a:r>
              <a:rPr lang="tr-TR" sz="2000" b="1" dirty="0">
                <a:solidFill>
                  <a:srgbClr val="0070C0"/>
                </a:solidFill>
              </a:rPr>
              <a:t> :</a:t>
            </a:r>
            <a:r>
              <a:rPr lang="tr-TR" b="1" dirty="0">
                <a:solidFill>
                  <a:srgbClr val="0070C0"/>
                </a:solidFill>
              </a:rPr>
              <a:t>AB VE ABD ORTAKLIĞI </a:t>
            </a:r>
            <a:endParaRPr lang="tr-TR" sz="2000" b="1" dirty="0">
              <a:solidFill>
                <a:srgbClr val="0070C0"/>
              </a:solidFill>
            </a:endParaRPr>
          </a:p>
          <a:p>
            <a:r>
              <a:rPr lang="tr-TR" sz="3200" b="1" dirty="0">
                <a:solidFill>
                  <a:srgbClr val="FF0000"/>
                </a:solidFill>
              </a:rPr>
              <a:t>ve TPP </a:t>
            </a:r>
            <a:r>
              <a:rPr lang="tr-TR" sz="1600" b="1" dirty="0">
                <a:solidFill>
                  <a:srgbClr val="FF0000"/>
                </a:solidFill>
              </a:rPr>
              <a:t>(</a:t>
            </a:r>
            <a:r>
              <a:rPr lang="tr-TR" sz="2000" b="1" dirty="0">
                <a:solidFill>
                  <a:srgbClr val="FF0000"/>
                </a:solidFill>
                <a:latin typeface="Calibri Light"/>
              </a:rPr>
              <a:t>TRANS PACIFIC PARTRNERSHIP:) Trans-Pasifik Ortaklığı:</a:t>
            </a:r>
            <a:r>
              <a:rPr lang="tr-TR" sz="3200" b="1" dirty="0">
                <a:solidFill>
                  <a:srgbClr val="FF0000"/>
                </a:solidFill>
              </a:rPr>
              <a:t> </a:t>
            </a:r>
            <a:r>
              <a:rPr lang="tr-TR" sz="1400" dirty="0"/>
              <a:t>Pasifik </a:t>
            </a:r>
            <a:r>
              <a:rPr lang="tr-TR" sz="1400" dirty="0" err="1"/>
              <a:t>Kıyıları'nda</a:t>
            </a:r>
            <a:r>
              <a:rPr lang="tr-TR" sz="1400" dirty="0"/>
              <a:t> yer alan 12 ülke arasında yapılan bir ticaret anlaşmasıdır. ÜLKELER 38. SLAYTTA</a:t>
            </a:r>
            <a:endParaRPr lang="tr-TR" sz="3200" b="1" dirty="0">
              <a:solidFill>
                <a:srgbClr val="FF0000"/>
              </a:solidFill>
            </a:endParaRPr>
          </a:p>
          <a:p>
            <a:r>
              <a:rPr lang="tr-TR" sz="3200" dirty="0"/>
              <a:t>de </a:t>
            </a:r>
            <a:r>
              <a:rPr lang="tr-TR" sz="3200" dirty="0">
                <a:solidFill>
                  <a:srgbClr val="0070C0"/>
                </a:solidFill>
              </a:rPr>
              <a:t>geriye gidiş</a:t>
            </a:r>
            <a:r>
              <a:rPr lang="tr-TR" sz="3200" dirty="0"/>
              <a:t>,</a:t>
            </a:r>
          </a:p>
          <a:p>
            <a:r>
              <a:rPr lang="tr-TR" sz="3200" dirty="0"/>
              <a:t> </a:t>
            </a:r>
            <a:r>
              <a:rPr lang="tr-TR" sz="3200" dirty="0" err="1">
                <a:solidFill>
                  <a:srgbClr val="0070C0"/>
                </a:solidFill>
              </a:rPr>
              <a:t>Brexit</a:t>
            </a:r>
            <a:r>
              <a:rPr lang="tr-TR" sz="3200" dirty="0">
                <a:solidFill>
                  <a:srgbClr val="0070C0"/>
                </a:solidFill>
              </a:rPr>
              <a:t>,  anti damping vergileri, ilave gümrük vergileri gibi korumacılık alanında küresel ve lokal gündem maddelerinin sayısı artıyor. </a:t>
            </a:r>
          </a:p>
          <a:p>
            <a:r>
              <a:rPr lang="tr-TR" sz="2400" b="1" dirty="0">
                <a:solidFill>
                  <a:srgbClr val="FF0000"/>
                </a:solidFill>
              </a:rPr>
              <a:t>Transatlantik</a:t>
            </a:r>
            <a:r>
              <a:rPr lang="tr-TR" sz="2400" dirty="0"/>
              <a:t>: </a:t>
            </a:r>
            <a:r>
              <a:rPr lang="tr-TR" sz="2400" i="1" u="sng" dirty="0">
                <a:solidFill>
                  <a:schemeClr val="tx1">
                    <a:lumMod val="95000"/>
                    <a:lumOff val="5000"/>
                  </a:schemeClr>
                </a:solidFill>
              </a:rPr>
              <a:t>Atlas Okyanusu'nu aşarak </a:t>
            </a:r>
            <a:r>
              <a:rPr lang="tr-TR" sz="2400" b="1" i="1" u="sng" dirty="0">
                <a:solidFill>
                  <a:schemeClr val="tx1">
                    <a:lumMod val="95000"/>
                    <a:lumOff val="5000"/>
                  </a:schemeClr>
                </a:solidFill>
              </a:rPr>
              <a:t>Avrupa ve Amerika arasında sefer yapan </a:t>
            </a:r>
            <a:r>
              <a:rPr lang="tr-TR" sz="2400" i="1" u="sng" dirty="0">
                <a:solidFill>
                  <a:schemeClr val="tx1">
                    <a:lumMod val="95000"/>
                    <a:lumOff val="5000"/>
                  </a:schemeClr>
                </a:solidFill>
              </a:rPr>
              <a:t>deniz araçlarının genel ismidir</a:t>
            </a:r>
            <a:r>
              <a:rPr lang="tr-TR" sz="3600" i="1" u="sng" dirty="0">
                <a:solidFill>
                  <a:schemeClr val="tx1">
                    <a:lumMod val="95000"/>
                    <a:lumOff val="5000"/>
                  </a:schemeClr>
                </a:solidFill>
              </a:rPr>
              <a:t>.</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18</a:t>
            </a:fld>
            <a:endParaRPr lang="tr-TR">
              <a:solidFill>
                <a:prstClr val="black">
                  <a:tint val="75000"/>
                </a:prstClr>
              </a:solidFill>
            </a:endParaRPr>
          </a:p>
        </p:txBody>
      </p:sp>
    </p:spTree>
    <p:extLst>
      <p:ext uri="{BB962C8B-B14F-4D97-AF65-F5344CB8AC3E}">
        <p14:creationId xmlns:p14="http://schemas.microsoft.com/office/powerpoint/2010/main" val="326457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19</a:t>
            </a:fld>
            <a:endParaRPr lang="tr-TR">
              <a:solidFill>
                <a:prstClr val="black">
                  <a:tint val="75000"/>
                </a:prstClr>
              </a:solidFill>
            </a:endParaRPr>
          </a:p>
        </p:txBody>
      </p:sp>
      <p:pic>
        <p:nvPicPr>
          <p:cNvPr id="5122" name="Picture 2" descr="https://1.bp.blogspot.com/-fkT1kCuXPZk/XZz9iirY09I/AAAAAAAAyW4/dgKMiPHKEccsWHPT9pcqj677WBcUgej-QCLcBGAsYHQ/s1600/transatlanti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279" y="657225"/>
            <a:ext cx="10235834" cy="586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3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48196A-C9BB-EB60-D2F2-BBB9BAE4E8CD}"/>
              </a:ext>
            </a:extLst>
          </p:cNvPr>
          <p:cNvSpPr>
            <a:spLocks noGrp="1"/>
          </p:cNvSpPr>
          <p:nvPr>
            <p:ph type="title"/>
          </p:nvPr>
        </p:nvSpPr>
        <p:spPr/>
        <p:txBody>
          <a:bodyPr/>
          <a:lstStyle/>
          <a:p>
            <a:endParaRPr lang="tr-TR"/>
          </a:p>
        </p:txBody>
      </p:sp>
      <p:graphicFrame>
        <p:nvGraphicFramePr>
          <p:cNvPr id="7" name="İçerik Yer Tutucusu 6">
            <a:extLst>
              <a:ext uri="{FF2B5EF4-FFF2-40B4-BE49-F238E27FC236}">
                <a16:creationId xmlns:a16="http://schemas.microsoft.com/office/drawing/2014/main" id="{CB5902BD-D79C-C740-C6CD-E949F36267D5}"/>
              </a:ext>
            </a:extLst>
          </p:cNvPr>
          <p:cNvGraphicFramePr>
            <a:graphicFrameLocks noGrp="1"/>
          </p:cNvGraphicFramePr>
          <p:nvPr>
            <p:ph idx="1"/>
            <p:extLst>
              <p:ext uri="{D42A27DB-BD31-4B8C-83A1-F6EECF244321}">
                <p14:modId xmlns:p14="http://schemas.microsoft.com/office/powerpoint/2010/main" val="1549783512"/>
              </p:ext>
            </p:extLst>
          </p:nvPr>
        </p:nvGraphicFramePr>
        <p:xfrm>
          <a:off x="838200" y="2082800"/>
          <a:ext cx="10515600" cy="2787173"/>
        </p:xfrm>
        <a:graphic>
          <a:graphicData uri="http://schemas.openxmlformats.org/drawingml/2006/table">
            <a:tbl>
              <a:tblPr/>
              <a:tblGrid>
                <a:gridCol w="10515600">
                  <a:extLst>
                    <a:ext uri="{9D8B030D-6E8A-4147-A177-3AD203B41FA5}">
                      <a16:colId xmlns:a16="http://schemas.microsoft.com/office/drawing/2014/main" val="2551977057"/>
                    </a:ext>
                  </a:extLst>
                </a:gridCol>
              </a:tblGrid>
              <a:tr h="586773">
                <a:tc>
                  <a:txBody>
                    <a:bodyPr/>
                    <a:lstStyle/>
                    <a:p>
                      <a:pPr algn="ctr" fontAlgn="t"/>
                      <a:r>
                        <a:rPr lang="tr-TR">
                          <a:effectLst/>
                        </a:rPr>
                        <a:t>Ömer Bolat</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94605490"/>
                  </a:ext>
                </a:extLst>
              </a:tr>
              <a:tr h="586773">
                <a:tc>
                  <a:txBody>
                    <a:bodyPr/>
                    <a:lstStyle/>
                    <a:p>
                      <a:pPr algn="ctr" fontAlgn="t"/>
                      <a:r>
                        <a:rPr lang="tr-TR" u="none" strike="noStrike">
                          <a:solidFill>
                            <a:srgbClr val="3366CC"/>
                          </a:solidFill>
                          <a:effectLst/>
                          <a:hlinkClick r:id="rId2" tooltip="Türkiye ticaret bakanları listesi"/>
                        </a:rPr>
                        <a:t>Türkiye Ticaret Bakanı</a:t>
                      </a:r>
                      <a:endParaRPr lang="tr-TR">
                        <a:effectLst/>
                      </a:endParaRP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6E6FA"/>
                    </a:solidFill>
                  </a:tcPr>
                </a:tc>
                <a:extLst>
                  <a:ext uri="{0D108BD9-81ED-4DB2-BD59-A6C34878D82A}">
                    <a16:rowId xmlns:a16="http://schemas.microsoft.com/office/drawing/2014/main" val="2090637757"/>
                  </a:ext>
                </a:extLst>
              </a:tr>
              <a:tr h="586773">
                <a:tc>
                  <a:txBody>
                    <a:bodyPr/>
                    <a:lstStyle/>
                    <a:p>
                      <a:pPr algn="ctr" fontAlgn="t"/>
                      <a:r>
                        <a:rPr lang="tr-TR" b="1">
                          <a:effectLst/>
                        </a:rPr>
                        <a:t>Görevde</a:t>
                      </a:r>
                      <a:endParaRPr lang="tr-TR">
                        <a:effectLst/>
                      </a:endParaRP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6E6FA"/>
                    </a:solidFill>
                  </a:tcPr>
                </a:tc>
                <a:extLst>
                  <a:ext uri="{0D108BD9-81ED-4DB2-BD59-A6C34878D82A}">
                    <a16:rowId xmlns:a16="http://schemas.microsoft.com/office/drawing/2014/main" val="2014449303"/>
                  </a:ext>
                </a:extLst>
              </a:tr>
              <a:tr h="1026854">
                <a:tc>
                  <a:txBody>
                    <a:bodyPr/>
                    <a:lstStyle/>
                    <a:p>
                      <a:pPr algn="ctr" fontAlgn="t"/>
                      <a:r>
                        <a:rPr lang="fi-FI" b="1" dirty="0">
                          <a:effectLst/>
                        </a:rPr>
                        <a:t>Makama geliş</a:t>
                      </a:r>
                      <a:br>
                        <a:rPr lang="fi-FI" dirty="0">
                          <a:effectLst/>
                        </a:rPr>
                      </a:br>
                      <a:r>
                        <a:rPr lang="fi-FI" dirty="0">
                          <a:effectLst/>
                        </a:rPr>
                        <a:t>4 Haziran 2023</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70026173"/>
                  </a:ext>
                </a:extLst>
              </a:tr>
            </a:tbl>
          </a:graphicData>
        </a:graphic>
      </p:graphicFrame>
      <p:sp>
        <p:nvSpPr>
          <p:cNvPr id="4" name="Veri Yer Tutucusu 3">
            <a:extLst>
              <a:ext uri="{FF2B5EF4-FFF2-40B4-BE49-F238E27FC236}">
                <a16:creationId xmlns:a16="http://schemas.microsoft.com/office/drawing/2014/main" id="{7A013166-BD42-65B7-8F8F-F5603BE935A5}"/>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3D6471F3-0181-6343-19B9-6BFBB322BD81}"/>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624D8D20-C3FD-4662-D56F-830F2FA1AEDC}"/>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2</a:t>
            </a:fld>
            <a:endParaRPr lang="tr-TR">
              <a:solidFill>
                <a:prstClr val="black">
                  <a:tint val="75000"/>
                </a:prstClr>
              </a:solidFill>
            </a:endParaRPr>
          </a:p>
        </p:txBody>
      </p:sp>
    </p:spTree>
    <p:extLst>
      <p:ext uri="{BB962C8B-B14F-4D97-AF65-F5344CB8AC3E}">
        <p14:creationId xmlns:p14="http://schemas.microsoft.com/office/powerpoint/2010/main" val="4261520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20</a:t>
            </a:fld>
            <a:endParaRPr lang="tr-TR">
              <a:solidFill>
                <a:prstClr val="black">
                  <a:tint val="75000"/>
                </a:prstClr>
              </a:solidFill>
            </a:endParaRPr>
          </a:p>
        </p:txBody>
      </p:sp>
      <p:pic>
        <p:nvPicPr>
          <p:cNvPr id="6146" name="Picture 2" descr="https://www.cografyaci.gen.tr/wp-content/uploads/2018/10/Harita-1.18-Okyanuslar-ve-baz%C4%B1-denizler.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9738" y="302639"/>
            <a:ext cx="9653025" cy="591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256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normAutofit fontScale="90000"/>
          </a:bodyPr>
          <a:lstStyle/>
          <a:p>
            <a:pPr algn="ctr"/>
            <a:br>
              <a:rPr lang="tr-TR" b="1" dirty="0">
                <a:solidFill>
                  <a:srgbClr val="FF0000"/>
                </a:solidFill>
              </a:rPr>
            </a:br>
            <a:r>
              <a:rPr lang="sv-SE" b="1" dirty="0">
                <a:solidFill>
                  <a:srgbClr val="FF0000"/>
                </a:solidFill>
              </a:rPr>
              <a:t>Transatlantik Ticaret ve Yatırım Ortaklığı (TTIP) Nedir?</a:t>
            </a:r>
            <a:br>
              <a:rPr lang="sv-SE" b="1" dirty="0">
                <a:solidFill>
                  <a:srgbClr val="FF0000"/>
                </a:solidFill>
              </a:rPr>
            </a:br>
            <a:endParaRPr lang="tr-TR" b="1" dirty="0">
              <a:solidFill>
                <a:srgbClr val="FF0000"/>
              </a:solidFill>
            </a:endParaRPr>
          </a:p>
        </p:txBody>
      </p:sp>
      <p:sp>
        <p:nvSpPr>
          <p:cNvPr id="3" name="İçerik Yer Tutucusu 2"/>
          <p:cNvSpPr>
            <a:spLocks noGrp="1"/>
          </p:cNvSpPr>
          <p:nvPr>
            <p:ph idx="1"/>
          </p:nvPr>
        </p:nvSpPr>
        <p:spPr/>
        <p:txBody>
          <a:bodyPr/>
          <a:lstStyle/>
          <a:p>
            <a:r>
              <a:rPr lang="en-US" sz="3600" b="1" dirty="0">
                <a:solidFill>
                  <a:srgbClr val="FF0000"/>
                </a:solidFill>
              </a:rPr>
              <a:t>T</a:t>
            </a:r>
            <a:r>
              <a:rPr lang="en-US" dirty="0"/>
              <a:t>ransatlantic </a:t>
            </a:r>
            <a:r>
              <a:rPr lang="en-US" sz="4000" b="1" dirty="0">
                <a:solidFill>
                  <a:srgbClr val="FF0000"/>
                </a:solidFill>
              </a:rPr>
              <a:t>T</a:t>
            </a:r>
            <a:r>
              <a:rPr lang="en-US" dirty="0"/>
              <a:t>rade and </a:t>
            </a:r>
            <a:r>
              <a:rPr lang="en-US" sz="3600" b="1" dirty="0">
                <a:solidFill>
                  <a:srgbClr val="FF0000"/>
                </a:solidFill>
              </a:rPr>
              <a:t>I</a:t>
            </a:r>
            <a:r>
              <a:rPr lang="en-US" dirty="0"/>
              <a:t>nvestment </a:t>
            </a:r>
            <a:r>
              <a:rPr lang="en-US" sz="4000" b="1" dirty="0">
                <a:solidFill>
                  <a:srgbClr val="FF0000"/>
                </a:solidFill>
              </a:rPr>
              <a:t>P</a:t>
            </a:r>
            <a:r>
              <a:rPr lang="en-US" dirty="0"/>
              <a:t>artnership</a:t>
            </a:r>
            <a:r>
              <a:rPr lang="tr-TR" dirty="0"/>
              <a:t>:</a:t>
            </a:r>
          </a:p>
          <a:p>
            <a:r>
              <a:rPr lang="tr-TR" dirty="0">
                <a:solidFill>
                  <a:srgbClr val="00B050"/>
                </a:solidFill>
              </a:rPr>
              <a:t>Transatlantik Ticaret ve Yatırım Ortaklığı</a:t>
            </a:r>
            <a:r>
              <a:rPr lang="tr-TR" dirty="0"/>
              <a:t>.</a:t>
            </a:r>
          </a:p>
          <a:p>
            <a:r>
              <a:rPr lang="tr-TR" dirty="0"/>
              <a:t>Ticareti ve çok taraflı ekonomik büyümeyi teşvik etmek amacıyla;</a:t>
            </a:r>
          </a:p>
          <a:p>
            <a:r>
              <a:rPr lang="tr-TR" dirty="0"/>
              <a:t> </a:t>
            </a:r>
            <a:r>
              <a:rPr lang="tr-TR" dirty="0">
                <a:solidFill>
                  <a:srgbClr val="FF0000"/>
                </a:solidFill>
              </a:rPr>
              <a:t>AB ve ABD arasında önerilen bir ticaret.</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21</a:t>
            </a:fld>
            <a:endParaRPr lang="tr-TR">
              <a:solidFill>
                <a:prstClr val="black">
                  <a:tint val="75000"/>
                </a:prstClr>
              </a:solidFill>
            </a:endParaRPr>
          </a:p>
        </p:txBody>
      </p:sp>
    </p:spTree>
    <p:extLst>
      <p:ext uri="{BB962C8B-B14F-4D97-AF65-F5344CB8AC3E}">
        <p14:creationId xmlns:p14="http://schemas.microsoft.com/office/powerpoint/2010/main" val="1195082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7680" y="365125"/>
            <a:ext cx="10866120" cy="1325563"/>
          </a:xfrm>
        </p:spPr>
        <p:txBody>
          <a:bodyPr>
            <a:normAutofit fontScale="90000"/>
          </a:bodyPr>
          <a:lstStyle/>
          <a:p>
            <a:pPr algn="ctr"/>
            <a:br>
              <a:rPr lang="tr-TR" b="1" dirty="0">
                <a:solidFill>
                  <a:srgbClr val="FF0000"/>
                </a:solidFill>
              </a:rPr>
            </a:br>
            <a:br>
              <a:rPr lang="tr-TR" b="1" dirty="0">
                <a:solidFill>
                  <a:srgbClr val="FF0000"/>
                </a:solidFill>
              </a:rPr>
            </a:br>
            <a:r>
              <a:rPr lang="tr-TR" b="1" dirty="0">
                <a:solidFill>
                  <a:srgbClr val="FF0000"/>
                </a:solidFill>
              </a:rPr>
              <a:t>TPP: TRANS PACIFIC PARTRNERSHIP</a:t>
            </a:r>
            <a:br>
              <a:rPr lang="tr-TR" b="1" dirty="0">
                <a:solidFill>
                  <a:srgbClr val="FF0000"/>
                </a:solidFill>
              </a:rPr>
            </a:br>
            <a:r>
              <a:rPr lang="tr-TR" b="1" dirty="0">
                <a:solidFill>
                  <a:srgbClr val="FF0000"/>
                </a:solidFill>
              </a:rPr>
              <a:t> Trans-Pasifik Ortaklığı</a:t>
            </a:r>
            <a:br>
              <a:rPr lang="tr-TR" b="1" dirty="0">
                <a:solidFill>
                  <a:srgbClr val="FF0000"/>
                </a:solidFill>
              </a:rPr>
            </a:br>
            <a:br>
              <a:rPr lang="tr-TR" b="1" dirty="0">
                <a:solidFill>
                  <a:srgbClr val="FF0000"/>
                </a:solidFill>
                <a:hlinkClick r:id="rId2"/>
              </a:rPr>
            </a:br>
            <a:endParaRPr lang="tr-TR" b="1" dirty="0">
              <a:solidFill>
                <a:srgbClr val="FF0000"/>
              </a:solidFill>
            </a:endParaRPr>
          </a:p>
        </p:txBody>
      </p:sp>
      <p:sp>
        <p:nvSpPr>
          <p:cNvPr id="3" name="İçerik Yer Tutucusu 2"/>
          <p:cNvSpPr>
            <a:spLocks noGrp="1"/>
          </p:cNvSpPr>
          <p:nvPr>
            <p:ph idx="1"/>
          </p:nvPr>
        </p:nvSpPr>
        <p:spPr/>
        <p:txBody>
          <a:bodyPr/>
          <a:lstStyle/>
          <a:p>
            <a:r>
              <a:rPr lang="tr-TR" dirty="0"/>
              <a:t>Trans-Pasifik Ortaklığı veya Trans Pasifik Ortaklık Anlaşması, Pasifik </a:t>
            </a:r>
            <a:r>
              <a:rPr lang="tr-TR" dirty="0" err="1"/>
              <a:t>Kıyıları'nda</a:t>
            </a:r>
            <a:r>
              <a:rPr lang="tr-TR" dirty="0"/>
              <a:t> yer alan 12 ülke arasında yapılan bir ticaret anlaşmasıdır.</a:t>
            </a:r>
          </a:p>
          <a:p>
            <a:r>
              <a:rPr lang="tr-TR" dirty="0"/>
              <a:t>ÜLKELER EKTEDİR.</a:t>
            </a:r>
          </a:p>
          <a:p>
            <a:r>
              <a:rPr lang="tr-TR" dirty="0"/>
              <a:t> Anlaşma yedi yıllık müzakereler sonucunda 4 Şubat 2016'da Yeni Zelanda'nın </a:t>
            </a:r>
            <a:r>
              <a:rPr lang="tr-TR" dirty="0" err="1"/>
              <a:t>Auckland</a:t>
            </a:r>
            <a:r>
              <a:rPr lang="tr-TR" dirty="0"/>
              <a:t> kentinde imzalanmış olup henüz yürürlüğe </a:t>
            </a:r>
            <a:r>
              <a:rPr lang="tr-TR" b="1" dirty="0">
                <a:solidFill>
                  <a:srgbClr val="00B050"/>
                </a:solidFill>
              </a:rPr>
              <a:t>girmek için onay beklenmektedir</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22</a:t>
            </a:fld>
            <a:endParaRPr lang="tr-TR">
              <a:solidFill>
                <a:prstClr val="black">
                  <a:tint val="75000"/>
                </a:prstClr>
              </a:solidFill>
            </a:endParaRPr>
          </a:p>
        </p:txBody>
      </p:sp>
    </p:spTree>
    <p:extLst>
      <p:ext uri="{BB962C8B-B14F-4D97-AF65-F5344CB8AC3E}">
        <p14:creationId xmlns:p14="http://schemas.microsoft.com/office/powerpoint/2010/main" val="105478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549275"/>
          </a:xfrm>
        </p:spPr>
        <p:txBody>
          <a:bodyPr>
            <a:normAutofit/>
          </a:bodyPr>
          <a:lstStyle/>
          <a:p>
            <a:r>
              <a:rPr lang="tr-TR" sz="1800" dirty="0">
                <a:hlinkClick r:id="rId2"/>
              </a:rPr>
              <a:t>https://immib.org.tr/tr/kose-yazilari-genel-sekreterden-transpasifik-ortakliginin-potansiyeli-ve-gelismeler</a:t>
            </a:r>
            <a:endParaRPr lang="tr-TR" sz="1800" dirty="0"/>
          </a:p>
        </p:txBody>
      </p:sp>
      <p:sp>
        <p:nvSpPr>
          <p:cNvPr id="3" name="İçerik Yer Tutucusu 2"/>
          <p:cNvSpPr>
            <a:spLocks noGrp="1"/>
          </p:cNvSpPr>
          <p:nvPr>
            <p:ph idx="1"/>
          </p:nvPr>
        </p:nvSpPr>
        <p:spPr>
          <a:xfrm>
            <a:off x="838199" y="1114426"/>
            <a:ext cx="11034713" cy="5343524"/>
          </a:xfrm>
        </p:spPr>
        <p:txBody>
          <a:bodyPr>
            <a:normAutofit/>
          </a:bodyPr>
          <a:lstStyle/>
          <a:p>
            <a:r>
              <a:rPr lang="tr-TR" sz="3200" dirty="0">
                <a:solidFill>
                  <a:srgbClr val="FF0000"/>
                </a:solidFill>
              </a:rPr>
              <a:t>Trans-Pasifik Ortaklığı'nın Potansiyeli ve Gelişmeler/ Dünya Gazetesi </a:t>
            </a:r>
            <a:r>
              <a:rPr lang="tr-TR" sz="3200" b="1" dirty="0">
                <a:solidFill>
                  <a:srgbClr val="00B050"/>
                </a:solidFill>
              </a:rPr>
              <a:t>21.06.2021</a:t>
            </a:r>
          </a:p>
          <a:p>
            <a:r>
              <a:rPr lang="tr-TR" dirty="0"/>
              <a:t>Trans-Pasifik Ortaklığı için kapsamlı ve aşamalı anlaşma (CPTPP - </a:t>
            </a:r>
            <a:r>
              <a:rPr lang="tr-TR" dirty="0" err="1"/>
              <a:t>Comprehensive</a:t>
            </a:r>
            <a:r>
              <a:rPr lang="tr-TR" dirty="0"/>
              <a:t> </a:t>
            </a:r>
            <a:r>
              <a:rPr lang="tr-TR" dirty="0" err="1"/>
              <a:t>and</a:t>
            </a:r>
            <a:r>
              <a:rPr lang="tr-TR" dirty="0"/>
              <a:t> </a:t>
            </a:r>
            <a:r>
              <a:rPr lang="tr-TR" dirty="0" err="1"/>
              <a:t>Progressive</a:t>
            </a:r>
            <a:r>
              <a:rPr lang="tr-TR" dirty="0"/>
              <a:t> </a:t>
            </a:r>
            <a:r>
              <a:rPr lang="tr-TR" dirty="0" err="1"/>
              <a:t>Agreement</a:t>
            </a:r>
            <a:r>
              <a:rPr lang="tr-TR" dirty="0"/>
              <a:t> </a:t>
            </a:r>
            <a:r>
              <a:rPr lang="tr-TR" dirty="0" err="1"/>
              <a:t>for</a:t>
            </a:r>
            <a:r>
              <a:rPr lang="tr-TR" dirty="0"/>
              <a:t> Trans-Pacific </a:t>
            </a:r>
            <a:r>
              <a:rPr lang="tr-TR" dirty="0" err="1"/>
              <a:t>Partnership</a:t>
            </a:r>
            <a:r>
              <a:rPr lang="tr-TR" dirty="0"/>
              <a:t>), yaklaşık 500 milyon insanı içeren bir pazarı kapsıyor.</a:t>
            </a:r>
          </a:p>
          <a:p>
            <a:r>
              <a:rPr lang="tr-TR" dirty="0"/>
              <a:t> Anlaşmanın mevcut üyeleri </a:t>
            </a:r>
            <a:r>
              <a:rPr lang="tr-TR" dirty="0">
                <a:highlight>
                  <a:srgbClr val="FFFF00"/>
                </a:highlight>
              </a:rPr>
              <a:t>Japonya, Malezya, Vietnam, Singapur, Brunei, Avustralya, Yeni Zelanda, Kanada, Meksika, Şili ve Peru</a:t>
            </a:r>
            <a:r>
              <a:rPr lang="tr-TR" dirty="0"/>
              <a:t>.</a:t>
            </a:r>
          </a:p>
          <a:p>
            <a:r>
              <a:rPr lang="tr-TR" dirty="0"/>
              <a:t> Anlaşma Avustralya, Kanada, Japonya, Meksika, Yeni Zelanda ve Singapur'da 2018 Aralık'ta; Vietnam'da ise 2019 Ocak'ta yürürlüğe girdi. </a:t>
            </a:r>
            <a:r>
              <a:rPr lang="tr-TR" dirty="0" err="1"/>
              <a:t>Brunei</a:t>
            </a:r>
            <a:r>
              <a:rPr lang="tr-TR" dirty="0"/>
              <a:t>, Şili, Malezya ve Peru'da ise henüz yürürlüğe girmedi. ABD de, bloğun kurulması sürecine dahildi ancak </a:t>
            </a:r>
            <a:r>
              <a:rPr lang="tr-TR" dirty="0" err="1"/>
              <a:t>Trump</a:t>
            </a:r>
            <a:r>
              <a:rPr lang="tr-TR" dirty="0"/>
              <a:t> zamanında 2017 yılında ayrılmıştı.</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23</a:t>
            </a:fld>
            <a:endParaRPr lang="tr-TR">
              <a:solidFill>
                <a:prstClr val="black">
                  <a:tint val="75000"/>
                </a:prstClr>
              </a:solidFill>
            </a:endParaRPr>
          </a:p>
        </p:txBody>
      </p:sp>
    </p:spTree>
    <p:extLst>
      <p:ext uri="{BB962C8B-B14F-4D97-AF65-F5344CB8AC3E}">
        <p14:creationId xmlns:p14="http://schemas.microsoft.com/office/powerpoint/2010/main" val="3864032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a:stretch>
            <a:fillRect/>
          </a:stretch>
        </p:blipFill>
        <p:spPr>
          <a:xfrm>
            <a:off x="1243584" y="707136"/>
            <a:ext cx="8546592" cy="5469827"/>
          </a:xfrm>
          <a:prstGeom prst="rect">
            <a:avLst/>
          </a:prstGeom>
        </p:spPr>
      </p:pic>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24</a:t>
            </a:fld>
            <a:endParaRPr lang="tr-TR">
              <a:solidFill>
                <a:prstClr val="black">
                  <a:tint val="75000"/>
                </a:prstClr>
              </a:solidFill>
            </a:endParaRPr>
          </a:p>
        </p:txBody>
      </p:sp>
    </p:spTree>
    <p:extLst>
      <p:ext uri="{BB962C8B-B14F-4D97-AF65-F5344CB8AC3E}">
        <p14:creationId xmlns:p14="http://schemas.microsoft.com/office/powerpoint/2010/main" val="241008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80416" y="658368"/>
            <a:ext cx="11521440" cy="5518595"/>
          </a:xfrm>
        </p:spPr>
        <p:txBody>
          <a:bodyPr>
            <a:normAutofit/>
          </a:bodyPr>
          <a:lstStyle/>
          <a:p>
            <a:endParaRPr lang="tr-TR" dirty="0"/>
          </a:p>
          <a:p>
            <a:r>
              <a:rPr lang="tr-TR" dirty="0"/>
              <a:t> </a:t>
            </a:r>
            <a:r>
              <a:rPr lang="tr-TR" sz="3200" dirty="0"/>
              <a:t>Türkiye'nin dış ticaret istatistiklerine ve bütçesine yansıdığını, </a:t>
            </a:r>
            <a:r>
              <a:rPr lang="tr-TR" sz="3200" dirty="0">
                <a:solidFill>
                  <a:srgbClr val="FF0000"/>
                </a:solidFill>
              </a:rPr>
              <a:t>bir taraftan artan </a:t>
            </a:r>
            <a:r>
              <a:rPr lang="tr-TR" sz="3200" dirty="0" err="1">
                <a:solidFill>
                  <a:srgbClr val="FF0000"/>
                </a:solidFill>
              </a:rPr>
              <a:t>STA'lardan</a:t>
            </a:r>
            <a:r>
              <a:rPr lang="tr-TR" sz="3200" dirty="0">
                <a:solidFill>
                  <a:srgbClr val="FF0000"/>
                </a:solidFill>
              </a:rPr>
              <a:t> dolayı vergi gelirleri içinde </a:t>
            </a:r>
            <a:r>
              <a:rPr lang="tr-TR" sz="3200" dirty="0">
                <a:solidFill>
                  <a:srgbClr val="FF0000"/>
                </a:solidFill>
                <a:highlight>
                  <a:srgbClr val="00FF00"/>
                </a:highlight>
              </a:rPr>
              <a:t>gümrük </a:t>
            </a:r>
            <a:r>
              <a:rPr lang="tr-TR" sz="4400" b="1" dirty="0">
                <a:solidFill>
                  <a:srgbClr val="FF0000"/>
                </a:solidFill>
                <a:highlight>
                  <a:srgbClr val="00FF00"/>
                </a:highlight>
              </a:rPr>
              <a:t>vergisinin payının azaldığını</a:t>
            </a:r>
            <a:r>
              <a:rPr lang="tr-TR" sz="3200" dirty="0">
                <a:highlight>
                  <a:srgbClr val="00FF00"/>
                </a:highlight>
              </a:rPr>
              <a:t>;!!!!!!!!!!!!!!!!!!!!!!!!!!</a:t>
            </a:r>
          </a:p>
          <a:p>
            <a:r>
              <a:rPr lang="tr-TR" sz="3200" dirty="0"/>
              <a:t> ancak bunun yanında; </a:t>
            </a:r>
            <a:r>
              <a:rPr lang="tr-TR" sz="3200" dirty="0">
                <a:solidFill>
                  <a:srgbClr val="00B050"/>
                </a:solidFill>
              </a:rPr>
              <a:t>daha çok,</a:t>
            </a:r>
          </a:p>
          <a:p>
            <a:r>
              <a:rPr lang="tr-TR" sz="3200" dirty="0">
                <a:solidFill>
                  <a:srgbClr val="00B050"/>
                </a:solidFill>
              </a:rPr>
              <a:t> STA imzalanmayan ülkelere uygulanan </a:t>
            </a:r>
            <a:r>
              <a:rPr lang="tr-TR" sz="4000" b="1" dirty="0">
                <a:solidFill>
                  <a:srgbClr val="00B050"/>
                </a:solidFill>
                <a:highlight>
                  <a:srgbClr val="FFFF00"/>
                </a:highlight>
              </a:rPr>
              <a:t>ilave gümrük vergisinin payının arttığını görüyoruz</a:t>
            </a:r>
            <a:r>
              <a:rPr lang="tr-TR" sz="3600" b="1" dirty="0">
                <a:solidFill>
                  <a:srgbClr val="00B050"/>
                </a:solidFill>
              </a:rPr>
              <a:t>. </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25</a:t>
            </a:fld>
            <a:endParaRPr lang="tr-TR">
              <a:solidFill>
                <a:prstClr val="black">
                  <a:tint val="75000"/>
                </a:prstClr>
              </a:solidFill>
            </a:endParaRPr>
          </a:p>
        </p:txBody>
      </p:sp>
    </p:spTree>
    <p:extLst>
      <p:ext uri="{BB962C8B-B14F-4D97-AF65-F5344CB8AC3E}">
        <p14:creationId xmlns:p14="http://schemas.microsoft.com/office/powerpoint/2010/main" val="3911648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7680" y="658368"/>
            <a:ext cx="10866120" cy="5518595"/>
          </a:xfrm>
        </p:spPr>
        <p:txBody>
          <a:bodyPr>
            <a:normAutofit/>
          </a:bodyPr>
          <a:lstStyle/>
          <a:p>
            <a:endParaRPr lang="tr-TR" sz="3200" dirty="0"/>
          </a:p>
          <a:p>
            <a:pPr marL="0" indent="0">
              <a:buNone/>
            </a:pPr>
            <a:endParaRPr lang="tr-TR" sz="3200" dirty="0"/>
          </a:p>
          <a:p>
            <a:r>
              <a:rPr lang="tr-TR" sz="3200" dirty="0"/>
              <a:t>Dolayısıyla, küresel ticarette belirli ülkeler ile </a:t>
            </a:r>
            <a:r>
              <a:rPr lang="tr-TR" sz="3200" dirty="0">
                <a:solidFill>
                  <a:srgbClr val="00B050"/>
                </a:solidFill>
              </a:rPr>
              <a:t>ticaretin artması teşvik edilirken</a:t>
            </a:r>
            <a:r>
              <a:rPr lang="tr-TR" sz="3200" dirty="0"/>
              <a:t> </a:t>
            </a:r>
            <a:r>
              <a:rPr lang="tr-TR" sz="3200" dirty="0">
                <a:solidFill>
                  <a:srgbClr val="FF0000"/>
                </a:solidFill>
              </a:rPr>
              <a:t>diğer tarafta </a:t>
            </a:r>
            <a:r>
              <a:rPr lang="tr-TR" sz="3200" dirty="0"/>
              <a:t>yerli üreticinin korunması veya ithalatın kontrol altına alınması için </a:t>
            </a:r>
            <a:r>
              <a:rPr lang="tr-TR" sz="3200" dirty="0">
                <a:solidFill>
                  <a:srgbClr val="00B050"/>
                </a:solidFill>
              </a:rPr>
              <a:t>korumacılık tedbirlerinin uygulandığını görüyoruz. </a:t>
            </a:r>
          </a:p>
          <a:p>
            <a:r>
              <a:rPr lang="tr-TR" sz="3200" dirty="0"/>
              <a:t>Örneğin, ilave gümrük vergisi uygulaması hayatımıza 2011 yılında girdi. 2011 yılında tekstil sektöründeki ilk düzenlemeden sonrada, bugüne kadar toplam 21 tane ilave gümrük vergisi getirildi. </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26</a:t>
            </a:fld>
            <a:endParaRPr lang="tr-TR">
              <a:solidFill>
                <a:prstClr val="black">
                  <a:tint val="75000"/>
                </a:prstClr>
              </a:solidFill>
            </a:endParaRPr>
          </a:p>
        </p:txBody>
      </p:sp>
    </p:spTree>
    <p:extLst>
      <p:ext uri="{BB962C8B-B14F-4D97-AF65-F5344CB8AC3E}">
        <p14:creationId xmlns:p14="http://schemas.microsoft.com/office/powerpoint/2010/main" val="3972343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br>
              <a:rPr lang="tr-TR" b="1" dirty="0">
                <a:highlight>
                  <a:srgbClr val="00FF00"/>
                </a:highlight>
              </a:rPr>
            </a:br>
            <a:r>
              <a:rPr lang="tr-TR" b="1" dirty="0">
                <a:highlight>
                  <a:srgbClr val="00FF00"/>
                </a:highlight>
              </a:rPr>
              <a:t>İlave Gümrük Vergisi Nedir? </a:t>
            </a:r>
            <a:br>
              <a:rPr lang="tr-TR" dirty="0"/>
            </a:br>
            <a:endParaRPr lang="tr-TR" dirty="0"/>
          </a:p>
        </p:txBody>
      </p:sp>
      <p:sp>
        <p:nvSpPr>
          <p:cNvPr id="3" name="İçerik Yer Tutucusu 2"/>
          <p:cNvSpPr>
            <a:spLocks noGrp="1"/>
          </p:cNvSpPr>
          <p:nvPr>
            <p:ph idx="1"/>
          </p:nvPr>
        </p:nvSpPr>
        <p:spPr>
          <a:xfrm>
            <a:off x="438912" y="1825625"/>
            <a:ext cx="10914888" cy="4351338"/>
          </a:xfrm>
        </p:spPr>
        <p:txBody>
          <a:bodyPr>
            <a:normAutofit/>
          </a:bodyPr>
          <a:lstStyle/>
          <a:p>
            <a:endParaRPr lang="tr-TR" dirty="0"/>
          </a:p>
          <a:p>
            <a:r>
              <a:rPr lang="tr-TR" sz="3200" dirty="0"/>
              <a:t>İlave gümrük vergisi diğer ithalat vergileri gibi tahsil edilen ve </a:t>
            </a:r>
            <a:r>
              <a:rPr lang="tr-TR" sz="3200" b="1" u="sng" dirty="0">
                <a:solidFill>
                  <a:srgbClr val="FF0000"/>
                </a:solidFill>
              </a:rPr>
              <a:t>gümrük vergisine ek olarak </a:t>
            </a:r>
            <a:r>
              <a:rPr lang="tr-TR" sz="3200" dirty="0">
                <a:solidFill>
                  <a:srgbClr val="00B050"/>
                </a:solidFill>
              </a:rPr>
              <a:t>bazı ürünlerde ve bazı ülke menşeli olmaları durumunda alınan bir korunma önlemi uygulamasıdır.</a:t>
            </a:r>
          </a:p>
          <a:p>
            <a:r>
              <a:rPr lang="tr-TR" dirty="0"/>
              <a:t> </a:t>
            </a:r>
            <a:r>
              <a:rPr lang="tr-TR" sz="1600" dirty="0"/>
              <a:t>İthalat Rejim Kararı'na Ek Karar adı ile getirilen ilave gümrük vergisi düzenlemelerinin kanuni dayanağı 20/2/1930 tarihli ve 1567 sayılı Kanun'un 1'inci, 14/5/1964 tarihli ve 474 sayılı Kanun'un 2'nci, 6/5/1986 tarihli ve 3283 sayılı Kanun'un 2'nci, 27/10/1999 tarihli ve 4458 sayılı Kanun'un 16'ncı, 22'nci ve 55'inci maddeleri ile 2/2/1984 tarihli ve 2976 sayılı Kanun hükümleri gösterilmektedir. </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27</a:t>
            </a:fld>
            <a:endParaRPr lang="tr-TR">
              <a:solidFill>
                <a:prstClr val="black">
                  <a:tint val="75000"/>
                </a:prstClr>
              </a:solidFill>
            </a:endParaRPr>
          </a:p>
        </p:txBody>
      </p:sp>
    </p:spTree>
    <p:extLst>
      <p:ext uri="{BB962C8B-B14F-4D97-AF65-F5344CB8AC3E}">
        <p14:creationId xmlns:p14="http://schemas.microsoft.com/office/powerpoint/2010/main" val="2517069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3840" y="597408"/>
            <a:ext cx="11448288" cy="5758942"/>
          </a:xfrm>
        </p:spPr>
        <p:txBody>
          <a:bodyPr/>
          <a:lstStyle/>
          <a:p>
            <a:r>
              <a:rPr lang="tr-TR" sz="3200" b="1" dirty="0">
                <a:solidFill>
                  <a:srgbClr val="FF0000"/>
                </a:solidFill>
              </a:rPr>
              <a:t>İlave Gümrük Vergisinin Toplam Gümrük Vergilerine Etkisi :</a:t>
            </a:r>
          </a:p>
          <a:p>
            <a:endParaRPr lang="tr-TR" sz="3200" dirty="0">
              <a:solidFill>
                <a:srgbClr val="FF0000"/>
              </a:solidFill>
            </a:endParaRPr>
          </a:p>
          <a:p>
            <a:r>
              <a:rPr lang="tr-TR" sz="3200" dirty="0"/>
              <a:t>Gümrük idarelerince tahsil edilen kalemler;</a:t>
            </a:r>
          </a:p>
          <a:p>
            <a:r>
              <a:rPr lang="tr-TR" sz="3200" dirty="0"/>
              <a:t>1- </a:t>
            </a:r>
            <a:r>
              <a:rPr lang="tr-TR" sz="3200" dirty="0">
                <a:highlight>
                  <a:srgbClr val="00FFFF"/>
                </a:highlight>
              </a:rPr>
              <a:t>gümrük vergisi </a:t>
            </a:r>
            <a:r>
              <a:rPr lang="tr-TR" sz="3200" dirty="0"/>
              <a:t>ya da </a:t>
            </a:r>
          </a:p>
          <a:p>
            <a:r>
              <a:rPr lang="tr-TR" sz="3200" dirty="0"/>
              <a:t>2- </a:t>
            </a:r>
            <a:r>
              <a:rPr lang="tr-TR" sz="3200" dirty="0">
                <a:highlight>
                  <a:srgbClr val="00FFFF"/>
                </a:highlight>
              </a:rPr>
              <a:t>ilave gümrük vergisi </a:t>
            </a:r>
            <a:r>
              <a:rPr lang="tr-TR" sz="3200" dirty="0"/>
              <a:t>ile sınırlı değildir.</a:t>
            </a:r>
          </a:p>
          <a:p>
            <a:r>
              <a:rPr lang="tr-TR" sz="3200" dirty="0"/>
              <a:t> Gümrük idarelerinin tahsil ile yetkili olduğu:</a:t>
            </a:r>
          </a:p>
          <a:p>
            <a:pPr algn="ctr"/>
            <a:r>
              <a:rPr lang="tr-TR" sz="3200" b="1" dirty="0">
                <a:highlight>
                  <a:srgbClr val="FFFF00"/>
                </a:highlight>
              </a:rPr>
              <a:t>ithal anında ödenmesi gereken;</a:t>
            </a:r>
          </a:p>
          <a:p>
            <a:pPr algn="ctr"/>
            <a:endParaRPr lang="tr-TR" sz="3200" b="1" dirty="0">
              <a:highlight>
                <a:srgbClr val="FFFF00"/>
              </a:highlight>
            </a:endParaRPr>
          </a:p>
          <a:p>
            <a:r>
              <a:rPr lang="tr-TR" sz="3200" dirty="0"/>
              <a:t> </a:t>
            </a:r>
            <a:r>
              <a:rPr lang="tr-TR" sz="3200" dirty="0">
                <a:highlight>
                  <a:srgbClr val="00FF00"/>
                </a:highlight>
              </a:rPr>
              <a:t>ÖTV,   KDV,    </a:t>
            </a:r>
            <a:r>
              <a:rPr lang="tr-TR" sz="3200" b="1" dirty="0">
                <a:solidFill>
                  <a:srgbClr val="FF0000"/>
                </a:solidFill>
                <a:highlight>
                  <a:srgbClr val="00FF00"/>
                </a:highlight>
              </a:rPr>
              <a:t>KKDF(</a:t>
            </a:r>
            <a:r>
              <a:rPr lang="tr-TR" sz="800" dirty="0">
                <a:solidFill>
                  <a:srgbClr val="FF0000"/>
                </a:solidFill>
                <a:highlight>
                  <a:srgbClr val="00FF00"/>
                </a:highlight>
              </a:rPr>
              <a:t>kay.kul.des.fon</a:t>
            </a:r>
            <a:r>
              <a:rPr lang="tr-TR" sz="3200" b="1" dirty="0">
                <a:solidFill>
                  <a:srgbClr val="FF0000"/>
                </a:solidFill>
                <a:highlight>
                  <a:srgbClr val="00FF00"/>
                </a:highlight>
              </a:rPr>
              <a:t>)</a:t>
            </a:r>
            <a:r>
              <a:rPr lang="tr-TR" sz="3200" dirty="0">
                <a:highlight>
                  <a:srgbClr val="00FF00"/>
                </a:highlight>
              </a:rPr>
              <a:t>,   Tütün Fonu,   Toplu Konut Fonu </a:t>
            </a:r>
            <a:r>
              <a:rPr lang="tr-TR" sz="3200" dirty="0"/>
              <a:t>vb.</a:t>
            </a:r>
          </a:p>
          <a:p>
            <a:r>
              <a:rPr lang="tr-TR" sz="3200" dirty="0"/>
              <a:t> gelirlerin toplamına </a:t>
            </a:r>
            <a:r>
              <a:rPr lang="tr-TR" sz="3600" b="1" dirty="0">
                <a:solidFill>
                  <a:srgbClr val="FF0000"/>
                </a:solidFill>
                <a:highlight>
                  <a:srgbClr val="FFFF00"/>
                </a:highlight>
              </a:rPr>
              <a:t>'TOPLAM GÜMRÜK VERGİLERİ</a:t>
            </a:r>
            <a:r>
              <a:rPr lang="tr-TR" sz="3200" dirty="0"/>
              <a:t>' denilir. </a:t>
            </a: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28</a:t>
            </a:fld>
            <a:endParaRPr lang="tr-TR">
              <a:solidFill>
                <a:prstClr val="black">
                  <a:tint val="75000"/>
                </a:prstClr>
              </a:solidFill>
            </a:endParaRPr>
          </a:p>
        </p:txBody>
      </p:sp>
    </p:spTree>
    <p:extLst>
      <p:ext uri="{BB962C8B-B14F-4D97-AF65-F5344CB8AC3E}">
        <p14:creationId xmlns:p14="http://schemas.microsoft.com/office/powerpoint/2010/main" val="2612848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6720" y="365125"/>
            <a:ext cx="11314176" cy="1325563"/>
          </a:xfrm>
        </p:spPr>
        <p:txBody>
          <a:bodyPr>
            <a:normAutofit/>
          </a:bodyPr>
          <a:lstStyle/>
          <a:p>
            <a:r>
              <a:rPr lang="tr-TR" sz="4000" b="1" cap="all" dirty="0">
                <a:solidFill>
                  <a:srgbClr val="FF0000"/>
                </a:solidFill>
              </a:rPr>
              <a:t>KAYNAK KULLANIMINI DESTEKLEME FONU :</a:t>
            </a:r>
            <a:r>
              <a:rPr lang="tr-TR" b="1" cap="all" dirty="0">
                <a:solidFill>
                  <a:srgbClr val="00B050"/>
                </a:solidFill>
                <a:latin typeface="Arial Black" panose="020B0A04020102020204" pitchFamily="34" charset="0"/>
              </a:rPr>
              <a:t>KKDF</a:t>
            </a:r>
            <a:r>
              <a:rPr lang="tr-TR" sz="4000" b="1" cap="all" dirty="0">
                <a:solidFill>
                  <a:srgbClr val="FF0000"/>
                </a:solidFill>
              </a:rPr>
              <a:t> </a:t>
            </a:r>
            <a:endParaRPr lang="tr-TR" sz="4000" dirty="0">
              <a:solidFill>
                <a:srgbClr val="FF0000"/>
              </a:solidFill>
            </a:endParaRPr>
          </a:p>
        </p:txBody>
      </p:sp>
      <p:sp>
        <p:nvSpPr>
          <p:cNvPr id="3" name="İçerik Yer Tutucusu 2"/>
          <p:cNvSpPr>
            <a:spLocks noGrp="1"/>
          </p:cNvSpPr>
          <p:nvPr>
            <p:ph idx="1"/>
          </p:nvPr>
        </p:nvSpPr>
        <p:spPr>
          <a:xfrm>
            <a:off x="207264" y="1690688"/>
            <a:ext cx="11753088" cy="4844224"/>
          </a:xfrm>
        </p:spPr>
        <p:txBody>
          <a:bodyPr>
            <a:normAutofit/>
          </a:bodyPr>
          <a:lstStyle/>
          <a:p>
            <a:pPr fontAlgn="base"/>
            <a:r>
              <a:rPr lang="tr-TR" sz="3200" dirty="0"/>
              <a:t> En genel tanımıyla anlatmak gerekirse, </a:t>
            </a:r>
            <a:r>
              <a:rPr lang="tr-TR" sz="3200" dirty="0">
                <a:solidFill>
                  <a:srgbClr val="0070C0"/>
                </a:solidFill>
              </a:rPr>
              <a:t>alınan </a:t>
            </a:r>
            <a:r>
              <a:rPr lang="tr-TR" sz="3200" b="1" dirty="0">
                <a:solidFill>
                  <a:srgbClr val="FF0000"/>
                </a:solidFill>
              </a:rPr>
              <a:t>taşıt kredisi ve ihtiyaç kredisi</a:t>
            </a:r>
            <a:r>
              <a:rPr lang="tr-TR" sz="3200" dirty="0">
                <a:solidFill>
                  <a:srgbClr val="0070C0"/>
                </a:solidFill>
              </a:rPr>
              <a:t> gibi kredilerden, anapara ve faiz kur farkı üzerinden %15 oranında uygulanan, destekleme fonuna KKDF, yani Kaynak Kullanımını Destekleme Fonu denir.</a:t>
            </a:r>
            <a:r>
              <a:rPr lang="tr-TR" sz="3200" dirty="0"/>
              <a:t> </a:t>
            </a:r>
          </a:p>
          <a:p>
            <a:pPr fontAlgn="base"/>
            <a:r>
              <a:rPr lang="tr-TR" sz="3200" dirty="0"/>
              <a:t>KKDF ayrıca, gerçek veya tüzel kişi ayrımı gözetilmeksizin, kullanılan krediler ve </a:t>
            </a:r>
            <a:r>
              <a:rPr lang="tr-TR" sz="3200" b="1" dirty="0">
                <a:solidFill>
                  <a:srgbClr val="FF0000"/>
                </a:solidFill>
              </a:rPr>
              <a:t>vadeli yapılan ithalatlar üzerinden </a:t>
            </a:r>
            <a:r>
              <a:rPr lang="tr-TR" sz="3200" dirty="0">
                <a:solidFill>
                  <a:srgbClr val="0070C0"/>
                </a:solidFill>
              </a:rPr>
              <a:t>alınan bir fondur</a:t>
            </a:r>
            <a:r>
              <a:rPr lang="tr-TR" sz="3200" dirty="0"/>
              <a:t>.</a:t>
            </a:r>
          </a:p>
          <a:p>
            <a:pPr fontAlgn="base"/>
            <a:r>
              <a:rPr lang="tr-TR" sz="3200" dirty="0"/>
              <a:t> KKDF kesintileri genel bütçeye gelir olarak kaydedilmektedir.</a:t>
            </a:r>
          </a:p>
          <a:p>
            <a:pPr fontAlgn="base"/>
            <a:r>
              <a:rPr lang="tr-TR" sz="1200" dirty="0">
                <a:hlinkClick r:id="rId2"/>
              </a:rPr>
              <a:t>https://blog.logo.com.tr/kaynak-kullanimini-destekleme-fonu-kkdf-nedir-nasil-hesaplanir</a:t>
            </a:r>
            <a:endParaRPr lang="tr-TR" sz="1200" dirty="0"/>
          </a:p>
          <a:p>
            <a:endParaRPr lang="tr-TR" sz="3200"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29</a:t>
            </a:fld>
            <a:endParaRPr lang="tr-TR">
              <a:solidFill>
                <a:prstClr val="black">
                  <a:tint val="75000"/>
                </a:prstClr>
              </a:solidFill>
            </a:endParaRPr>
          </a:p>
        </p:txBody>
      </p:sp>
    </p:spTree>
    <p:extLst>
      <p:ext uri="{BB962C8B-B14F-4D97-AF65-F5344CB8AC3E}">
        <p14:creationId xmlns:p14="http://schemas.microsoft.com/office/powerpoint/2010/main" val="193632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Ticaret Bakanı: Ömer BOLAT</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a:t>
            </a:fld>
            <a:endParaRPr lang="tr-TR">
              <a:solidFill>
                <a:prstClr val="black">
                  <a:tint val="75000"/>
                </a:prstClr>
              </a:solidFill>
            </a:endParaRPr>
          </a:p>
        </p:txBody>
      </p:sp>
      <p:pic>
        <p:nvPicPr>
          <p:cNvPr id="7" name="İçerik Yer Tutucusu 6">
            <a:extLst>
              <a:ext uri="{FF2B5EF4-FFF2-40B4-BE49-F238E27FC236}">
                <a16:creationId xmlns:a16="http://schemas.microsoft.com/office/drawing/2014/main" id="{A451108E-71CF-6DA3-A87C-B5E5909A3D80}"/>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618950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02336" y="646176"/>
            <a:ext cx="10951464" cy="5530787"/>
          </a:xfrm>
        </p:spPr>
        <p:txBody>
          <a:bodyPr>
            <a:normAutofit/>
          </a:bodyPr>
          <a:lstStyle/>
          <a:p>
            <a:pPr fontAlgn="base"/>
            <a:r>
              <a:rPr lang="tr-TR" sz="2400" b="1" cap="all" dirty="0"/>
              <a:t>KAYNAK KULLANIMINI DESTEKLEME FONU’NUN KURULUŞ AMACI NEDİR?</a:t>
            </a:r>
          </a:p>
          <a:p>
            <a:pPr fontAlgn="base"/>
            <a:r>
              <a:rPr lang="tr-TR" b="1" dirty="0">
                <a:solidFill>
                  <a:srgbClr val="0070C0"/>
                </a:solidFill>
              </a:rPr>
              <a:t>Merkez Bankası</a:t>
            </a:r>
            <a:r>
              <a:rPr lang="tr-TR" dirty="0"/>
              <a:t>, KKDF uygulamasını bir </a:t>
            </a:r>
            <a:r>
              <a:rPr lang="tr-TR" sz="3200" dirty="0">
                <a:solidFill>
                  <a:srgbClr val="0070C0"/>
                </a:solidFill>
              </a:rPr>
              <a:t>kredi ve para politikası aracı </a:t>
            </a:r>
            <a:r>
              <a:rPr lang="tr-TR" dirty="0"/>
              <a:t>olarak 1988 yılında uygulamaya koymuştur.</a:t>
            </a:r>
          </a:p>
          <a:p>
            <a:pPr fontAlgn="base"/>
            <a:r>
              <a:rPr lang="tr-TR" dirty="0"/>
              <a:t> Merkez Bankası </a:t>
            </a:r>
            <a:r>
              <a:rPr lang="tr-TR" dirty="0" err="1"/>
              <a:t>KKDF’yi</a:t>
            </a:r>
            <a:r>
              <a:rPr lang="tr-TR" dirty="0"/>
              <a:t> 2002 yılına kadar takip edip uygulamasını fiilen yürütmüştür. 2002 yılından sonra ise KKDF takip ve tahsilatı Maliye Bakanlığı’na devredilmiştir.</a:t>
            </a:r>
          </a:p>
          <a:p>
            <a:pPr fontAlgn="base"/>
            <a:r>
              <a:rPr lang="tr-TR" sz="2000" dirty="0"/>
              <a:t>Fonun uygulamasına ilişkin temel açıklamalar, 4684 sayılı Kanun ile 26.08.1989 tarihli ve 20264 sayılı Resmi </a:t>
            </a:r>
            <a:r>
              <a:rPr lang="tr-TR" sz="2000" dirty="0" err="1"/>
              <a:t>Gazete’de</a:t>
            </a:r>
            <a:r>
              <a:rPr lang="tr-TR" sz="2000" dirty="0"/>
              <a:t> yayımlanan 12.05.1988 tarihli ve 88/12944 sayılı Kararnameye İlişkin Kaynak Kullanımını Destekleme Fonu Hakkında 6 Sıra No.lu Tebliğ’de yapılmıştır.</a:t>
            </a:r>
          </a:p>
          <a:p>
            <a:pPr fontAlgn="base"/>
            <a:r>
              <a:rPr lang="tr-TR" sz="2000" dirty="0">
                <a:hlinkClick r:id="rId2"/>
              </a:rPr>
              <a:t>https://blog.logo.com.tr/kaynak-kullanimini-destekleme-fonu-kkdf-nedir-nasil-hesaplanir</a:t>
            </a:r>
            <a:endParaRPr lang="tr-TR" sz="2000" dirty="0"/>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30</a:t>
            </a:fld>
            <a:endParaRPr lang="tr-TR">
              <a:solidFill>
                <a:prstClr val="black">
                  <a:tint val="75000"/>
                </a:prstClr>
              </a:solidFill>
            </a:endParaRPr>
          </a:p>
        </p:txBody>
      </p:sp>
    </p:spTree>
    <p:extLst>
      <p:ext uri="{BB962C8B-B14F-4D97-AF65-F5344CB8AC3E}">
        <p14:creationId xmlns:p14="http://schemas.microsoft.com/office/powerpoint/2010/main" val="425932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4256" y="487680"/>
            <a:ext cx="10829544" cy="5689283"/>
          </a:xfrm>
        </p:spPr>
        <p:txBody>
          <a:bodyPr>
            <a:normAutofit/>
          </a:bodyPr>
          <a:lstStyle/>
          <a:p>
            <a:r>
              <a:rPr lang="tr-TR" sz="3200" dirty="0">
                <a:solidFill>
                  <a:srgbClr val="FF0000"/>
                </a:solidFill>
              </a:rPr>
              <a:t>İlave gümrük vergisinin bütçedeki toplam vergi gelirleri içerisindeki payının artış gösterdiği görülmektedir.</a:t>
            </a:r>
          </a:p>
          <a:p>
            <a:r>
              <a:rPr lang="tr-TR" sz="3200" dirty="0">
                <a:solidFill>
                  <a:srgbClr val="FF0000"/>
                </a:solidFill>
              </a:rPr>
              <a:t> </a:t>
            </a:r>
            <a:r>
              <a:rPr lang="tr-TR" dirty="0"/>
              <a:t>2014 yılında toplam vergi gelirlerinin </a:t>
            </a:r>
            <a:r>
              <a:rPr lang="tr-TR" b="1" dirty="0"/>
              <a:t>%0,12</a:t>
            </a:r>
            <a:r>
              <a:rPr lang="tr-TR" dirty="0"/>
              <a:t>'lik kısmını oluşturan ilave gümrük vergisi,</a:t>
            </a:r>
          </a:p>
          <a:p>
            <a:r>
              <a:rPr lang="tr-TR" dirty="0"/>
              <a:t> 2016 yılına gelindiğinde </a:t>
            </a:r>
            <a:r>
              <a:rPr lang="tr-TR" b="1" dirty="0"/>
              <a:t>%0,53‘</a:t>
            </a:r>
          </a:p>
          <a:p>
            <a:r>
              <a:rPr lang="tr-TR" dirty="0"/>
              <a:t> 2017 yılı  </a:t>
            </a:r>
            <a:r>
              <a:rPr lang="tr-TR" b="1" dirty="0"/>
              <a:t>%0,64 </a:t>
            </a:r>
            <a:r>
              <a:rPr lang="tr-TR" dirty="0"/>
              <a:t>düzeyinde olduğu, bir diğer ifade ile bu artış trendinin devam edeceğini öngörüyoruz. </a:t>
            </a:r>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31</a:t>
            </a:fld>
            <a:endParaRPr lang="tr-TR">
              <a:solidFill>
                <a:prstClr val="black">
                  <a:tint val="75000"/>
                </a:prstClr>
              </a:solidFill>
            </a:endParaRPr>
          </a:p>
        </p:txBody>
      </p:sp>
    </p:spTree>
    <p:extLst>
      <p:ext uri="{BB962C8B-B14F-4D97-AF65-F5344CB8AC3E}">
        <p14:creationId xmlns:p14="http://schemas.microsoft.com/office/powerpoint/2010/main" val="363453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69701" y="292100"/>
            <a:ext cx="9541099" cy="1003300"/>
          </a:xfrm>
        </p:spPr>
        <p:txBody>
          <a:bodyPr/>
          <a:lstStyle/>
          <a:p>
            <a:pPr algn="ctr">
              <a:defRPr/>
            </a:pPr>
            <a:r>
              <a:rPr lang="tr-TR" b="1" dirty="0">
                <a:solidFill>
                  <a:srgbClr val="00B0F0"/>
                </a:solidFill>
              </a:rPr>
              <a:t>DOLAYLI (VASITALI) VERGİLER</a:t>
            </a:r>
          </a:p>
        </p:txBody>
      </p:sp>
      <p:sp>
        <p:nvSpPr>
          <p:cNvPr id="3" name="İçerik Yer Tutucusu 2"/>
          <p:cNvSpPr>
            <a:spLocks noGrp="1"/>
          </p:cNvSpPr>
          <p:nvPr>
            <p:ph idx="1"/>
          </p:nvPr>
        </p:nvSpPr>
        <p:spPr>
          <a:xfrm>
            <a:off x="811369" y="1295400"/>
            <a:ext cx="9504608" cy="5337220"/>
          </a:xfrm>
        </p:spPr>
        <p:txBody>
          <a:bodyPr/>
          <a:lstStyle/>
          <a:p>
            <a:pPr algn="ctr">
              <a:defRPr/>
            </a:pPr>
            <a:r>
              <a:rPr lang="tr-TR" b="1" dirty="0">
                <a:solidFill>
                  <a:schemeClr val="accent1">
                    <a:lumMod val="75000"/>
                  </a:schemeClr>
                </a:solidFill>
              </a:rPr>
              <a:t>Mal ve hizmetlerden alınan vergiler</a:t>
            </a:r>
            <a:br>
              <a:rPr lang="tr-TR" dirty="0">
                <a:solidFill>
                  <a:srgbClr val="FF0000"/>
                </a:solidFill>
              </a:rPr>
            </a:br>
            <a:r>
              <a:rPr lang="tr-TR" dirty="0">
                <a:solidFill>
                  <a:srgbClr val="FF0000"/>
                </a:solidFill>
              </a:rPr>
              <a:t>- Dâhilde Alınan Katma Değer Vergisi</a:t>
            </a:r>
            <a:br>
              <a:rPr lang="tr-TR" dirty="0">
                <a:solidFill>
                  <a:srgbClr val="FF0000"/>
                </a:solidFill>
              </a:rPr>
            </a:br>
            <a:r>
              <a:rPr lang="tr-TR" dirty="0">
                <a:solidFill>
                  <a:srgbClr val="FF0000"/>
                </a:solidFill>
              </a:rPr>
              <a:t>- Ek Vergi</a:t>
            </a:r>
            <a:br>
              <a:rPr lang="tr-TR" dirty="0">
                <a:solidFill>
                  <a:srgbClr val="FF0000"/>
                </a:solidFill>
              </a:rPr>
            </a:br>
            <a:r>
              <a:rPr lang="tr-TR" dirty="0">
                <a:solidFill>
                  <a:srgbClr val="FF0000"/>
                </a:solidFill>
              </a:rPr>
              <a:t>- Taşıt Alım Vergisi</a:t>
            </a:r>
            <a:br>
              <a:rPr lang="tr-TR" dirty="0">
                <a:solidFill>
                  <a:srgbClr val="FF0000"/>
                </a:solidFill>
              </a:rPr>
            </a:br>
            <a:r>
              <a:rPr lang="tr-TR" dirty="0">
                <a:solidFill>
                  <a:srgbClr val="FF0000"/>
                </a:solidFill>
              </a:rPr>
              <a:t>- Akaryakıt Tüketim Vergisi</a:t>
            </a:r>
            <a:br>
              <a:rPr lang="tr-TR" dirty="0">
                <a:solidFill>
                  <a:srgbClr val="FF0000"/>
                </a:solidFill>
              </a:rPr>
            </a:br>
            <a:r>
              <a:rPr lang="tr-TR" dirty="0">
                <a:solidFill>
                  <a:srgbClr val="FF0000"/>
                </a:solidFill>
              </a:rPr>
              <a:t>- Banka ve Sigorta Muameleleri Vergisi</a:t>
            </a:r>
            <a:br>
              <a:rPr lang="tr-TR" dirty="0">
                <a:solidFill>
                  <a:srgbClr val="FF0000"/>
                </a:solidFill>
              </a:rPr>
            </a:br>
            <a:r>
              <a:rPr lang="tr-TR" dirty="0">
                <a:solidFill>
                  <a:srgbClr val="FF0000"/>
                </a:solidFill>
              </a:rPr>
              <a:t>- Damga Vergisi</a:t>
            </a:r>
            <a:br>
              <a:rPr lang="tr-TR" dirty="0">
                <a:solidFill>
                  <a:srgbClr val="FF0000"/>
                </a:solidFill>
              </a:rPr>
            </a:br>
            <a:r>
              <a:rPr lang="tr-TR" dirty="0">
                <a:solidFill>
                  <a:srgbClr val="FF0000"/>
                </a:solidFill>
              </a:rPr>
              <a:t>- Harçlar</a:t>
            </a:r>
            <a:br>
              <a:rPr lang="tr-TR" dirty="0">
                <a:solidFill>
                  <a:srgbClr val="FF0000"/>
                </a:solidFill>
              </a:rPr>
            </a:br>
            <a:r>
              <a:rPr lang="tr-TR" b="1" dirty="0">
                <a:solidFill>
                  <a:schemeClr val="accent1">
                    <a:lumMod val="75000"/>
                  </a:schemeClr>
                </a:solidFill>
              </a:rPr>
              <a:t>Dış Ticaretten Alınan Vergiler</a:t>
            </a:r>
            <a:br>
              <a:rPr lang="tr-TR" dirty="0">
                <a:solidFill>
                  <a:srgbClr val="FF0000"/>
                </a:solidFill>
              </a:rPr>
            </a:br>
            <a:r>
              <a:rPr lang="tr-TR" dirty="0">
                <a:solidFill>
                  <a:srgbClr val="FF0000"/>
                </a:solidFill>
              </a:rPr>
              <a:t>- Gümrük Vergisi</a:t>
            </a:r>
            <a:br>
              <a:rPr lang="tr-TR" dirty="0">
                <a:solidFill>
                  <a:srgbClr val="FF0000"/>
                </a:solidFill>
              </a:rPr>
            </a:br>
            <a:r>
              <a:rPr lang="tr-TR" dirty="0">
                <a:solidFill>
                  <a:srgbClr val="FF0000"/>
                </a:solidFill>
              </a:rPr>
              <a:t>- Akaryakıt Gümrük Vergisi</a:t>
            </a:r>
            <a:br>
              <a:rPr lang="tr-TR" dirty="0">
                <a:solidFill>
                  <a:srgbClr val="FF0000"/>
                </a:solidFill>
              </a:rPr>
            </a:br>
            <a:r>
              <a:rPr lang="tr-TR" dirty="0">
                <a:solidFill>
                  <a:srgbClr val="FF0000"/>
                </a:solidFill>
              </a:rPr>
              <a:t>- Tek ve Maktu Vergi</a:t>
            </a:r>
          </a:p>
        </p:txBody>
      </p:sp>
      <p:sp>
        <p:nvSpPr>
          <p:cNvPr id="4" name="Veri Yer Tutucusu 3"/>
          <p:cNvSpPr>
            <a:spLocks noGrp="1"/>
          </p:cNvSpPr>
          <p:nvPr>
            <p:ph type="dt" sz="half" idx="10"/>
          </p:nvPr>
        </p:nvSpPr>
        <p:spPr/>
        <p:txBody>
          <a:bodyPr/>
          <a:lstStyle/>
          <a:p>
            <a:fld id="{A15BC7AF-D54E-498A-98D2-8BC3B7243D07}"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111B3D6-3DC2-4884-9A5B-7623DF78E05F}" type="slidenum">
              <a:rPr lang="tr-TR" smtClean="0">
                <a:solidFill>
                  <a:prstClr val="black">
                    <a:tint val="75000"/>
                  </a:prstClr>
                </a:solidFill>
              </a:rPr>
              <a:pPr/>
              <a:t>32</a:t>
            </a:fld>
            <a:endParaRPr lang="tr-TR">
              <a:solidFill>
                <a:prstClr val="black">
                  <a:tint val="75000"/>
                </a:prstClr>
              </a:solidFill>
            </a:endParaRPr>
          </a:p>
        </p:txBody>
      </p:sp>
    </p:spTree>
    <p:extLst>
      <p:ext uri="{BB962C8B-B14F-4D97-AF65-F5344CB8AC3E}">
        <p14:creationId xmlns:p14="http://schemas.microsoft.com/office/powerpoint/2010/main" val="91574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689547"/>
          </a:xfrm>
          <a:solidFill>
            <a:schemeClr val="accent4">
              <a:lumMod val="60000"/>
              <a:lumOff val="40000"/>
            </a:schemeClr>
          </a:solidFill>
        </p:spPr>
        <p:txBody>
          <a:bodyPr>
            <a:normAutofit fontScale="90000"/>
          </a:bodyPr>
          <a:lstStyle/>
          <a:p>
            <a:pPr algn="ctr"/>
            <a:br>
              <a:rPr lang="tr-TR" dirty="0">
                <a:solidFill>
                  <a:srgbClr val="FF0000"/>
                </a:solidFill>
              </a:rPr>
            </a:br>
            <a:r>
              <a:rPr lang="tr-TR" b="1" dirty="0">
                <a:solidFill>
                  <a:srgbClr val="00B0F0"/>
                </a:solidFill>
              </a:rPr>
              <a:t>Gümrük kanunu</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245660" y="1109272"/>
            <a:ext cx="11436824" cy="5748728"/>
          </a:xfrm>
        </p:spPr>
        <p:txBody>
          <a:bodyPr>
            <a:normAutofit/>
          </a:bodyPr>
          <a:lstStyle/>
          <a:p>
            <a:r>
              <a:rPr lang="tr-TR" sz="3200" dirty="0"/>
              <a:t>Türkiye'nin gümrük konularında esas olan hukuk kaynağı kanun </a:t>
            </a:r>
            <a:r>
              <a:rPr lang="tr-TR" sz="3200" dirty="0">
                <a:hlinkClick r:id="rId2" tooltip="27 Ekim"/>
              </a:rPr>
              <a:t>27 Ekim</a:t>
            </a:r>
            <a:r>
              <a:rPr lang="tr-TR" sz="3200" dirty="0"/>
              <a:t> </a:t>
            </a:r>
            <a:r>
              <a:rPr lang="tr-TR" sz="3200" dirty="0">
                <a:hlinkClick r:id="rId3" tooltip="1999"/>
              </a:rPr>
              <a:t>1999</a:t>
            </a:r>
            <a:r>
              <a:rPr lang="tr-TR" sz="3200" dirty="0"/>
              <a:t> tarihinde </a:t>
            </a:r>
            <a:r>
              <a:rPr lang="tr-TR" sz="3200" dirty="0">
                <a:hlinkClick r:id="rId4" tooltip="TBMM"/>
              </a:rPr>
              <a:t>TBMM</a:t>
            </a:r>
            <a:r>
              <a:rPr lang="tr-TR" sz="3200" dirty="0"/>
              <a:t>'nde kabul edilen,</a:t>
            </a:r>
          </a:p>
          <a:p>
            <a:r>
              <a:rPr lang="tr-TR" sz="3200" dirty="0"/>
              <a:t> </a:t>
            </a:r>
            <a:r>
              <a:rPr lang="tr-TR" sz="3200" dirty="0">
                <a:solidFill>
                  <a:srgbClr val="FF0000"/>
                </a:solidFill>
              </a:rPr>
              <a:t>4458 sayılı GÜMRÜK </a:t>
            </a:r>
            <a:r>
              <a:rPr lang="tr-TR" sz="3200" dirty="0" err="1">
                <a:solidFill>
                  <a:srgbClr val="FF0000"/>
                </a:solidFill>
              </a:rPr>
              <a:t>KANUNU'dur</a:t>
            </a:r>
            <a:r>
              <a:rPr lang="tr-TR" sz="3200" dirty="0">
                <a:solidFill>
                  <a:srgbClr val="FF0000"/>
                </a:solidFill>
              </a:rPr>
              <a:t>.</a:t>
            </a:r>
          </a:p>
          <a:p>
            <a:r>
              <a:rPr lang="tr-TR" sz="3200" dirty="0">
                <a:solidFill>
                  <a:srgbClr val="FF0000"/>
                </a:solidFill>
              </a:rPr>
              <a:t> </a:t>
            </a:r>
            <a:r>
              <a:rPr lang="tr-TR" sz="3200" dirty="0"/>
              <a:t>18/6/2009 tarih ve 5911 sayılı Kanun ile değişikliğe uğramıştır. </a:t>
            </a:r>
          </a:p>
          <a:p>
            <a:r>
              <a:rPr lang="tr-TR" sz="3200" dirty="0"/>
              <a:t>Ancak Türkiye'nin Avrupa Birliği'ne üye olma çabası yolunda ilk olarak 1995'te AB ile </a:t>
            </a:r>
            <a:r>
              <a:rPr lang="tr-TR" sz="3200" dirty="0">
                <a:hlinkClick r:id="rId5" tooltip="Gümrük Birliği"/>
              </a:rPr>
              <a:t>Gümrük Birliği</a:t>
            </a:r>
            <a:r>
              <a:rPr lang="tr-TR" sz="3200" dirty="0"/>
              <a:t>'ne geçmesinden sonra Kanunun metni AB'nin bu alandaki kanunu olan "Gümrük Kodu" ile paralellik sağlanmaya çalışılarak değiştirildi ve </a:t>
            </a:r>
          </a:p>
          <a:p>
            <a:r>
              <a:rPr lang="tr-TR" sz="3200" b="1" dirty="0">
                <a:solidFill>
                  <a:srgbClr val="00B050"/>
                </a:solidFill>
              </a:rPr>
              <a:t>4458 sayılı Gümrük Kanunu oldu.</a:t>
            </a:r>
          </a:p>
          <a:p>
            <a:r>
              <a:rPr lang="tr-TR" sz="3200" dirty="0"/>
              <a:t> Kanunun ilk iki maddesi şöyledir:</a:t>
            </a:r>
          </a:p>
          <a:p>
            <a:endParaRPr lang="tr-TR" dirty="0"/>
          </a:p>
        </p:txBody>
      </p:sp>
      <p:sp>
        <p:nvSpPr>
          <p:cNvPr id="4" name="Veri Yer Tutucusu 3"/>
          <p:cNvSpPr>
            <a:spLocks noGrp="1"/>
          </p:cNvSpPr>
          <p:nvPr>
            <p:ph type="dt" sz="half" idx="10"/>
          </p:nvPr>
        </p:nvSpPr>
        <p:spPr/>
        <p:txBody>
          <a:bodyPr/>
          <a:lstStyle/>
          <a:p>
            <a:fld id="{45D10D99-7E15-41E8-9AF9-6EA1C8C298E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33</a:t>
            </a:fld>
            <a:endParaRPr lang="tr-TR">
              <a:solidFill>
                <a:prstClr val="black">
                  <a:tint val="75000"/>
                </a:prstClr>
              </a:solidFill>
            </a:endParaRPr>
          </a:p>
        </p:txBody>
      </p:sp>
    </p:spTree>
    <p:extLst>
      <p:ext uri="{BB962C8B-B14F-4D97-AF65-F5344CB8AC3E}">
        <p14:creationId xmlns:p14="http://schemas.microsoft.com/office/powerpoint/2010/main" val="936772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689547"/>
          </a:xfrm>
          <a:solidFill>
            <a:schemeClr val="accent4">
              <a:lumMod val="60000"/>
              <a:lumOff val="40000"/>
            </a:schemeClr>
          </a:solidFill>
        </p:spPr>
        <p:txBody>
          <a:bodyPr>
            <a:normAutofit fontScale="90000"/>
          </a:bodyPr>
          <a:lstStyle/>
          <a:p>
            <a:pPr algn="ctr"/>
            <a:br>
              <a:rPr lang="tr-TR" dirty="0">
                <a:solidFill>
                  <a:srgbClr val="FF0000"/>
                </a:solidFill>
              </a:rPr>
            </a:br>
            <a:r>
              <a:rPr lang="tr-TR" b="1" dirty="0">
                <a:solidFill>
                  <a:srgbClr val="FF0000"/>
                </a:solidFill>
              </a:rPr>
              <a:t>Gümrük kanunu</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532262" y="1109272"/>
            <a:ext cx="11163869" cy="5748728"/>
          </a:xfrm>
        </p:spPr>
        <p:txBody>
          <a:bodyPr>
            <a:normAutofit/>
          </a:bodyPr>
          <a:lstStyle/>
          <a:p>
            <a:r>
              <a:rPr lang="tr-TR" dirty="0">
                <a:solidFill>
                  <a:srgbClr val="FF0000"/>
                </a:solidFill>
              </a:rPr>
              <a:t>MADDE 1- </a:t>
            </a:r>
            <a:r>
              <a:rPr lang="tr-TR" sz="3200" dirty="0">
                <a:solidFill>
                  <a:srgbClr val="00B050"/>
                </a:solidFill>
              </a:rPr>
              <a:t>Bu Kanunun amacı, Türkiye Cumhuriyeti Gümrük Bölgesine </a:t>
            </a:r>
            <a:r>
              <a:rPr lang="tr-TR" sz="3200" dirty="0">
                <a:solidFill>
                  <a:srgbClr val="7030A0"/>
                </a:solidFill>
              </a:rPr>
              <a:t>giren ve çıkan eşyaya ve taşıt araçlarına uygulanacak gümrük kurallarını belirlemektir.</a:t>
            </a:r>
          </a:p>
          <a:p>
            <a:r>
              <a:rPr lang="tr-TR" dirty="0">
                <a:solidFill>
                  <a:srgbClr val="FF0000"/>
                </a:solidFill>
              </a:rPr>
              <a:t>MADDE 2</a:t>
            </a:r>
            <a:r>
              <a:rPr lang="tr-TR" dirty="0"/>
              <a:t>- </a:t>
            </a:r>
            <a:r>
              <a:rPr lang="tr-TR" sz="3200" u="sng" dirty="0">
                <a:solidFill>
                  <a:srgbClr val="00B0F0"/>
                </a:solidFill>
              </a:rPr>
              <a:t>Türkiye Cumhuriyeti Gümrük Bölgesi</a:t>
            </a:r>
            <a:r>
              <a:rPr lang="tr-TR" sz="3200" u="sng" dirty="0">
                <a:solidFill>
                  <a:srgbClr val="00B050"/>
                </a:solidFill>
              </a:rPr>
              <a:t>, Türkiye Cumhuriyeti topraklarını kapsar.</a:t>
            </a:r>
          </a:p>
          <a:p>
            <a:r>
              <a:rPr lang="tr-TR" sz="3200" u="sng" dirty="0">
                <a:solidFill>
                  <a:srgbClr val="00B050"/>
                </a:solidFill>
              </a:rPr>
              <a:t> </a:t>
            </a:r>
            <a:r>
              <a:rPr lang="tr-TR" sz="3200" u="sng" dirty="0">
                <a:solidFill>
                  <a:srgbClr val="00B0F0"/>
                </a:solidFill>
              </a:rPr>
              <a:t>Türkiye kara suları</a:t>
            </a:r>
            <a:r>
              <a:rPr lang="tr-TR" sz="3200" u="sng" dirty="0">
                <a:solidFill>
                  <a:srgbClr val="00B050"/>
                </a:solidFill>
              </a:rPr>
              <a:t>, iç suları ve hava sahası gümrük bölgesine dahildir.</a:t>
            </a:r>
          </a:p>
          <a:p>
            <a:r>
              <a:rPr lang="tr-TR" sz="3200" b="1" u="sng" dirty="0">
                <a:solidFill>
                  <a:srgbClr val="FF0000"/>
                </a:solidFill>
              </a:rPr>
              <a:t>Bu Kanunda geçen Türkiye Gümrük Bölgesi ve Gümrük Bölgesi kavramları </a:t>
            </a:r>
            <a:r>
              <a:rPr lang="tr-TR" sz="3200" dirty="0"/>
              <a:t>Türkiye Cumhuriyeti Gümrük Bölgesini ifade eder."</a:t>
            </a:r>
          </a:p>
          <a:p>
            <a:endParaRPr lang="tr-TR" dirty="0"/>
          </a:p>
        </p:txBody>
      </p:sp>
      <p:sp>
        <p:nvSpPr>
          <p:cNvPr id="4" name="Veri Yer Tutucusu 3"/>
          <p:cNvSpPr>
            <a:spLocks noGrp="1"/>
          </p:cNvSpPr>
          <p:nvPr>
            <p:ph type="dt" sz="half" idx="10"/>
          </p:nvPr>
        </p:nvSpPr>
        <p:spPr/>
        <p:txBody>
          <a:bodyPr/>
          <a:lstStyle/>
          <a:p>
            <a:fld id="{0933BAAE-202F-4020-BF79-7278D222BC3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34</a:t>
            </a:fld>
            <a:endParaRPr lang="tr-TR">
              <a:solidFill>
                <a:prstClr val="black">
                  <a:tint val="75000"/>
                </a:prstClr>
              </a:solidFill>
            </a:endParaRPr>
          </a:p>
        </p:txBody>
      </p:sp>
    </p:spTree>
    <p:extLst>
      <p:ext uri="{BB962C8B-B14F-4D97-AF65-F5344CB8AC3E}">
        <p14:creationId xmlns:p14="http://schemas.microsoft.com/office/powerpoint/2010/main" val="4127024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
            <a:ext cx="10515600" cy="629586"/>
          </a:xfrm>
          <a:solidFill>
            <a:schemeClr val="accent4">
              <a:lumMod val="60000"/>
              <a:lumOff val="40000"/>
            </a:schemeClr>
          </a:solidFill>
        </p:spPr>
        <p:txBody>
          <a:bodyPr>
            <a:normAutofit fontScale="90000"/>
          </a:bodyPr>
          <a:lstStyle/>
          <a:p>
            <a:pPr algn="ctr"/>
            <a:br>
              <a:rPr lang="tr-TR" dirty="0">
                <a:solidFill>
                  <a:srgbClr val="FF0000"/>
                </a:solidFill>
              </a:rPr>
            </a:br>
            <a:r>
              <a:rPr lang="tr-TR" b="1" dirty="0"/>
              <a:t>MEVZUAT  NE DEMEKTİR?</a:t>
            </a:r>
            <a:br>
              <a:rPr lang="tr-TR" b="1" dirty="0"/>
            </a:br>
            <a:endParaRPr lang="tr-TR" b="1" dirty="0"/>
          </a:p>
        </p:txBody>
      </p:sp>
      <p:sp>
        <p:nvSpPr>
          <p:cNvPr id="3" name="İçerik Yer Tutucusu 2"/>
          <p:cNvSpPr>
            <a:spLocks noGrp="1"/>
          </p:cNvSpPr>
          <p:nvPr>
            <p:ph idx="1"/>
          </p:nvPr>
        </p:nvSpPr>
        <p:spPr>
          <a:xfrm>
            <a:off x="0" y="824458"/>
            <a:ext cx="12192000" cy="6033541"/>
          </a:xfrm>
        </p:spPr>
        <p:txBody>
          <a:bodyPr>
            <a:normAutofit/>
          </a:bodyPr>
          <a:lstStyle/>
          <a:p>
            <a:r>
              <a:rPr lang="tr-TR" sz="3200" b="1" dirty="0"/>
              <a:t>Mevzuat yürürlükteki hukuk kurallarının bütünüdür.**************</a:t>
            </a:r>
          </a:p>
          <a:p>
            <a:pPr algn="ctr"/>
            <a:r>
              <a:rPr lang="tr-TR" dirty="0"/>
              <a:t> </a:t>
            </a:r>
            <a:r>
              <a:rPr lang="tr-TR" b="1" u="sng" dirty="0">
                <a:solidFill>
                  <a:srgbClr val="FF0000"/>
                </a:solidFill>
              </a:rPr>
              <a:t>Türk mevzuat sistemi yukarıdan aşağıya d</a:t>
            </a:r>
            <a:r>
              <a:rPr lang="tr-TR" u="sng" dirty="0"/>
              <a:t>oğru;</a:t>
            </a:r>
          </a:p>
          <a:p>
            <a:r>
              <a:rPr lang="tr-TR" dirty="0"/>
              <a:t> </a:t>
            </a:r>
            <a:r>
              <a:rPr lang="tr-TR" dirty="0">
                <a:hlinkClick r:id="rId2" tooltip="Anayasa"/>
              </a:rPr>
              <a:t>anayasa</a:t>
            </a:r>
            <a:r>
              <a:rPr lang="tr-TR" dirty="0"/>
              <a:t>, </a:t>
            </a:r>
          </a:p>
          <a:p>
            <a:pPr lvl="1"/>
            <a:r>
              <a:rPr lang="tr-TR" sz="2800" dirty="0">
                <a:hlinkClick r:id="rId3" tooltip="Kanun"/>
              </a:rPr>
              <a:t>kanun</a:t>
            </a:r>
            <a:r>
              <a:rPr lang="tr-TR" sz="2800" dirty="0"/>
              <a:t>, </a:t>
            </a:r>
          </a:p>
          <a:p>
            <a:pPr lvl="2"/>
            <a:r>
              <a:rPr lang="tr-TR" sz="2800" dirty="0">
                <a:hlinkClick r:id="rId4" tooltip="Tüzük"/>
              </a:rPr>
              <a:t>tüzük</a:t>
            </a:r>
            <a:r>
              <a:rPr lang="tr-TR" sz="2800" dirty="0"/>
              <a:t>, </a:t>
            </a:r>
          </a:p>
          <a:p>
            <a:pPr lvl="3"/>
            <a:r>
              <a:rPr lang="tr-TR" sz="2800" dirty="0">
                <a:hlinkClick r:id="rId5" tooltip="Yönetmelik"/>
              </a:rPr>
              <a:t>yönetmelik</a:t>
            </a:r>
            <a:r>
              <a:rPr lang="tr-TR" sz="2800" dirty="0"/>
              <a:t> ve </a:t>
            </a:r>
          </a:p>
          <a:p>
            <a:pPr lvl="4"/>
            <a:r>
              <a:rPr lang="tr-TR" sz="2800" dirty="0">
                <a:hlinkClick r:id="rId6" tooltip="Tebliğ"/>
              </a:rPr>
              <a:t>tebliğden</a:t>
            </a:r>
            <a:r>
              <a:rPr lang="tr-TR" sz="2800" dirty="0"/>
              <a:t> oluşur.</a:t>
            </a:r>
          </a:p>
          <a:p>
            <a:r>
              <a:rPr lang="tr-TR" dirty="0"/>
              <a:t>Bir ülkede yürürlükte olan yasa, tüzük, yönetmelik vb.nin bütünü .</a:t>
            </a:r>
          </a:p>
          <a:p>
            <a:endParaRPr lang="tr-TR" dirty="0"/>
          </a:p>
          <a:p>
            <a:r>
              <a:rPr lang="tr-TR" dirty="0"/>
              <a:t>Örnek: Mahkemenin hangi süre içinde başlaması gerektiğine dair bir kayıt da yoktu mevzuatta. Ç. Altan</a:t>
            </a:r>
          </a:p>
        </p:txBody>
      </p:sp>
      <p:sp>
        <p:nvSpPr>
          <p:cNvPr id="4" name="Veri Yer Tutucusu 3"/>
          <p:cNvSpPr>
            <a:spLocks noGrp="1"/>
          </p:cNvSpPr>
          <p:nvPr>
            <p:ph type="dt" sz="half" idx="10"/>
          </p:nvPr>
        </p:nvSpPr>
        <p:spPr/>
        <p:txBody>
          <a:bodyPr/>
          <a:lstStyle/>
          <a:p>
            <a:fld id="{95A0599A-1404-417D-9B94-7C9D28A64FC7}"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35</a:t>
            </a:fld>
            <a:endParaRPr lang="tr-TR">
              <a:solidFill>
                <a:prstClr val="black">
                  <a:tint val="75000"/>
                </a:prstClr>
              </a:solidFill>
            </a:endParaRPr>
          </a:p>
        </p:txBody>
      </p:sp>
    </p:spTree>
    <p:extLst>
      <p:ext uri="{BB962C8B-B14F-4D97-AF65-F5344CB8AC3E}">
        <p14:creationId xmlns:p14="http://schemas.microsoft.com/office/powerpoint/2010/main" val="3998193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9823" y="365126"/>
            <a:ext cx="11083977" cy="489314"/>
          </a:xfrm>
          <a:solidFill>
            <a:schemeClr val="accent1">
              <a:lumMod val="20000"/>
              <a:lumOff val="80000"/>
            </a:schemeClr>
          </a:solidFill>
        </p:spPr>
        <p:txBody>
          <a:bodyPr>
            <a:normAutofit fontScale="90000"/>
          </a:bodyPr>
          <a:lstStyle/>
          <a:p>
            <a:pPr algn="ctr"/>
            <a:br>
              <a:rPr lang="tr-TR" dirty="0"/>
            </a:br>
            <a:r>
              <a:rPr lang="tr-TR" dirty="0">
                <a:solidFill>
                  <a:srgbClr val="FF0000"/>
                </a:solidFill>
              </a:rPr>
              <a:t>yasa (nedir ne demek)</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269823" y="1004340"/>
            <a:ext cx="11385366" cy="5853659"/>
          </a:xfrm>
        </p:spPr>
        <p:txBody>
          <a:bodyPr>
            <a:normAutofit/>
          </a:bodyPr>
          <a:lstStyle/>
          <a:p>
            <a:r>
              <a:rPr lang="tr-TR" sz="3200" dirty="0">
                <a:solidFill>
                  <a:srgbClr val="0070C0"/>
                </a:solidFill>
              </a:rPr>
              <a:t>A-</a:t>
            </a:r>
          </a:p>
          <a:p>
            <a:r>
              <a:rPr lang="tr-TR" sz="3200" dirty="0">
                <a:solidFill>
                  <a:srgbClr val="0070C0"/>
                </a:solidFill>
              </a:rPr>
              <a:t>1.Devletin yasama organları tarafından konulan ve uyulması gereken kurallar bütünü, kanun.</a:t>
            </a:r>
          </a:p>
          <a:p>
            <a:r>
              <a:rPr lang="tr-TR" sz="3200" dirty="0">
                <a:solidFill>
                  <a:srgbClr val="00B050"/>
                </a:solidFill>
              </a:rPr>
              <a:t>2.Toplumsal hayat içinde kendiliğinden oluşan ve uyulması toplum içinde yaşamanın bir mecburiyeti olan alışkıların bütünü.</a:t>
            </a:r>
          </a:p>
          <a:p>
            <a:endParaRPr lang="tr-TR" sz="3200" b="1" dirty="0">
              <a:solidFill>
                <a:srgbClr val="7030A0"/>
              </a:solidFill>
            </a:endParaRPr>
          </a:p>
          <a:p>
            <a:r>
              <a:rPr lang="tr-TR" sz="3200" b="1" dirty="0">
                <a:solidFill>
                  <a:srgbClr val="7030A0"/>
                </a:solidFill>
              </a:rPr>
              <a:t>B- Ahlâkta: </a:t>
            </a:r>
            <a:r>
              <a:rPr lang="tr-TR" sz="3200" dirty="0"/>
              <a:t>Törelerle ilgili davranışları düzenleyici buyruklar ve yönergeler; bir davranışın nasıl olması gerektiğini, ne yapmak gerektiğini gösteren kurallar. </a:t>
            </a:r>
          </a:p>
        </p:txBody>
      </p:sp>
      <p:sp>
        <p:nvSpPr>
          <p:cNvPr id="4" name="Veri Yer Tutucusu 3"/>
          <p:cNvSpPr>
            <a:spLocks noGrp="1"/>
          </p:cNvSpPr>
          <p:nvPr>
            <p:ph type="dt" sz="half" idx="10"/>
          </p:nvPr>
        </p:nvSpPr>
        <p:spPr/>
        <p:txBody>
          <a:bodyPr/>
          <a:lstStyle/>
          <a:p>
            <a:fld id="{B142BAA1-2EF9-41A2-8E25-D241159733E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36</a:t>
            </a:fld>
            <a:endParaRPr lang="tr-TR">
              <a:solidFill>
                <a:prstClr val="black">
                  <a:tint val="75000"/>
                </a:prstClr>
              </a:solidFill>
            </a:endParaRPr>
          </a:p>
        </p:txBody>
      </p:sp>
    </p:spTree>
    <p:extLst>
      <p:ext uri="{BB962C8B-B14F-4D97-AF65-F5344CB8AC3E}">
        <p14:creationId xmlns:p14="http://schemas.microsoft.com/office/powerpoint/2010/main" val="2169796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1">
              <a:lumMod val="40000"/>
              <a:lumOff val="60000"/>
            </a:schemeClr>
          </a:solidFill>
        </p:spPr>
        <p:txBody>
          <a:bodyPr/>
          <a:lstStyle/>
          <a:p>
            <a:pPr algn="ctr"/>
            <a:r>
              <a:rPr lang="tr-TR" b="1" dirty="0"/>
              <a:t>DIŞ TİCARETTE KULLANILAN BELGELER</a:t>
            </a:r>
          </a:p>
        </p:txBody>
      </p:sp>
      <p:sp>
        <p:nvSpPr>
          <p:cNvPr id="3" name="İçerik Yer Tutucusu 2"/>
          <p:cNvSpPr>
            <a:spLocks noGrp="1"/>
          </p:cNvSpPr>
          <p:nvPr>
            <p:ph idx="1"/>
          </p:nvPr>
        </p:nvSpPr>
        <p:spPr/>
        <p:txBody>
          <a:bodyPr/>
          <a:lstStyle/>
          <a:p>
            <a:r>
              <a:rPr lang="tr-TR" dirty="0"/>
              <a:t>RES’EN: YÖNETİMCE</a:t>
            </a:r>
          </a:p>
          <a:p>
            <a:r>
              <a:rPr lang="tr-TR" dirty="0">
                <a:solidFill>
                  <a:srgbClr val="FF0000"/>
                </a:solidFill>
              </a:rPr>
              <a:t>NOT: BELGELER ÖĞRENCİLERE ELDEN VERİLECEK</a:t>
            </a:r>
          </a:p>
        </p:txBody>
      </p:sp>
      <p:sp>
        <p:nvSpPr>
          <p:cNvPr id="4" name="Veri Yer Tutucusu 3"/>
          <p:cNvSpPr>
            <a:spLocks noGrp="1"/>
          </p:cNvSpPr>
          <p:nvPr>
            <p:ph type="dt" sz="half" idx="10"/>
          </p:nvPr>
        </p:nvSpPr>
        <p:spPr/>
        <p:txBody>
          <a:bodyPr/>
          <a:lstStyle/>
          <a:p>
            <a:fld id="{01FD3050-92D0-4532-AC67-22CBC109619B}"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37</a:t>
            </a:fld>
            <a:endParaRPr lang="tr-TR">
              <a:solidFill>
                <a:prstClr val="black">
                  <a:tint val="75000"/>
                </a:prstClr>
              </a:solidFill>
            </a:endParaRPr>
          </a:p>
        </p:txBody>
      </p:sp>
    </p:spTree>
    <p:extLst>
      <p:ext uri="{BB962C8B-B14F-4D97-AF65-F5344CB8AC3E}">
        <p14:creationId xmlns:p14="http://schemas.microsoft.com/office/powerpoint/2010/main" val="2218999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94479" y="274638"/>
            <a:ext cx="10358203" cy="1143000"/>
          </a:xfrm>
          <a:solidFill>
            <a:schemeClr val="accent2">
              <a:lumMod val="40000"/>
              <a:lumOff val="60000"/>
            </a:schemeClr>
          </a:solidFill>
        </p:spPr>
        <p:txBody>
          <a:bodyPr>
            <a:normAutofit fontScale="90000"/>
          </a:bodyPr>
          <a:lstStyle/>
          <a:p>
            <a:pPr algn="ctr"/>
            <a:br>
              <a:rPr lang="tr-TR" b="1" dirty="0"/>
            </a:br>
            <a:r>
              <a:rPr lang="tr-TR" b="1" dirty="0"/>
              <a:t>Dış Ticarette Kullanılan Belgeler Nelerdir ?</a:t>
            </a:r>
            <a:br>
              <a:rPr lang="tr-TR" dirty="0"/>
            </a:br>
            <a:endParaRPr lang="tr-TR" dirty="0"/>
          </a:p>
        </p:txBody>
      </p:sp>
      <p:sp>
        <p:nvSpPr>
          <p:cNvPr id="3" name="İçerik Yer Tutucusu 2"/>
          <p:cNvSpPr>
            <a:spLocks noGrp="1"/>
          </p:cNvSpPr>
          <p:nvPr>
            <p:ph idx="1"/>
          </p:nvPr>
        </p:nvSpPr>
        <p:spPr>
          <a:xfrm>
            <a:off x="450376" y="1600200"/>
            <a:ext cx="10110120" cy="5141168"/>
          </a:xfrm>
        </p:spPr>
        <p:txBody>
          <a:bodyPr/>
          <a:lstStyle/>
          <a:p>
            <a:r>
              <a:rPr lang="tr-TR" sz="4000" b="1" dirty="0">
                <a:solidFill>
                  <a:srgbClr val="FF0000"/>
                </a:solidFill>
              </a:rPr>
              <a:t>Dış ticarette kullanılan belli başlı belgeler ile genel açıklamalar aşağıda yer almaktadır.</a:t>
            </a:r>
          </a:p>
          <a:p>
            <a:endParaRPr lang="tr-TR" dirty="0"/>
          </a:p>
        </p:txBody>
      </p:sp>
      <p:sp>
        <p:nvSpPr>
          <p:cNvPr id="4" name="Veri Yer Tutucusu 3"/>
          <p:cNvSpPr>
            <a:spLocks noGrp="1"/>
          </p:cNvSpPr>
          <p:nvPr>
            <p:ph type="dt" sz="half" idx="10"/>
          </p:nvPr>
        </p:nvSpPr>
        <p:spPr/>
        <p:txBody>
          <a:bodyPr/>
          <a:lstStyle/>
          <a:p>
            <a:fld id="{259FB1E9-AB3E-4697-8FDB-10896108346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38</a:t>
            </a:fld>
            <a:endParaRPr lang="tr-TR">
              <a:solidFill>
                <a:prstClr val="black">
                  <a:tint val="75000"/>
                </a:prstClr>
              </a:solidFill>
            </a:endParaRPr>
          </a:p>
        </p:txBody>
      </p:sp>
    </p:spTree>
    <p:extLst>
      <p:ext uri="{BB962C8B-B14F-4D97-AF65-F5344CB8AC3E}">
        <p14:creationId xmlns:p14="http://schemas.microsoft.com/office/powerpoint/2010/main" val="2761096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92751"/>
            <a:ext cx="12192000" cy="1387556"/>
          </a:xfrm>
          <a:solidFill>
            <a:schemeClr val="accent1">
              <a:lumMod val="20000"/>
              <a:lumOff val="80000"/>
            </a:schemeClr>
          </a:solidFill>
        </p:spPr>
        <p:txBody>
          <a:bodyPr>
            <a:normAutofit fontScale="90000"/>
          </a:bodyPr>
          <a:lstStyle/>
          <a:p>
            <a:pPr algn="ctr"/>
            <a:br>
              <a:rPr lang="tr-TR" b="1" dirty="0">
                <a:solidFill>
                  <a:srgbClr val="FF0000"/>
                </a:solidFill>
              </a:rPr>
            </a:br>
            <a:br>
              <a:rPr lang="tr-TR" b="1" dirty="0">
                <a:solidFill>
                  <a:srgbClr val="FF0000"/>
                </a:solidFill>
              </a:rPr>
            </a:br>
            <a:br>
              <a:rPr lang="tr-TR" b="1" dirty="0">
                <a:solidFill>
                  <a:srgbClr val="FF0000"/>
                </a:solidFill>
              </a:rPr>
            </a:br>
            <a:r>
              <a:rPr lang="tr-TR" sz="4900" b="1" dirty="0">
                <a:solidFill>
                  <a:srgbClr val="FF0000"/>
                </a:solidFill>
              </a:rPr>
              <a:t>1. A.T.A KARNESİ (A.T.A </a:t>
            </a:r>
            <a:r>
              <a:rPr lang="tr-TR" sz="4900" b="1" dirty="0" err="1">
                <a:solidFill>
                  <a:srgbClr val="FF0000"/>
                </a:solidFill>
              </a:rPr>
              <a:t>Carnet</a:t>
            </a:r>
            <a:r>
              <a:rPr lang="tr-TR" sz="4900" b="1" dirty="0">
                <a:solidFill>
                  <a:srgbClr val="FF0000"/>
                </a:solidFill>
              </a:rPr>
              <a:t>)</a:t>
            </a:r>
            <a:br>
              <a:rPr lang="tr-TR" sz="4900" b="1" dirty="0">
                <a:solidFill>
                  <a:srgbClr val="FF0000"/>
                </a:solidFill>
              </a:rPr>
            </a:br>
            <a:r>
              <a:rPr lang="tr-TR" sz="2000" dirty="0"/>
              <a:t> </a:t>
            </a:r>
            <a:r>
              <a:rPr lang="tr-TR" sz="3100" b="1" dirty="0" err="1">
                <a:solidFill>
                  <a:srgbClr val="FF0000"/>
                </a:solidFill>
              </a:rPr>
              <a:t>A</a:t>
            </a:r>
            <a:r>
              <a:rPr lang="tr-TR" sz="3100" b="1" dirty="0" err="1">
                <a:solidFill>
                  <a:srgbClr val="C00000"/>
                </a:solidFill>
              </a:rPr>
              <a:t>dmission</a:t>
            </a:r>
            <a:r>
              <a:rPr lang="tr-TR" sz="3100" b="1" dirty="0">
                <a:solidFill>
                  <a:srgbClr val="C00000"/>
                </a:solidFill>
              </a:rPr>
              <a:t> </a:t>
            </a:r>
            <a:r>
              <a:rPr lang="tr-TR" sz="3100" b="1" dirty="0" err="1">
                <a:solidFill>
                  <a:srgbClr val="FF0000"/>
                </a:solidFill>
              </a:rPr>
              <a:t>T</a:t>
            </a:r>
            <a:r>
              <a:rPr lang="tr-TR" sz="3100" b="1" dirty="0" err="1">
                <a:solidFill>
                  <a:srgbClr val="C00000"/>
                </a:solidFill>
              </a:rPr>
              <a:t>emporary</a:t>
            </a:r>
            <a:r>
              <a:rPr lang="tr-TR" sz="3100" b="1" dirty="0">
                <a:solidFill>
                  <a:srgbClr val="C00000"/>
                </a:solidFill>
              </a:rPr>
              <a:t> </a:t>
            </a:r>
            <a:r>
              <a:rPr lang="tr-TR" sz="3100" b="1" dirty="0" err="1">
                <a:solidFill>
                  <a:srgbClr val="FF0000"/>
                </a:solidFill>
              </a:rPr>
              <a:t>A</a:t>
            </a:r>
            <a:r>
              <a:rPr lang="tr-TR" sz="3100" b="1" dirty="0" err="1">
                <a:solidFill>
                  <a:srgbClr val="C00000"/>
                </a:solidFill>
              </a:rPr>
              <a:t>dmission</a:t>
            </a:r>
            <a:r>
              <a:rPr lang="tr-TR" sz="3100" b="1" dirty="0">
                <a:solidFill>
                  <a:srgbClr val="C00000"/>
                </a:solidFill>
              </a:rPr>
              <a:t> </a:t>
            </a:r>
            <a:r>
              <a:rPr lang="tr-TR" sz="3100" dirty="0" err="1"/>
              <a:t>carnet</a:t>
            </a:r>
            <a:r>
              <a:rPr lang="tr-TR" sz="3100" dirty="0"/>
              <a:t> </a:t>
            </a:r>
            <a:r>
              <a:rPr lang="tr-TR" dirty="0"/>
              <a:t> </a:t>
            </a:r>
            <a:br>
              <a:rPr lang="tr-TR" dirty="0">
                <a:solidFill>
                  <a:srgbClr val="FF0000"/>
                </a:solidFill>
              </a:rPr>
            </a:br>
            <a:br>
              <a:rPr lang="tr-TR" b="1" dirty="0"/>
            </a:br>
            <a:endParaRPr lang="tr-TR" dirty="0"/>
          </a:p>
        </p:txBody>
      </p:sp>
      <p:sp>
        <p:nvSpPr>
          <p:cNvPr id="3" name="İçerik Yer Tutucusu 2"/>
          <p:cNvSpPr>
            <a:spLocks noGrp="1"/>
          </p:cNvSpPr>
          <p:nvPr>
            <p:ph idx="1"/>
          </p:nvPr>
        </p:nvSpPr>
        <p:spPr>
          <a:xfrm>
            <a:off x="627797" y="1869743"/>
            <a:ext cx="11054687" cy="4871624"/>
          </a:xfrm>
        </p:spPr>
        <p:txBody>
          <a:bodyPr/>
          <a:lstStyle/>
          <a:p>
            <a:pPr algn="ctr"/>
            <a:r>
              <a:rPr lang="tr-TR" b="1" dirty="0" err="1">
                <a:solidFill>
                  <a:srgbClr val="FFC000"/>
                </a:solidFill>
              </a:rPr>
              <a:t>Admission</a:t>
            </a:r>
            <a:r>
              <a:rPr lang="tr-TR" b="1" dirty="0">
                <a:solidFill>
                  <a:srgbClr val="00B050"/>
                </a:solidFill>
              </a:rPr>
              <a:t> </a:t>
            </a:r>
            <a:r>
              <a:rPr lang="tr-TR" b="1" dirty="0" err="1">
                <a:solidFill>
                  <a:srgbClr val="00B050"/>
                </a:solidFill>
              </a:rPr>
              <a:t>temporary</a:t>
            </a:r>
            <a:r>
              <a:rPr lang="tr-TR" b="1" dirty="0">
                <a:solidFill>
                  <a:srgbClr val="00B050"/>
                </a:solidFill>
              </a:rPr>
              <a:t>: geçici </a:t>
            </a:r>
            <a:r>
              <a:rPr lang="tr-TR" b="1" dirty="0">
                <a:solidFill>
                  <a:srgbClr val="FFC000"/>
                </a:solidFill>
              </a:rPr>
              <a:t>kabul</a:t>
            </a:r>
          </a:p>
          <a:p>
            <a:r>
              <a:rPr lang="tr-TR" dirty="0"/>
              <a:t>Eşyaların ;</a:t>
            </a:r>
          </a:p>
          <a:p>
            <a:r>
              <a:rPr lang="tr-TR" u="sng" dirty="0">
                <a:solidFill>
                  <a:srgbClr val="00B0F0"/>
                </a:solidFill>
                <a:latin typeface="Arial Black" panose="020B0A04020102020204" pitchFamily="34" charset="0"/>
              </a:rPr>
              <a:t>gümrük vergisine tabi olmadan</a:t>
            </a:r>
            <a:r>
              <a:rPr lang="tr-TR" dirty="0">
                <a:solidFill>
                  <a:srgbClr val="00B0F0"/>
                </a:solidFill>
              </a:rPr>
              <a:t>,</a:t>
            </a:r>
          </a:p>
          <a:p>
            <a:r>
              <a:rPr lang="tr-TR" sz="4000" dirty="0">
                <a:solidFill>
                  <a:srgbClr val="00B0F0"/>
                </a:solidFill>
              </a:rPr>
              <a:t> </a:t>
            </a:r>
            <a:r>
              <a:rPr lang="tr-TR" sz="4000" b="1" u="sng" dirty="0">
                <a:solidFill>
                  <a:srgbClr val="00B050"/>
                </a:solidFill>
              </a:rPr>
              <a:t>geçici kabulüne </a:t>
            </a:r>
            <a:r>
              <a:rPr lang="tr-TR" u="sng" dirty="0">
                <a:solidFill>
                  <a:srgbClr val="00B0F0"/>
                </a:solidFill>
              </a:rPr>
              <a:t>imkan sağlayan</a:t>
            </a:r>
            <a:r>
              <a:rPr lang="tr-TR" u="sng" dirty="0"/>
              <a:t> </a:t>
            </a:r>
            <a:r>
              <a:rPr lang="tr-TR" dirty="0"/>
              <a:t>ve </a:t>
            </a:r>
          </a:p>
          <a:p>
            <a:r>
              <a:rPr lang="tr-TR" dirty="0">
                <a:solidFill>
                  <a:srgbClr val="00B0F0"/>
                </a:solidFill>
              </a:rPr>
              <a:t>milli gümrük belgesi </a:t>
            </a:r>
            <a:r>
              <a:rPr lang="tr-TR" dirty="0"/>
              <a:t>yerine kullanılmak üzere düzenlenen belgedir. </a:t>
            </a:r>
          </a:p>
          <a:p>
            <a:r>
              <a:rPr lang="tr-TR" sz="3200" b="1" u="sng" dirty="0">
                <a:solidFill>
                  <a:srgbClr val="FF0000"/>
                </a:solidFill>
              </a:rPr>
              <a:t>Özellikle fuarlarda sergilenen mallar için </a:t>
            </a:r>
            <a:r>
              <a:rPr lang="tr-TR" dirty="0"/>
              <a:t>verilen teminat belgesi.</a:t>
            </a:r>
          </a:p>
          <a:p>
            <a:r>
              <a:rPr lang="tr-TR" b="1" dirty="0">
                <a:solidFill>
                  <a:srgbClr val="00B050"/>
                </a:solidFill>
                <a:latin typeface="Arial Black" panose="020B0A04020102020204" pitchFamily="34" charset="0"/>
              </a:rPr>
              <a:t>Eşyanın </a:t>
            </a:r>
            <a:r>
              <a:rPr lang="tr-TR" b="1" u="sng" dirty="0">
                <a:solidFill>
                  <a:srgbClr val="7030A0"/>
                </a:solidFill>
                <a:latin typeface="Arial Black" panose="020B0A04020102020204" pitchFamily="34" charset="0"/>
              </a:rPr>
              <a:t>geçici olarak ithalat ve ihracatını </a:t>
            </a:r>
            <a:r>
              <a:rPr lang="tr-TR" b="1" dirty="0">
                <a:solidFill>
                  <a:srgbClr val="00B050"/>
                </a:solidFill>
                <a:latin typeface="Arial Black" panose="020B0A04020102020204" pitchFamily="34" charset="0"/>
              </a:rPr>
              <a:t>sağlayan gümrük belgeleridir.</a:t>
            </a:r>
          </a:p>
          <a:p>
            <a:endParaRPr lang="tr-TR" dirty="0">
              <a:solidFill>
                <a:srgbClr val="FFC000"/>
              </a:solidFill>
            </a:endParaRPr>
          </a:p>
          <a:p>
            <a:endParaRPr lang="tr-TR" dirty="0"/>
          </a:p>
          <a:p>
            <a:endParaRPr lang="tr-TR" dirty="0"/>
          </a:p>
        </p:txBody>
      </p:sp>
      <p:sp>
        <p:nvSpPr>
          <p:cNvPr id="4" name="Veri Yer Tutucusu 3"/>
          <p:cNvSpPr>
            <a:spLocks noGrp="1"/>
          </p:cNvSpPr>
          <p:nvPr>
            <p:ph type="dt" sz="half" idx="10"/>
          </p:nvPr>
        </p:nvSpPr>
        <p:spPr/>
        <p:txBody>
          <a:bodyPr/>
          <a:lstStyle/>
          <a:p>
            <a:fld id="{F83FF92C-BE03-4B72-86DC-88A85775C07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39</a:t>
            </a:fld>
            <a:endParaRPr lang="tr-TR">
              <a:solidFill>
                <a:prstClr val="black">
                  <a:tint val="75000"/>
                </a:prstClr>
              </a:solidFill>
            </a:endParaRPr>
          </a:p>
        </p:txBody>
      </p:sp>
    </p:spTree>
    <p:extLst>
      <p:ext uri="{BB962C8B-B14F-4D97-AF65-F5344CB8AC3E}">
        <p14:creationId xmlns:p14="http://schemas.microsoft.com/office/powerpoint/2010/main" val="12400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ctr"/>
            <a:endParaRPr lang="tr-TR" sz="6600" dirty="0">
              <a:solidFill>
                <a:srgbClr val="00B050"/>
              </a:solidFill>
              <a:latin typeface="Algerian" panose="04020705040A02060702" pitchFamily="82" charset="0"/>
            </a:endParaRPr>
          </a:p>
          <a:p>
            <a:pPr algn="ctr"/>
            <a:r>
              <a:rPr lang="tr-TR" sz="9600" dirty="0">
                <a:solidFill>
                  <a:srgbClr val="00B050"/>
                </a:solidFill>
                <a:latin typeface="Algerian" panose="04020705040A02060702" pitchFamily="82" charset="0"/>
              </a:rPr>
              <a:t>BİRİNCİ KISIM</a:t>
            </a:r>
          </a:p>
        </p:txBody>
      </p:sp>
      <p:sp>
        <p:nvSpPr>
          <p:cNvPr id="4" name="Veri Yer Tutucusu 3"/>
          <p:cNvSpPr>
            <a:spLocks noGrp="1"/>
          </p:cNvSpPr>
          <p:nvPr>
            <p:ph type="dt" sz="half" idx="10"/>
          </p:nvPr>
        </p:nvSpPr>
        <p:spPr/>
        <p:txBody>
          <a:bodyPr/>
          <a:lstStyle/>
          <a:p>
            <a:fld id="{F728111C-8080-43E0-960D-60944EDD1B6E}"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a:t>
            </a:fld>
            <a:endParaRPr lang="tr-TR">
              <a:solidFill>
                <a:prstClr val="black">
                  <a:tint val="75000"/>
                </a:prstClr>
              </a:solidFill>
            </a:endParaRPr>
          </a:p>
        </p:txBody>
      </p:sp>
    </p:spTree>
    <p:extLst>
      <p:ext uri="{BB962C8B-B14F-4D97-AF65-F5344CB8AC3E}">
        <p14:creationId xmlns:p14="http://schemas.microsoft.com/office/powerpoint/2010/main" val="2438815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2829" y="150125"/>
            <a:ext cx="11832609" cy="6571350"/>
          </a:xfrm>
        </p:spPr>
        <p:txBody>
          <a:bodyPr>
            <a:normAutofit/>
          </a:bodyPr>
          <a:lstStyle/>
          <a:p>
            <a:pPr algn="ctr"/>
            <a:r>
              <a:rPr lang="tr-TR" b="1" dirty="0">
                <a:solidFill>
                  <a:srgbClr val="7030A0"/>
                </a:solidFill>
              </a:rPr>
              <a:t>ATA KARNESİ NEDİR? </a:t>
            </a:r>
          </a:p>
          <a:p>
            <a:pPr marL="0" indent="0">
              <a:buNone/>
            </a:pPr>
            <a:endParaRPr lang="tr-TR" dirty="0"/>
          </a:p>
          <a:p>
            <a:r>
              <a:rPr lang="tr-TR" dirty="0"/>
              <a:t> </a:t>
            </a:r>
            <a:r>
              <a:rPr lang="tr-TR" sz="3200" b="1" dirty="0">
                <a:solidFill>
                  <a:srgbClr val="00B0F0"/>
                </a:solidFill>
              </a:rPr>
              <a:t>ATA karneleri </a:t>
            </a:r>
            <a:r>
              <a:rPr lang="tr-TR" dirty="0"/>
              <a:t>U.A. Geçici </a:t>
            </a:r>
            <a:r>
              <a:rPr lang="tr-TR"/>
              <a:t>İthalat Sözleşmesi</a:t>
            </a:r>
            <a:r>
              <a:rPr lang="tr-TR" sz="2000"/>
              <a:t> </a:t>
            </a:r>
            <a:r>
              <a:rPr lang="tr-TR" dirty="0"/>
              <a:t>ve Ekleri kapsamında, taraf ülkeler arasında, </a:t>
            </a:r>
            <a:r>
              <a:rPr lang="tr-TR" dirty="0">
                <a:solidFill>
                  <a:srgbClr val="FF0000"/>
                </a:solidFill>
              </a:rPr>
              <a:t>başka herhangi bir belgeye gerek duyulmaksızın</a:t>
            </a:r>
            <a:r>
              <a:rPr lang="tr-TR" dirty="0"/>
              <a:t>, </a:t>
            </a:r>
            <a:r>
              <a:rPr lang="tr-TR" b="1" dirty="0">
                <a:solidFill>
                  <a:srgbClr val="00B050"/>
                </a:solidFill>
                <a:latin typeface="Arial Black" panose="020B0A04020102020204" pitchFamily="34" charset="0"/>
              </a:rPr>
              <a:t>eşyanın geçici olarak ithalat ve ihracatını sağlayan gümrük belgeleridir.</a:t>
            </a:r>
          </a:p>
          <a:p>
            <a:endParaRPr lang="tr-TR" dirty="0">
              <a:solidFill>
                <a:srgbClr val="FFC000"/>
              </a:solidFill>
            </a:endParaRPr>
          </a:p>
          <a:p>
            <a:r>
              <a:rPr lang="tr-TR" dirty="0"/>
              <a:t>• </a:t>
            </a:r>
            <a:r>
              <a:rPr lang="tr-TR" sz="3200" b="1" dirty="0">
                <a:solidFill>
                  <a:srgbClr val="00B0F0"/>
                </a:solidFill>
              </a:rPr>
              <a:t>ATA Sistemi </a:t>
            </a:r>
            <a:r>
              <a:rPr lang="tr-TR" dirty="0"/>
              <a:t>ICC (U.A. Ticaret Odası(</a:t>
            </a:r>
            <a:r>
              <a:rPr lang="en-US" dirty="0"/>
              <a:t>ICC (</a:t>
            </a:r>
            <a:r>
              <a:rPr lang="en-US" dirty="0">
                <a:solidFill>
                  <a:srgbClr val="FF0000"/>
                </a:solidFill>
              </a:rPr>
              <a:t>International Chamber of Commerce</a:t>
            </a:r>
            <a:r>
              <a:rPr lang="tr-TR" dirty="0"/>
              <a:t>)) bünyesinde bulunan Dünya Odalar Federasyonu (WCF) ve Dünya ATA Karnesi Konseyi (WATAC)'</a:t>
            </a:r>
            <a:r>
              <a:rPr lang="tr-TR" dirty="0" err="1"/>
              <a:t>nin</a:t>
            </a:r>
            <a:r>
              <a:rPr lang="tr-TR" dirty="0"/>
              <a:t> koordinasyonu altında, kendi ülkelerinde resmi olarak görevlendirildiği beyan edilen kefil kuruluşlar aracılığı ile yürütülmektedir.</a:t>
            </a:r>
          </a:p>
        </p:txBody>
      </p:sp>
      <p:sp>
        <p:nvSpPr>
          <p:cNvPr id="4" name="Veri Yer Tutucusu 3"/>
          <p:cNvSpPr>
            <a:spLocks noGrp="1"/>
          </p:cNvSpPr>
          <p:nvPr>
            <p:ph type="dt" sz="half" idx="10"/>
          </p:nvPr>
        </p:nvSpPr>
        <p:spPr/>
        <p:txBody>
          <a:bodyPr/>
          <a:lstStyle/>
          <a:p>
            <a:fld id="{A127AC5D-1B29-4B90-8965-F006E2EB965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40</a:t>
            </a:fld>
            <a:endParaRPr lang="tr-TR">
              <a:solidFill>
                <a:prstClr val="black">
                  <a:tint val="75000"/>
                </a:prstClr>
              </a:solidFill>
            </a:endParaRPr>
          </a:p>
        </p:txBody>
      </p:sp>
    </p:spTree>
    <p:extLst>
      <p:ext uri="{BB962C8B-B14F-4D97-AF65-F5344CB8AC3E}">
        <p14:creationId xmlns:p14="http://schemas.microsoft.com/office/powerpoint/2010/main" val="176849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2829" y="150125"/>
            <a:ext cx="11832609" cy="6571350"/>
          </a:xfrm>
        </p:spPr>
        <p:txBody>
          <a:bodyPr>
            <a:normAutofit/>
          </a:bodyPr>
          <a:lstStyle/>
          <a:p>
            <a:pPr algn="ctr"/>
            <a:r>
              <a:rPr lang="tr-TR" b="1" dirty="0">
                <a:solidFill>
                  <a:srgbClr val="7030A0"/>
                </a:solidFill>
              </a:rPr>
              <a:t>ATA KARNESİ NEDİR? </a:t>
            </a:r>
          </a:p>
          <a:p>
            <a:pPr marL="0" indent="0">
              <a:buNone/>
            </a:pPr>
            <a:endParaRPr lang="tr-TR" dirty="0"/>
          </a:p>
          <a:p>
            <a:r>
              <a:rPr lang="tr-TR" dirty="0"/>
              <a:t>• </a:t>
            </a:r>
            <a:r>
              <a:rPr lang="tr-TR" sz="3200" dirty="0">
                <a:solidFill>
                  <a:srgbClr val="00B0F0"/>
                </a:solidFill>
              </a:rPr>
              <a:t>ATA karnesi ile gelen tüm eşya için ,</a:t>
            </a:r>
          </a:p>
          <a:p>
            <a:r>
              <a:rPr lang="tr-TR" sz="3200" dirty="0">
                <a:solidFill>
                  <a:srgbClr val="00B050"/>
                </a:solidFill>
              </a:rPr>
              <a:t>ithalat rejimi sırasında, </a:t>
            </a:r>
            <a:r>
              <a:rPr lang="tr-TR" sz="3200" dirty="0">
                <a:solidFill>
                  <a:srgbClr val="FF0000"/>
                </a:solidFill>
              </a:rPr>
              <a:t>gümrüklerce ve ithalatçı tarafından başka bir işlem yapılması gerek </a:t>
            </a:r>
            <a:r>
              <a:rPr lang="tr-TR" sz="3200" dirty="0" err="1">
                <a:solidFill>
                  <a:srgbClr val="FF0000"/>
                </a:solidFill>
              </a:rPr>
              <a:t>memektedir</a:t>
            </a:r>
            <a:r>
              <a:rPr lang="tr-TR" sz="3200" dirty="0">
                <a:solidFill>
                  <a:srgbClr val="FF0000"/>
                </a:solidFill>
              </a:rPr>
              <a:t>.</a:t>
            </a:r>
          </a:p>
          <a:p>
            <a:r>
              <a:rPr lang="tr-TR" sz="3200" dirty="0"/>
              <a:t>• ATA karnesi ile gelen eşyanın ithalatında veya ihracında </a:t>
            </a:r>
            <a:r>
              <a:rPr lang="tr-TR" sz="3200" dirty="0">
                <a:solidFill>
                  <a:srgbClr val="FF0000"/>
                </a:solidFill>
              </a:rPr>
              <a:t>gümrüklerden geçiş süresi kısalmaktadır</a:t>
            </a:r>
            <a:r>
              <a:rPr lang="tr-TR" sz="3200" dirty="0"/>
              <a:t>.</a:t>
            </a:r>
          </a:p>
        </p:txBody>
      </p:sp>
      <p:sp>
        <p:nvSpPr>
          <p:cNvPr id="4" name="Veri Yer Tutucusu 3"/>
          <p:cNvSpPr>
            <a:spLocks noGrp="1"/>
          </p:cNvSpPr>
          <p:nvPr>
            <p:ph type="dt" sz="half" idx="10"/>
          </p:nvPr>
        </p:nvSpPr>
        <p:spPr/>
        <p:txBody>
          <a:bodyPr/>
          <a:lstStyle/>
          <a:p>
            <a:fld id="{3397E3A7-20E0-45C4-AF09-B503F8AA678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41</a:t>
            </a:fld>
            <a:endParaRPr lang="tr-TR">
              <a:solidFill>
                <a:prstClr val="black">
                  <a:tint val="75000"/>
                </a:prstClr>
              </a:solidFill>
            </a:endParaRPr>
          </a:p>
        </p:txBody>
      </p:sp>
    </p:spTree>
    <p:extLst>
      <p:ext uri="{BB962C8B-B14F-4D97-AF65-F5344CB8AC3E}">
        <p14:creationId xmlns:p14="http://schemas.microsoft.com/office/powerpoint/2010/main" val="241648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1319" y="263236"/>
            <a:ext cx="10631606" cy="6325823"/>
          </a:xfrm>
        </p:spPr>
        <p:txBody>
          <a:bodyPr>
            <a:normAutofit/>
          </a:bodyPr>
          <a:lstStyle/>
          <a:p>
            <a:r>
              <a:rPr lang="tr-TR" sz="3200" dirty="0">
                <a:solidFill>
                  <a:srgbClr val="7030A0"/>
                </a:solidFill>
              </a:rPr>
              <a:t>ATA karnesi için gerekli teminat </a:t>
            </a:r>
            <a:r>
              <a:rPr lang="tr-TR" sz="3200" b="1" dirty="0">
                <a:solidFill>
                  <a:srgbClr val="00B050"/>
                </a:solidFill>
              </a:rPr>
              <a:t>eşyanın toplam değerinin yarısı </a:t>
            </a:r>
            <a:r>
              <a:rPr lang="tr-TR" sz="3200" dirty="0">
                <a:solidFill>
                  <a:srgbClr val="7030A0"/>
                </a:solidFill>
              </a:rPr>
              <a:t>olarak belirlenir.</a:t>
            </a:r>
          </a:p>
          <a:p>
            <a:endParaRPr lang="tr-TR" sz="3200" dirty="0">
              <a:solidFill>
                <a:srgbClr val="7030A0"/>
              </a:solidFill>
            </a:endParaRPr>
          </a:p>
          <a:p>
            <a:r>
              <a:rPr lang="tr-TR" sz="3200" dirty="0">
                <a:solidFill>
                  <a:srgbClr val="00B050"/>
                </a:solidFill>
              </a:rPr>
              <a:t>*******</a:t>
            </a:r>
            <a:r>
              <a:rPr lang="tr-TR" sz="3200" dirty="0">
                <a:solidFill>
                  <a:srgbClr val="FF0000"/>
                </a:solidFill>
              </a:rPr>
              <a:t>Bir işçilik görmesi veya tamir edilmesi istenen eşyalar ATA karneleri ile ithal edilemezler</a:t>
            </a:r>
            <a:r>
              <a:rPr lang="tr-TR" sz="3200" dirty="0"/>
              <a:t>.********</a:t>
            </a:r>
          </a:p>
          <a:p>
            <a:endParaRPr lang="tr-TR" sz="3200" dirty="0">
              <a:solidFill>
                <a:srgbClr val="FF0000"/>
              </a:solidFill>
            </a:endParaRPr>
          </a:p>
          <a:p>
            <a:pPr marL="0" indent="0">
              <a:buNone/>
            </a:pPr>
            <a:r>
              <a:rPr lang="tr-TR" sz="3200" dirty="0"/>
              <a:t>• </a:t>
            </a:r>
            <a:r>
              <a:rPr lang="tr-TR" sz="3200" dirty="0">
                <a:solidFill>
                  <a:srgbClr val="00B050"/>
                </a:solidFill>
              </a:rPr>
              <a:t>ATA karnesinin geçerlilik süresi </a:t>
            </a:r>
            <a:r>
              <a:rPr lang="tr-TR" sz="3200" b="1" dirty="0">
                <a:solidFill>
                  <a:srgbClr val="00B050"/>
                </a:solidFill>
              </a:rPr>
              <a:t>bir yıldır</a:t>
            </a:r>
            <a:r>
              <a:rPr lang="tr-TR" sz="3200" dirty="0">
                <a:solidFill>
                  <a:srgbClr val="00B050"/>
                </a:solidFill>
              </a:rPr>
              <a:t>.</a:t>
            </a:r>
          </a:p>
          <a:p>
            <a:pPr marL="0" indent="0">
              <a:buNone/>
            </a:pPr>
            <a:endParaRPr lang="tr-TR" sz="3200" dirty="0">
              <a:solidFill>
                <a:srgbClr val="00B050"/>
              </a:solidFill>
            </a:endParaRPr>
          </a:p>
          <a:p>
            <a:pPr marL="0" indent="0">
              <a:buNone/>
            </a:pPr>
            <a:r>
              <a:rPr lang="tr-TR" sz="3200" dirty="0"/>
              <a:t>• ATA karnesi almak isteyen kişi veya kuruluşlar, taşınacak eşya için gereken teminatı odaya vermesi durumunda ATA karnesi alabilmektedirler.</a:t>
            </a:r>
          </a:p>
          <a:p>
            <a:endParaRPr lang="tr-TR" sz="3200" dirty="0"/>
          </a:p>
        </p:txBody>
      </p:sp>
      <p:sp>
        <p:nvSpPr>
          <p:cNvPr id="4" name="Veri Yer Tutucusu 3"/>
          <p:cNvSpPr>
            <a:spLocks noGrp="1"/>
          </p:cNvSpPr>
          <p:nvPr>
            <p:ph type="dt" sz="half" idx="10"/>
          </p:nvPr>
        </p:nvSpPr>
        <p:spPr/>
        <p:txBody>
          <a:bodyPr/>
          <a:lstStyle/>
          <a:p>
            <a:fld id="{0DCB031B-642A-4CA2-AF25-DB9DAB389CA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42</a:t>
            </a:fld>
            <a:endParaRPr lang="tr-TR">
              <a:solidFill>
                <a:prstClr val="black">
                  <a:tint val="75000"/>
                </a:prstClr>
              </a:solidFill>
            </a:endParaRPr>
          </a:p>
        </p:txBody>
      </p:sp>
    </p:spTree>
    <p:extLst>
      <p:ext uri="{BB962C8B-B14F-4D97-AF65-F5344CB8AC3E}">
        <p14:creationId xmlns:p14="http://schemas.microsoft.com/office/powerpoint/2010/main" val="1453378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34912"/>
            <a:ext cx="2668249" cy="852514"/>
          </a:xfrm>
          <a:solidFill>
            <a:schemeClr val="accent2">
              <a:lumMod val="40000"/>
              <a:lumOff val="60000"/>
            </a:schemeClr>
          </a:solidFill>
        </p:spPr>
        <p:txBody>
          <a:bodyPr>
            <a:normAutofit/>
          </a:bodyPr>
          <a:lstStyle/>
          <a:p>
            <a:r>
              <a:rPr lang="tr-TR" dirty="0"/>
              <a:t>A.T.A</a:t>
            </a:r>
          </a:p>
        </p:txBody>
      </p:sp>
      <p:pic>
        <p:nvPicPr>
          <p:cNvPr id="5" name="İçerik Yer Tutucusu 4" descr="D:\DOCUMENTS\Desktop\ata_karnesi türkçe.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837482" y="269823"/>
            <a:ext cx="7944787" cy="6265889"/>
          </a:xfrm>
          <a:prstGeom prst="rect">
            <a:avLst/>
          </a:prstGeom>
          <a:noFill/>
          <a:ln>
            <a:noFill/>
          </a:ln>
        </p:spPr>
      </p:pic>
      <p:sp>
        <p:nvSpPr>
          <p:cNvPr id="3" name="Metin Yer Tutucusu 2"/>
          <p:cNvSpPr>
            <a:spLocks noGrp="1"/>
          </p:cNvSpPr>
          <p:nvPr>
            <p:ph type="body" sz="half" idx="2"/>
          </p:nvPr>
        </p:nvSpPr>
        <p:spPr>
          <a:xfrm>
            <a:off x="254834" y="2057400"/>
            <a:ext cx="3402766" cy="1859507"/>
          </a:xfrm>
          <a:solidFill>
            <a:schemeClr val="accent2">
              <a:lumMod val="40000"/>
              <a:lumOff val="60000"/>
            </a:schemeClr>
          </a:solidFill>
        </p:spPr>
        <p:txBody>
          <a:bodyPr/>
          <a:lstStyle/>
          <a:p>
            <a:r>
              <a:rPr lang="tr-TR" dirty="0"/>
              <a:t>Bkz. Ders notları </a:t>
            </a:r>
            <a:r>
              <a:rPr lang="tr-TR" dirty="0" err="1"/>
              <a:t>u.a</a:t>
            </a:r>
            <a:r>
              <a:rPr lang="tr-TR" dirty="0"/>
              <a:t>. Belgeler görseller.</a:t>
            </a:r>
          </a:p>
          <a:p>
            <a:r>
              <a:rPr lang="tr-TR" dirty="0"/>
              <a:t>Resmi tıklayıp büyüterek incelenecek</a:t>
            </a:r>
          </a:p>
        </p:txBody>
      </p:sp>
      <p:sp>
        <p:nvSpPr>
          <p:cNvPr id="4" name="Veri Yer Tutucusu 3"/>
          <p:cNvSpPr>
            <a:spLocks noGrp="1"/>
          </p:cNvSpPr>
          <p:nvPr>
            <p:ph type="dt" sz="half" idx="10"/>
          </p:nvPr>
        </p:nvSpPr>
        <p:spPr/>
        <p:txBody>
          <a:bodyPr/>
          <a:lstStyle/>
          <a:p>
            <a:fld id="{9850D179-CB31-4040-B993-EA6BF50F5DE1}"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43</a:t>
            </a:fld>
            <a:endParaRPr lang="tr-TR">
              <a:solidFill>
                <a:prstClr val="black">
                  <a:tint val="75000"/>
                </a:prstClr>
              </a:solidFill>
            </a:endParaRPr>
          </a:p>
        </p:txBody>
      </p:sp>
    </p:spTree>
    <p:extLst>
      <p:ext uri="{BB962C8B-B14F-4D97-AF65-F5344CB8AC3E}">
        <p14:creationId xmlns:p14="http://schemas.microsoft.com/office/powerpoint/2010/main" val="2297549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idx="1"/>
          </p:nvPr>
        </p:nvSpPr>
        <p:spPr>
          <a:xfrm>
            <a:off x="353568" y="268224"/>
            <a:ext cx="11000232" cy="5908739"/>
          </a:xfrm>
        </p:spPr>
        <p:txBody>
          <a:bodyPr/>
          <a:lstStyle/>
          <a:p>
            <a:r>
              <a:rPr lang="tr-TR" dirty="0"/>
              <a:t> ATA karnesi bir teminat sistemidir, </a:t>
            </a:r>
          </a:p>
          <a:p>
            <a:r>
              <a:rPr lang="tr-TR" dirty="0"/>
              <a:t>ve geçici olarak yurtdışına gönderilip, </a:t>
            </a:r>
          </a:p>
          <a:p>
            <a:r>
              <a:rPr lang="tr-TR" dirty="0"/>
              <a:t>hiç bir özellik katılmadan işçilik görmeden aynı ürünün tekrar yurda döneceği durumlarda kullanılır. </a:t>
            </a:r>
          </a:p>
          <a:p>
            <a:r>
              <a:rPr lang="tr-TR" dirty="0"/>
              <a:t>Bunun için ATA karnesi almak için firmalar Ticaret Odasına teminat olarak belli bir miktar para yatırmaktadır. </a:t>
            </a:r>
          </a:p>
          <a:p>
            <a:endParaRPr lang="tr-TR" dirty="0"/>
          </a:p>
        </p:txBody>
      </p:sp>
      <p:sp>
        <p:nvSpPr>
          <p:cNvPr id="5" name="Veri Yer Tutucusu 4"/>
          <p:cNvSpPr>
            <a:spLocks noGrp="1"/>
          </p:cNvSpPr>
          <p:nvPr>
            <p:ph type="dt" sz="half" idx="10"/>
          </p:nvPr>
        </p:nvSpPr>
        <p:spPr/>
        <p:txBody>
          <a:bodyPr/>
          <a:lstStyle/>
          <a:p>
            <a:fld id="{C3F7D9A9-6C36-4FBE-9243-6C68D4ED05A4}"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44</a:t>
            </a:fld>
            <a:endParaRPr lang="tr-TR">
              <a:solidFill>
                <a:prstClr val="black">
                  <a:tint val="75000"/>
                </a:prstClr>
              </a:solidFill>
            </a:endParaRPr>
          </a:p>
        </p:txBody>
      </p:sp>
    </p:spTree>
    <p:extLst>
      <p:ext uri="{BB962C8B-B14F-4D97-AF65-F5344CB8AC3E}">
        <p14:creationId xmlns:p14="http://schemas.microsoft.com/office/powerpoint/2010/main" val="1036803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idx="1"/>
          </p:nvPr>
        </p:nvSpPr>
        <p:spPr>
          <a:xfrm>
            <a:off x="353568" y="268224"/>
            <a:ext cx="11000232" cy="5908739"/>
          </a:xfrm>
        </p:spPr>
        <p:txBody>
          <a:bodyPr/>
          <a:lstStyle/>
          <a:p>
            <a:r>
              <a:rPr lang="tr-TR" dirty="0"/>
              <a:t> </a:t>
            </a:r>
          </a:p>
          <a:p>
            <a:r>
              <a:rPr lang="tr-TR" b="1" dirty="0">
                <a:solidFill>
                  <a:srgbClr val="00B050"/>
                </a:solidFill>
              </a:rPr>
              <a:t>manası şudur</a:t>
            </a:r>
            <a:r>
              <a:rPr lang="tr-TR" dirty="0"/>
              <a:t>; Eğer firma bu malı x ülkesine </a:t>
            </a:r>
            <a:r>
              <a:rPr lang="tr-TR" dirty="0">
                <a:solidFill>
                  <a:srgbClr val="FF0000"/>
                </a:solidFill>
              </a:rPr>
              <a:t>geçici olarak sokuyor ve gümrük vergisi ödemiyor,</a:t>
            </a:r>
            <a:r>
              <a:rPr lang="tr-TR" dirty="0"/>
              <a:t> ATA karnesi buna teminat sağlıyor, eğer o malı o ülkede satar da geri göndermezse o zaman o Ülke ATA karnesine kefalet veren kuruma (ticaret odasına) başvurarak ödenmeyen gümrük vergisini tahsil ediyor. </a:t>
            </a:r>
          </a:p>
          <a:p>
            <a:r>
              <a:rPr lang="tr-TR" b="1" dirty="0">
                <a:solidFill>
                  <a:srgbClr val="FF0000"/>
                </a:solidFill>
              </a:rPr>
              <a:t>İşçilik gören ürünlerde kullanılamaz </a:t>
            </a:r>
            <a:r>
              <a:rPr lang="tr-TR" u="sng" dirty="0">
                <a:solidFill>
                  <a:srgbClr val="7030A0"/>
                </a:solidFill>
              </a:rPr>
              <a:t>çünkü; bir mal yurtdışına çıkıyor, geri döner iken aynı değerde yani çıktığı şekliye geri dönmüyor</a:t>
            </a:r>
            <a:r>
              <a:rPr lang="tr-TR" dirty="0"/>
              <a:t>, o Ülkede bir işlem işçilik gördüğü için değeri artabiliyor, bundan dolayı bu işlem daha başka ve her ülkeden ülkeye değişen teminat işlemine göre yapılıyor.</a:t>
            </a:r>
          </a:p>
          <a:p>
            <a:endParaRPr lang="tr-TR" dirty="0"/>
          </a:p>
        </p:txBody>
      </p:sp>
      <p:sp>
        <p:nvSpPr>
          <p:cNvPr id="5" name="Veri Yer Tutucusu 4"/>
          <p:cNvSpPr>
            <a:spLocks noGrp="1"/>
          </p:cNvSpPr>
          <p:nvPr>
            <p:ph type="dt" sz="half" idx="10"/>
          </p:nvPr>
        </p:nvSpPr>
        <p:spPr/>
        <p:txBody>
          <a:bodyPr/>
          <a:lstStyle/>
          <a:p>
            <a:fld id="{C3F7D9A9-6C36-4FBE-9243-6C68D4ED05A4}"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45</a:t>
            </a:fld>
            <a:endParaRPr lang="tr-TR">
              <a:solidFill>
                <a:prstClr val="black">
                  <a:tint val="75000"/>
                </a:prstClr>
              </a:solidFill>
            </a:endParaRPr>
          </a:p>
        </p:txBody>
      </p:sp>
    </p:spTree>
    <p:extLst>
      <p:ext uri="{BB962C8B-B14F-4D97-AF65-F5344CB8AC3E}">
        <p14:creationId xmlns:p14="http://schemas.microsoft.com/office/powerpoint/2010/main" val="3408332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9607" y="274638"/>
            <a:ext cx="1259173" cy="418058"/>
          </a:xfrm>
        </p:spPr>
        <p:txBody>
          <a:bodyPr>
            <a:normAutofit fontScale="90000"/>
          </a:bodyPr>
          <a:lstStyle/>
          <a:p>
            <a:r>
              <a:rPr lang="tr-TR" dirty="0"/>
              <a:t>A.T.A</a:t>
            </a:r>
          </a:p>
        </p:txBody>
      </p:sp>
      <p:pic>
        <p:nvPicPr>
          <p:cNvPr id="4" name="İçerik Yer Tutucusu 3"/>
          <p:cNvPicPr>
            <a:picLocks noGrp="1" noChangeAspect="1"/>
          </p:cNvPicPr>
          <p:nvPr>
            <p:ph idx="1"/>
          </p:nvPr>
        </p:nvPicPr>
        <p:blipFill>
          <a:blip r:embed="rId2"/>
          <a:stretch>
            <a:fillRect/>
          </a:stretch>
        </p:blipFill>
        <p:spPr>
          <a:xfrm>
            <a:off x="1858780" y="274638"/>
            <a:ext cx="9086724" cy="6394722"/>
          </a:xfrm>
          <a:prstGeom prst="rect">
            <a:avLst/>
          </a:prstGeom>
        </p:spPr>
      </p:pic>
      <p:sp>
        <p:nvSpPr>
          <p:cNvPr id="3" name="Veri Yer Tutucusu 2"/>
          <p:cNvSpPr>
            <a:spLocks noGrp="1"/>
          </p:cNvSpPr>
          <p:nvPr>
            <p:ph type="dt" sz="half" idx="10"/>
          </p:nvPr>
        </p:nvSpPr>
        <p:spPr/>
        <p:txBody>
          <a:bodyPr/>
          <a:lstStyle/>
          <a:p>
            <a:fld id="{ED56162C-A89F-4932-9267-6DD40731B42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46</a:t>
            </a:fld>
            <a:endParaRPr lang="tr-TR">
              <a:solidFill>
                <a:prstClr val="black">
                  <a:tint val="75000"/>
                </a:prstClr>
              </a:solidFill>
            </a:endParaRPr>
          </a:p>
        </p:txBody>
      </p:sp>
    </p:spTree>
    <p:extLst>
      <p:ext uri="{BB962C8B-B14F-4D97-AF65-F5344CB8AC3E}">
        <p14:creationId xmlns:p14="http://schemas.microsoft.com/office/powerpoint/2010/main" val="3122570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31504" y="274638"/>
            <a:ext cx="9036496" cy="1143000"/>
          </a:xfrm>
          <a:solidFill>
            <a:schemeClr val="accent1">
              <a:lumMod val="20000"/>
              <a:lumOff val="80000"/>
            </a:schemeClr>
          </a:solidFill>
        </p:spPr>
        <p:txBody>
          <a:bodyPr>
            <a:normAutofit/>
          </a:bodyPr>
          <a:lstStyle/>
          <a:p>
            <a:r>
              <a:rPr lang="tr-TR" sz="3600" b="1" dirty="0">
                <a:solidFill>
                  <a:srgbClr val="FF0000"/>
                </a:solidFill>
              </a:rPr>
              <a:t>2. ANALİZ RAPORU (</a:t>
            </a:r>
            <a:r>
              <a:rPr lang="tr-TR" sz="3600" b="1" dirty="0" err="1">
                <a:solidFill>
                  <a:srgbClr val="FF0000"/>
                </a:solidFill>
              </a:rPr>
              <a:t>Certificate</a:t>
            </a:r>
            <a:r>
              <a:rPr lang="tr-TR" sz="3600" b="1" dirty="0">
                <a:solidFill>
                  <a:srgbClr val="FF0000"/>
                </a:solidFill>
              </a:rPr>
              <a:t> of Analysis)</a:t>
            </a:r>
            <a:endParaRPr lang="tr-TR" sz="3600" dirty="0">
              <a:solidFill>
                <a:srgbClr val="FF0000"/>
              </a:solidFill>
            </a:endParaRPr>
          </a:p>
        </p:txBody>
      </p:sp>
      <p:sp>
        <p:nvSpPr>
          <p:cNvPr id="3" name="İçerik Yer Tutucusu 2"/>
          <p:cNvSpPr>
            <a:spLocks noGrp="1"/>
          </p:cNvSpPr>
          <p:nvPr>
            <p:ph idx="1"/>
          </p:nvPr>
        </p:nvSpPr>
        <p:spPr/>
        <p:txBody>
          <a:bodyPr/>
          <a:lstStyle/>
          <a:p>
            <a:pPr marL="0" indent="0">
              <a:buNone/>
            </a:pPr>
            <a:endParaRPr lang="tr-TR" dirty="0"/>
          </a:p>
          <a:p>
            <a:r>
              <a:rPr lang="tr-TR" sz="3200" dirty="0"/>
              <a:t>Tahlil gerektiren, </a:t>
            </a:r>
          </a:p>
          <a:p>
            <a:r>
              <a:rPr lang="tr-TR" sz="3200" dirty="0"/>
              <a:t>özellikle gıda ve kimyasal maddeler için gerekli olan rapordur.</a:t>
            </a:r>
          </a:p>
          <a:p>
            <a:endParaRPr lang="tr-TR" dirty="0"/>
          </a:p>
        </p:txBody>
      </p:sp>
      <p:sp>
        <p:nvSpPr>
          <p:cNvPr id="4" name="Veri Yer Tutucusu 3"/>
          <p:cNvSpPr>
            <a:spLocks noGrp="1"/>
          </p:cNvSpPr>
          <p:nvPr>
            <p:ph type="dt" sz="half" idx="10"/>
          </p:nvPr>
        </p:nvSpPr>
        <p:spPr/>
        <p:txBody>
          <a:bodyPr/>
          <a:lstStyle/>
          <a:p>
            <a:fld id="{97D7D503-1F61-45ED-B904-2CA80C922C7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47</a:t>
            </a:fld>
            <a:endParaRPr lang="tr-TR">
              <a:solidFill>
                <a:prstClr val="black">
                  <a:tint val="75000"/>
                </a:prstClr>
              </a:solidFill>
            </a:endParaRPr>
          </a:p>
        </p:txBody>
      </p:sp>
    </p:spTree>
    <p:extLst>
      <p:ext uri="{BB962C8B-B14F-4D97-AF65-F5344CB8AC3E}">
        <p14:creationId xmlns:p14="http://schemas.microsoft.com/office/powerpoint/2010/main" val="2825389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4892" y="274637"/>
            <a:ext cx="3687580" cy="832945"/>
          </a:xfrm>
          <a:solidFill>
            <a:schemeClr val="accent2">
              <a:lumMod val="20000"/>
              <a:lumOff val="80000"/>
            </a:schemeClr>
          </a:solidFill>
        </p:spPr>
        <p:txBody>
          <a:bodyPr>
            <a:noAutofit/>
          </a:bodyPr>
          <a:lstStyle/>
          <a:p>
            <a:r>
              <a:rPr lang="tr-TR" sz="2800" dirty="0"/>
              <a:t>ANALİZ RAPORU</a:t>
            </a:r>
            <a:br>
              <a:rPr lang="tr-TR" sz="2800" dirty="0"/>
            </a:br>
            <a:r>
              <a:rPr lang="tr-TR" sz="1400" dirty="0"/>
              <a:t>(daha net görüntü için tam ekran yapınız.)</a:t>
            </a:r>
          </a:p>
        </p:txBody>
      </p:sp>
      <p:pic>
        <p:nvPicPr>
          <p:cNvPr id="4" name="İçerik Yer Tutucusu 3" descr="D:\DOCUMENTS\Desktop\i_Tarim.Bakanligi.Analiz.Raporu.Ek.1_135376052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846138"/>
            <a:ext cx="7291309" cy="6394722"/>
          </a:xfrm>
          <a:prstGeom prst="rect">
            <a:avLst/>
          </a:prstGeom>
          <a:noFill/>
          <a:ln>
            <a:noFill/>
          </a:ln>
        </p:spPr>
      </p:pic>
      <p:sp>
        <p:nvSpPr>
          <p:cNvPr id="3" name="Veri Yer Tutucusu 2"/>
          <p:cNvSpPr>
            <a:spLocks noGrp="1"/>
          </p:cNvSpPr>
          <p:nvPr>
            <p:ph type="dt" sz="half" idx="10"/>
          </p:nvPr>
        </p:nvSpPr>
        <p:spPr/>
        <p:txBody>
          <a:bodyPr/>
          <a:lstStyle/>
          <a:p>
            <a:fld id="{5852702F-C64B-4A16-B26E-88ED1A0280E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48</a:t>
            </a:fld>
            <a:endParaRPr lang="tr-TR">
              <a:solidFill>
                <a:prstClr val="black">
                  <a:tint val="75000"/>
                </a:prstClr>
              </a:solidFill>
            </a:endParaRPr>
          </a:p>
        </p:txBody>
      </p:sp>
    </p:spTree>
    <p:extLst>
      <p:ext uri="{BB962C8B-B14F-4D97-AF65-F5344CB8AC3E}">
        <p14:creationId xmlns:p14="http://schemas.microsoft.com/office/powerpoint/2010/main" val="2247420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latin typeface="Algerian" panose="04020705040A02060702" pitchFamily="82" charset="0"/>
              </a:rPr>
              <a:t>3. </a:t>
            </a:r>
            <a:r>
              <a:rPr lang="tr-TR" b="1" dirty="0">
                <a:solidFill>
                  <a:srgbClr val="00B050"/>
                </a:solidFill>
                <a:latin typeface="Algerian" panose="04020705040A02060702" pitchFamily="82" charset="0"/>
              </a:rPr>
              <a:t>A.TR</a:t>
            </a:r>
            <a:r>
              <a:rPr lang="tr-TR" b="1" dirty="0">
                <a:solidFill>
                  <a:srgbClr val="FF0000"/>
                </a:solidFill>
                <a:latin typeface="Algerian" panose="04020705040A02060702" pitchFamily="82" charset="0"/>
              </a:rPr>
              <a:t> Dolaşım Belgesi</a:t>
            </a:r>
            <a:br>
              <a:rPr lang="tr-TR" dirty="0"/>
            </a:br>
            <a:endParaRPr lang="tr-TR" dirty="0"/>
          </a:p>
        </p:txBody>
      </p:sp>
      <p:sp>
        <p:nvSpPr>
          <p:cNvPr id="3" name="İçerik Yer Tutucusu 2"/>
          <p:cNvSpPr>
            <a:spLocks noGrp="1"/>
          </p:cNvSpPr>
          <p:nvPr>
            <p:ph idx="1"/>
          </p:nvPr>
        </p:nvSpPr>
        <p:spPr>
          <a:xfrm>
            <a:off x="242047" y="1825625"/>
            <a:ext cx="11631705" cy="4351338"/>
          </a:xfrm>
        </p:spPr>
        <p:txBody>
          <a:bodyPr>
            <a:normAutofit/>
          </a:bodyPr>
          <a:lstStyle/>
          <a:p>
            <a:pPr fontAlgn="t"/>
            <a:r>
              <a:rPr lang="tr-TR" sz="3200" dirty="0">
                <a:solidFill>
                  <a:srgbClr val="0070C0"/>
                </a:solidFill>
                <a:latin typeface="Arial" panose="020B0604020202020204" pitchFamily="34" charset="0"/>
                <a:cs typeface="Arial" panose="020B0604020202020204" pitchFamily="34" charset="0"/>
              </a:rPr>
              <a:t>Avrupa Birliği ülkeleri ile ,</a:t>
            </a:r>
          </a:p>
          <a:p>
            <a:pPr fontAlgn="t"/>
            <a:r>
              <a:rPr lang="tr-TR" sz="3200" dirty="0">
                <a:latin typeface="Arial" panose="020B0604020202020204" pitchFamily="34" charset="0"/>
                <a:cs typeface="Arial" panose="020B0604020202020204" pitchFamily="34" charset="0"/>
              </a:rPr>
              <a:t>Gümrük Birliği çerçevesinde yapılan tercihli ticarette kullanılır.</a:t>
            </a:r>
          </a:p>
          <a:p>
            <a:pPr fontAlgn="t"/>
            <a:r>
              <a:rPr lang="tr-TR" sz="3200" dirty="0">
                <a:latin typeface="Arial" panose="020B0604020202020204" pitchFamily="34" charset="0"/>
                <a:cs typeface="Arial" panose="020B0604020202020204" pitchFamily="34" charset="0"/>
              </a:rPr>
              <a:t> </a:t>
            </a:r>
            <a:r>
              <a:rPr lang="tr-TR" sz="3200" dirty="0">
                <a:solidFill>
                  <a:srgbClr val="FF0000"/>
                </a:solidFill>
                <a:latin typeface="Arial" panose="020B0604020202020204" pitchFamily="34" charset="0"/>
                <a:cs typeface="Arial" panose="020B0604020202020204" pitchFamily="34" charset="0"/>
              </a:rPr>
              <a:t>Sanayi</a:t>
            </a:r>
            <a:r>
              <a:rPr lang="tr-TR" sz="3200" dirty="0">
                <a:solidFill>
                  <a:srgbClr val="00B050"/>
                </a:solidFill>
                <a:latin typeface="Arial" panose="020B0604020202020204" pitchFamily="34" charset="0"/>
                <a:cs typeface="Arial" panose="020B0604020202020204" pitchFamily="34" charset="0"/>
              </a:rPr>
              <a:t> ve </a:t>
            </a:r>
            <a:r>
              <a:rPr lang="tr-TR" sz="3200" u="sng" dirty="0">
                <a:solidFill>
                  <a:srgbClr val="FF0000"/>
                </a:solidFill>
                <a:latin typeface="Arial" panose="020B0604020202020204" pitchFamily="34" charset="0"/>
                <a:cs typeface="Arial" panose="020B0604020202020204" pitchFamily="34" charset="0"/>
              </a:rPr>
              <a:t>işlenmiş tarım ürünleri </a:t>
            </a:r>
            <a:r>
              <a:rPr lang="tr-TR" sz="3200" dirty="0">
                <a:solidFill>
                  <a:srgbClr val="00B050"/>
                </a:solidFill>
                <a:latin typeface="Arial" panose="020B0604020202020204" pitchFamily="34" charset="0"/>
                <a:cs typeface="Arial" panose="020B0604020202020204" pitchFamily="34" charset="0"/>
              </a:rPr>
              <a:t>ihracatı ve ithalatında gümrük vergisi muafiyeti sağlayan belgedir</a:t>
            </a:r>
            <a:r>
              <a:rPr lang="tr-TR" sz="3200" dirty="0">
                <a:solidFill>
                  <a:srgbClr val="0070C0"/>
                </a:solidFill>
                <a:latin typeface="Arial" panose="020B0604020202020204" pitchFamily="34" charset="0"/>
                <a:cs typeface="Arial" panose="020B0604020202020204" pitchFamily="34" charset="0"/>
              </a:rPr>
              <a:t>.</a:t>
            </a:r>
          </a:p>
          <a:p>
            <a:endParaRPr lang="tr-TR" sz="3200" dirty="0">
              <a:solidFill>
                <a:srgbClr val="0070C0"/>
              </a:solidFill>
              <a:latin typeface="Arial" panose="020B0604020202020204" pitchFamily="34" charset="0"/>
              <a:cs typeface="Arial" panose="020B0604020202020204" pitchFamily="34" charset="0"/>
            </a:endParaRPr>
          </a:p>
        </p:txBody>
      </p:sp>
      <p:sp>
        <p:nvSpPr>
          <p:cNvPr id="4" name="Veri Yer Tutucusu 3"/>
          <p:cNvSpPr>
            <a:spLocks noGrp="1"/>
          </p:cNvSpPr>
          <p:nvPr>
            <p:ph type="dt" sz="half" idx="10"/>
          </p:nvPr>
        </p:nvSpPr>
        <p:spPr/>
        <p:txBody>
          <a:bodyPr/>
          <a:lstStyle/>
          <a:p>
            <a:fld id="{862E2977-E2B9-4D1F-937B-6EBC43943F23}"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49</a:t>
            </a:fld>
            <a:endParaRPr lang="tr-TR">
              <a:solidFill>
                <a:prstClr val="black">
                  <a:tint val="75000"/>
                </a:prstClr>
              </a:solidFill>
            </a:endParaRPr>
          </a:p>
        </p:txBody>
      </p:sp>
    </p:spTree>
    <p:extLst>
      <p:ext uri="{BB962C8B-B14F-4D97-AF65-F5344CB8AC3E}">
        <p14:creationId xmlns:p14="http://schemas.microsoft.com/office/powerpoint/2010/main" val="748532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a:stretch>
            <a:fillRect/>
          </a:stretch>
        </p:blipFill>
        <p:spPr>
          <a:xfrm>
            <a:off x="1248516" y="1178488"/>
            <a:ext cx="9664421" cy="4015304"/>
          </a:xfrm>
          <a:prstGeom prst="rect">
            <a:avLst/>
          </a:prstGeom>
        </p:spPr>
      </p:pic>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5</a:t>
            </a:fld>
            <a:endParaRPr lang="tr-TR">
              <a:solidFill>
                <a:prstClr val="black">
                  <a:tint val="75000"/>
                </a:prstClr>
              </a:solidFill>
            </a:endParaRPr>
          </a:p>
        </p:txBody>
      </p:sp>
    </p:spTree>
    <p:extLst>
      <p:ext uri="{BB962C8B-B14F-4D97-AF65-F5344CB8AC3E}">
        <p14:creationId xmlns:p14="http://schemas.microsoft.com/office/powerpoint/2010/main" val="1095937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309282" y="365126"/>
            <a:ext cx="11725836" cy="764428"/>
          </a:xfrm>
        </p:spPr>
        <p:txBody>
          <a:bodyPr>
            <a:noAutofit/>
          </a:bodyPr>
          <a:lstStyle/>
          <a:p>
            <a:br>
              <a:rPr lang="tr-TR" sz="3200" dirty="0">
                <a:solidFill>
                  <a:srgbClr val="FF0000"/>
                </a:solidFill>
                <a:latin typeface="Arial" panose="020B0604020202020204" pitchFamily="34" charset="0"/>
                <a:cs typeface="Arial" panose="020B0604020202020204" pitchFamily="34" charset="0"/>
              </a:rPr>
            </a:br>
            <a:r>
              <a:rPr lang="tr-TR" sz="3200" dirty="0">
                <a:solidFill>
                  <a:srgbClr val="FF0000"/>
                </a:solidFill>
                <a:latin typeface="Arial" panose="020B0604020202020204" pitchFamily="34" charset="0"/>
                <a:cs typeface="Arial" panose="020B0604020202020204" pitchFamily="34" charset="0"/>
              </a:rPr>
              <a:t>A.TR Dolaşım Belgesi Hangi Ülkelerle Ticarette Kullanılır?</a:t>
            </a:r>
            <a:br>
              <a:rPr lang="tr-TR" sz="3200" dirty="0">
                <a:solidFill>
                  <a:srgbClr val="FF0000"/>
                </a:solidFill>
                <a:latin typeface="Arial" panose="020B0604020202020204" pitchFamily="34" charset="0"/>
                <a:cs typeface="Arial" panose="020B0604020202020204" pitchFamily="34" charset="0"/>
              </a:rPr>
            </a:br>
            <a:endParaRPr lang="tr-TR" sz="3200" dirty="0"/>
          </a:p>
        </p:txBody>
      </p:sp>
      <p:sp>
        <p:nvSpPr>
          <p:cNvPr id="3" name="İçerik Yer Tutucusu 2"/>
          <p:cNvSpPr>
            <a:spLocks noGrp="1"/>
          </p:cNvSpPr>
          <p:nvPr>
            <p:ph sz="half" idx="1"/>
          </p:nvPr>
        </p:nvSpPr>
        <p:spPr>
          <a:xfrm>
            <a:off x="838200" y="1308941"/>
            <a:ext cx="5181600" cy="4868022"/>
          </a:xfrm>
        </p:spPr>
        <p:txBody>
          <a:bodyPr>
            <a:normAutofit fontScale="40000" lnSpcReduction="20000"/>
          </a:bodyPr>
          <a:lstStyle/>
          <a:p>
            <a:pPr fontAlgn="t"/>
            <a:r>
              <a:rPr lang="tr-TR" sz="4800" dirty="0">
                <a:latin typeface="Arial" panose="020B0604020202020204" pitchFamily="34" charset="0"/>
                <a:cs typeface="Arial" panose="020B0604020202020204" pitchFamily="34" charset="0"/>
              </a:rPr>
              <a:t>Almanya, </a:t>
            </a:r>
          </a:p>
          <a:p>
            <a:pPr fontAlgn="t"/>
            <a:r>
              <a:rPr lang="tr-TR" sz="4800" dirty="0">
                <a:latin typeface="Arial" panose="020B0604020202020204" pitchFamily="34" charset="0"/>
                <a:cs typeface="Arial" panose="020B0604020202020204" pitchFamily="34" charset="0"/>
              </a:rPr>
              <a:t>Avusturya, </a:t>
            </a:r>
          </a:p>
          <a:p>
            <a:pPr fontAlgn="t"/>
            <a:r>
              <a:rPr lang="tr-TR" sz="4800" dirty="0">
                <a:latin typeface="Arial" panose="020B0604020202020204" pitchFamily="34" charset="0"/>
                <a:cs typeface="Arial" panose="020B0604020202020204" pitchFamily="34" charset="0"/>
              </a:rPr>
              <a:t>Belçika, </a:t>
            </a:r>
          </a:p>
          <a:p>
            <a:pPr fontAlgn="t"/>
            <a:r>
              <a:rPr lang="tr-TR" sz="4800" dirty="0">
                <a:latin typeface="Arial" panose="020B0604020202020204" pitchFamily="34" charset="0"/>
                <a:cs typeface="Arial" panose="020B0604020202020204" pitchFamily="34" charset="0"/>
              </a:rPr>
              <a:t>Bulgaristan, </a:t>
            </a:r>
          </a:p>
          <a:p>
            <a:pPr fontAlgn="t"/>
            <a:r>
              <a:rPr lang="tr-TR" sz="4800" dirty="0">
                <a:latin typeface="Arial" panose="020B0604020202020204" pitchFamily="34" charset="0"/>
                <a:cs typeface="Arial" panose="020B0604020202020204" pitchFamily="34" charset="0"/>
              </a:rPr>
              <a:t>Çek Cumhuriyeti, </a:t>
            </a:r>
          </a:p>
          <a:p>
            <a:pPr fontAlgn="t"/>
            <a:r>
              <a:rPr lang="tr-TR" sz="4800" dirty="0">
                <a:latin typeface="Arial" panose="020B0604020202020204" pitchFamily="34" charset="0"/>
                <a:cs typeface="Arial" panose="020B0604020202020204" pitchFamily="34" charset="0"/>
              </a:rPr>
              <a:t>Danimarka, </a:t>
            </a:r>
          </a:p>
          <a:p>
            <a:pPr fontAlgn="t"/>
            <a:r>
              <a:rPr lang="tr-TR" sz="4800" dirty="0">
                <a:latin typeface="Arial" panose="020B0604020202020204" pitchFamily="34" charset="0"/>
                <a:cs typeface="Arial" panose="020B0604020202020204" pitchFamily="34" charset="0"/>
              </a:rPr>
              <a:t>Estonya, </a:t>
            </a:r>
          </a:p>
          <a:p>
            <a:pPr fontAlgn="t"/>
            <a:r>
              <a:rPr lang="tr-TR" sz="4800" dirty="0">
                <a:latin typeface="Arial" panose="020B0604020202020204" pitchFamily="34" charset="0"/>
                <a:cs typeface="Arial" panose="020B0604020202020204" pitchFamily="34" charset="0"/>
              </a:rPr>
              <a:t>Finlandiya, </a:t>
            </a:r>
          </a:p>
          <a:p>
            <a:pPr fontAlgn="t"/>
            <a:r>
              <a:rPr lang="tr-TR" sz="4800" dirty="0">
                <a:latin typeface="Arial" panose="020B0604020202020204" pitchFamily="34" charset="0"/>
                <a:cs typeface="Arial" panose="020B0604020202020204" pitchFamily="34" charset="0"/>
              </a:rPr>
              <a:t>Fransa, </a:t>
            </a:r>
          </a:p>
          <a:p>
            <a:pPr fontAlgn="t"/>
            <a:r>
              <a:rPr lang="tr-TR" sz="4800" dirty="0">
                <a:latin typeface="Arial" panose="020B0604020202020204" pitchFamily="34" charset="0"/>
                <a:cs typeface="Arial" panose="020B0604020202020204" pitchFamily="34" charset="0"/>
              </a:rPr>
              <a:t>Hırvatistan, </a:t>
            </a:r>
          </a:p>
          <a:p>
            <a:pPr fontAlgn="t"/>
            <a:r>
              <a:rPr lang="tr-TR" sz="4800" dirty="0">
                <a:latin typeface="Arial" panose="020B0604020202020204" pitchFamily="34" charset="0"/>
                <a:cs typeface="Arial" panose="020B0604020202020204" pitchFamily="34" charset="0"/>
              </a:rPr>
              <a:t>Hollanda, </a:t>
            </a:r>
          </a:p>
          <a:p>
            <a:pPr fontAlgn="t"/>
            <a:r>
              <a:rPr lang="tr-TR" sz="4800" dirty="0">
                <a:latin typeface="Arial" panose="020B0604020202020204" pitchFamily="34" charset="0"/>
                <a:cs typeface="Arial" panose="020B0604020202020204" pitchFamily="34" charset="0"/>
              </a:rPr>
              <a:t>İngiltere, </a:t>
            </a:r>
          </a:p>
          <a:p>
            <a:pPr fontAlgn="t"/>
            <a:r>
              <a:rPr lang="tr-TR" sz="4800" dirty="0">
                <a:latin typeface="Arial" panose="020B0604020202020204" pitchFamily="34" charset="0"/>
                <a:cs typeface="Arial" panose="020B0604020202020204" pitchFamily="34" charset="0"/>
              </a:rPr>
              <a:t>İrlanda, </a:t>
            </a:r>
          </a:p>
          <a:p>
            <a:pPr fontAlgn="t"/>
            <a:r>
              <a:rPr lang="tr-TR" sz="4800" dirty="0">
                <a:latin typeface="Arial" panose="020B0604020202020204" pitchFamily="34" charset="0"/>
                <a:cs typeface="Arial" panose="020B0604020202020204" pitchFamily="34" charset="0"/>
              </a:rPr>
              <a:t>İspanya, </a:t>
            </a:r>
          </a:p>
          <a:p>
            <a:pPr fontAlgn="t"/>
            <a:endParaRPr lang="tr-TR" sz="3200" dirty="0">
              <a:latin typeface="Arial" panose="020B0604020202020204" pitchFamily="34" charset="0"/>
              <a:cs typeface="Arial" panose="020B0604020202020204" pitchFamily="34" charset="0"/>
            </a:endParaRPr>
          </a:p>
          <a:p>
            <a:pPr fontAlgn="t"/>
            <a:endParaRPr lang="tr-TR" sz="3200" dirty="0">
              <a:latin typeface="Arial" panose="020B0604020202020204" pitchFamily="34" charset="0"/>
              <a:cs typeface="Arial" panose="020B0604020202020204" pitchFamily="34" charset="0"/>
            </a:endParaRPr>
          </a:p>
          <a:p>
            <a:endParaRPr lang="tr-TR" sz="3200" dirty="0">
              <a:latin typeface="Arial" panose="020B0604020202020204" pitchFamily="34" charset="0"/>
              <a:cs typeface="Arial" panose="020B0604020202020204" pitchFamily="34" charset="0"/>
            </a:endParaRPr>
          </a:p>
        </p:txBody>
      </p:sp>
      <p:sp>
        <p:nvSpPr>
          <p:cNvPr id="7" name="İçerik Yer Tutucusu 6"/>
          <p:cNvSpPr>
            <a:spLocks noGrp="1"/>
          </p:cNvSpPr>
          <p:nvPr>
            <p:ph sz="half" idx="2"/>
          </p:nvPr>
        </p:nvSpPr>
        <p:spPr>
          <a:xfrm>
            <a:off x="6172200" y="1308940"/>
            <a:ext cx="5181600" cy="5172541"/>
          </a:xfrm>
        </p:spPr>
        <p:txBody>
          <a:bodyPr>
            <a:noAutofit/>
          </a:bodyPr>
          <a:lstStyle/>
          <a:p>
            <a:r>
              <a:rPr lang="tr-TR" sz="1800" dirty="0">
                <a:latin typeface="Arial" panose="020B0604020202020204" pitchFamily="34" charset="0"/>
                <a:cs typeface="Arial" panose="020B0604020202020204" pitchFamily="34" charset="0"/>
              </a:rPr>
              <a:t>İsveç, </a:t>
            </a:r>
          </a:p>
          <a:p>
            <a:r>
              <a:rPr lang="tr-TR" sz="1800" dirty="0">
                <a:latin typeface="Arial" panose="020B0604020202020204" pitchFamily="34" charset="0"/>
                <a:cs typeface="Arial" panose="020B0604020202020204" pitchFamily="34" charset="0"/>
              </a:rPr>
              <a:t>İtalya, </a:t>
            </a:r>
          </a:p>
          <a:p>
            <a:r>
              <a:rPr lang="tr-TR" sz="1800" dirty="0">
                <a:latin typeface="Arial" panose="020B0604020202020204" pitchFamily="34" charset="0"/>
                <a:cs typeface="Arial" panose="020B0604020202020204" pitchFamily="34" charset="0"/>
              </a:rPr>
              <a:t>Kıbrıs, </a:t>
            </a:r>
          </a:p>
          <a:p>
            <a:r>
              <a:rPr lang="tr-TR" sz="1800" dirty="0">
                <a:latin typeface="Arial" panose="020B0604020202020204" pitchFamily="34" charset="0"/>
                <a:cs typeface="Arial" panose="020B0604020202020204" pitchFamily="34" charset="0"/>
              </a:rPr>
              <a:t>Letonya, </a:t>
            </a:r>
          </a:p>
          <a:p>
            <a:r>
              <a:rPr lang="tr-TR" sz="1800" dirty="0">
                <a:latin typeface="Arial" panose="020B0604020202020204" pitchFamily="34" charset="0"/>
                <a:cs typeface="Arial" panose="020B0604020202020204" pitchFamily="34" charset="0"/>
              </a:rPr>
              <a:t>Litvanya, </a:t>
            </a:r>
          </a:p>
          <a:p>
            <a:r>
              <a:rPr lang="tr-TR" sz="1800" dirty="0">
                <a:latin typeface="Arial" panose="020B0604020202020204" pitchFamily="34" charset="0"/>
                <a:cs typeface="Arial" panose="020B0604020202020204" pitchFamily="34" charset="0"/>
              </a:rPr>
              <a:t>Lüksemburg, </a:t>
            </a:r>
          </a:p>
          <a:p>
            <a:r>
              <a:rPr lang="tr-TR" sz="1800" dirty="0">
                <a:latin typeface="Arial" panose="020B0604020202020204" pitchFamily="34" charset="0"/>
                <a:cs typeface="Arial" panose="020B0604020202020204" pitchFamily="34" charset="0"/>
              </a:rPr>
              <a:t>Macaristan, </a:t>
            </a:r>
          </a:p>
          <a:p>
            <a:r>
              <a:rPr lang="tr-TR" sz="1800" dirty="0">
                <a:latin typeface="Arial" panose="020B0604020202020204" pitchFamily="34" charset="0"/>
                <a:cs typeface="Arial" panose="020B0604020202020204" pitchFamily="34" charset="0"/>
              </a:rPr>
              <a:t>Malta, </a:t>
            </a:r>
          </a:p>
          <a:p>
            <a:r>
              <a:rPr lang="tr-TR" sz="1800" dirty="0">
                <a:latin typeface="Arial" panose="020B0604020202020204" pitchFamily="34" charset="0"/>
                <a:cs typeface="Arial" panose="020B0604020202020204" pitchFamily="34" charset="0"/>
              </a:rPr>
              <a:t>Polonya, </a:t>
            </a:r>
          </a:p>
          <a:p>
            <a:r>
              <a:rPr lang="tr-TR" sz="1800" dirty="0">
                <a:latin typeface="Arial" panose="020B0604020202020204" pitchFamily="34" charset="0"/>
                <a:cs typeface="Arial" panose="020B0604020202020204" pitchFamily="34" charset="0"/>
              </a:rPr>
              <a:t>Portekiz, </a:t>
            </a:r>
          </a:p>
          <a:p>
            <a:r>
              <a:rPr lang="tr-TR" sz="1800" dirty="0">
                <a:latin typeface="Arial" panose="020B0604020202020204" pitchFamily="34" charset="0"/>
                <a:cs typeface="Arial" panose="020B0604020202020204" pitchFamily="34" charset="0"/>
              </a:rPr>
              <a:t>Romanya, </a:t>
            </a:r>
          </a:p>
          <a:p>
            <a:r>
              <a:rPr lang="tr-TR" sz="1800" dirty="0">
                <a:latin typeface="Arial" panose="020B0604020202020204" pitchFamily="34" charset="0"/>
                <a:cs typeface="Arial" panose="020B0604020202020204" pitchFamily="34" charset="0"/>
              </a:rPr>
              <a:t>Slovakya, </a:t>
            </a:r>
          </a:p>
          <a:p>
            <a:r>
              <a:rPr lang="tr-TR" sz="1800" dirty="0">
                <a:latin typeface="Arial" panose="020B0604020202020204" pitchFamily="34" charset="0"/>
                <a:cs typeface="Arial" panose="020B0604020202020204" pitchFamily="34" charset="0"/>
              </a:rPr>
              <a:t>Slovenya, </a:t>
            </a:r>
          </a:p>
          <a:p>
            <a:r>
              <a:rPr lang="tr-TR" sz="1800" dirty="0">
                <a:latin typeface="Arial" panose="020B0604020202020204" pitchFamily="34" charset="0"/>
                <a:cs typeface="Arial" panose="020B0604020202020204" pitchFamily="34" charset="0"/>
              </a:rPr>
              <a:t>Yunanistan</a:t>
            </a:r>
            <a:endParaRPr lang="tr-TR" sz="1800" dirty="0"/>
          </a:p>
        </p:txBody>
      </p:sp>
      <p:sp>
        <p:nvSpPr>
          <p:cNvPr id="2" name="Veri Yer Tutucusu 1"/>
          <p:cNvSpPr>
            <a:spLocks noGrp="1"/>
          </p:cNvSpPr>
          <p:nvPr>
            <p:ph type="dt" sz="half" idx="10"/>
          </p:nvPr>
        </p:nvSpPr>
        <p:spPr/>
        <p:txBody>
          <a:bodyPr/>
          <a:lstStyle/>
          <a:p>
            <a:fld id="{C48AE34D-8A48-4B6E-B3BD-FA5481D90023}" type="datetime1">
              <a:rPr lang="tr-TR" smtClean="0">
                <a:solidFill>
                  <a:prstClr val="black">
                    <a:tint val="75000"/>
                  </a:prstClr>
                </a:solidFill>
              </a:rPr>
              <a:p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6EF66095-81AA-468E-AF2E-0780495B888D}" type="slidenum">
              <a:rPr lang="tr-TR" smtClean="0">
                <a:solidFill>
                  <a:prstClr val="black">
                    <a:tint val="75000"/>
                  </a:prstClr>
                </a:solidFill>
              </a:rPr>
              <a:pPr/>
              <a:t>50</a:t>
            </a:fld>
            <a:endParaRPr lang="tr-TR">
              <a:solidFill>
                <a:prstClr val="black">
                  <a:tint val="75000"/>
                </a:prstClr>
              </a:solidFill>
            </a:endParaRPr>
          </a:p>
        </p:txBody>
      </p:sp>
    </p:spTree>
    <p:extLst>
      <p:ext uri="{BB962C8B-B14F-4D97-AF65-F5344CB8AC3E}">
        <p14:creationId xmlns:p14="http://schemas.microsoft.com/office/powerpoint/2010/main" val="1650074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p:cNvSpPr>
            <a:spLocks noGrp="1"/>
          </p:cNvSpPr>
          <p:nvPr>
            <p:ph type="dt" sz="half" idx="10"/>
          </p:nvPr>
        </p:nvSpPr>
        <p:spPr/>
        <p:txBody>
          <a:bodyPr/>
          <a:lstStyle/>
          <a:p>
            <a:fld id="{0BB36A74-B63F-4397-A310-23A980A4D141}" type="datetime1">
              <a:rPr lang="tr-TR" smtClean="0">
                <a:solidFill>
                  <a:prstClr val="black">
                    <a:tint val="75000"/>
                  </a:prstClr>
                </a:solidFill>
              </a:rPr>
              <a:p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6EF66095-81AA-468E-AF2E-0780495B888D}" type="slidenum">
              <a:rPr lang="tr-TR" smtClean="0">
                <a:solidFill>
                  <a:prstClr val="black">
                    <a:tint val="75000"/>
                  </a:prstClr>
                </a:solidFill>
              </a:rPr>
              <a:pPr/>
              <a:t>51</a:t>
            </a:fld>
            <a:endParaRPr lang="tr-TR">
              <a:solidFill>
                <a:prstClr val="black">
                  <a:tint val="75000"/>
                </a:prstClr>
              </a:solidFill>
            </a:endParaRPr>
          </a:p>
        </p:txBody>
      </p:sp>
      <p:pic>
        <p:nvPicPr>
          <p:cNvPr id="12" name="İçerik Yer Tutucusu 11"/>
          <p:cNvPicPr>
            <a:picLocks noGrp="1" noChangeAspect="1"/>
          </p:cNvPicPr>
          <p:nvPr>
            <p:ph idx="1"/>
          </p:nvPr>
        </p:nvPicPr>
        <p:blipFill>
          <a:blip r:embed="rId2"/>
          <a:stretch>
            <a:fillRect/>
          </a:stretch>
        </p:blipFill>
        <p:spPr>
          <a:xfrm>
            <a:off x="1559859" y="295596"/>
            <a:ext cx="7570693" cy="5881367"/>
          </a:xfrm>
          <a:prstGeom prst="rect">
            <a:avLst/>
          </a:prstGeom>
        </p:spPr>
      </p:pic>
    </p:spTree>
    <p:extLst>
      <p:ext uri="{BB962C8B-B14F-4D97-AF65-F5344CB8AC3E}">
        <p14:creationId xmlns:p14="http://schemas.microsoft.com/office/powerpoint/2010/main" val="3011186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a:stretch>
            <a:fillRect/>
          </a:stretch>
        </p:blipFill>
        <p:spPr>
          <a:xfrm>
            <a:off x="1506071" y="221774"/>
            <a:ext cx="8364070" cy="6134575"/>
          </a:xfrm>
          <a:prstGeom prst="rect">
            <a:avLst/>
          </a:prstGeom>
        </p:spPr>
      </p:pic>
      <p:sp>
        <p:nvSpPr>
          <p:cNvPr id="4" name="Veri Yer Tutucusu 3"/>
          <p:cNvSpPr>
            <a:spLocks noGrp="1"/>
          </p:cNvSpPr>
          <p:nvPr>
            <p:ph type="dt" sz="half" idx="10"/>
          </p:nvPr>
        </p:nvSpPr>
        <p:spPr/>
        <p:txBody>
          <a:bodyPr/>
          <a:lstStyle/>
          <a:p>
            <a:fld id="{660736AC-76F4-434A-BEF0-7B03C5CCFED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52</a:t>
            </a:fld>
            <a:endParaRPr lang="tr-TR">
              <a:solidFill>
                <a:prstClr val="black">
                  <a:tint val="75000"/>
                </a:prstClr>
              </a:solidFill>
            </a:endParaRPr>
          </a:p>
        </p:txBody>
      </p:sp>
    </p:spTree>
    <p:extLst>
      <p:ext uri="{BB962C8B-B14F-4D97-AF65-F5344CB8AC3E}">
        <p14:creationId xmlns:p14="http://schemas.microsoft.com/office/powerpoint/2010/main" val="343729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81200" y="274638"/>
            <a:ext cx="8229600" cy="778098"/>
          </a:xfrm>
          <a:solidFill>
            <a:schemeClr val="accent1">
              <a:lumMod val="20000"/>
              <a:lumOff val="80000"/>
            </a:schemeClr>
          </a:solidFill>
        </p:spPr>
        <p:txBody>
          <a:bodyPr>
            <a:normAutofit fontScale="90000"/>
          </a:bodyPr>
          <a:lstStyle/>
          <a:p>
            <a:r>
              <a:rPr lang="tr-TR" dirty="0">
                <a:solidFill>
                  <a:srgbClr val="FF0000"/>
                </a:solidFill>
              </a:rPr>
              <a:t>3. A.TR BELGESİ</a:t>
            </a:r>
            <a:r>
              <a:rPr lang="tr-TR" sz="3100" dirty="0">
                <a:solidFill>
                  <a:srgbClr val="FF0000"/>
                </a:solidFill>
              </a:rPr>
              <a:t>(</a:t>
            </a:r>
            <a:r>
              <a:rPr lang="tr-TR" sz="3100" dirty="0" err="1">
                <a:solidFill>
                  <a:srgbClr val="FF0000"/>
                </a:solidFill>
              </a:rPr>
              <a:t>admission</a:t>
            </a:r>
            <a:r>
              <a:rPr lang="tr-TR" sz="3100" dirty="0">
                <a:solidFill>
                  <a:srgbClr val="FF0000"/>
                </a:solidFill>
              </a:rPr>
              <a:t> </a:t>
            </a:r>
            <a:r>
              <a:rPr lang="tr-TR" sz="3100" dirty="0" err="1">
                <a:solidFill>
                  <a:srgbClr val="FF0000"/>
                </a:solidFill>
              </a:rPr>
              <a:t>temporaire</a:t>
            </a:r>
            <a:r>
              <a:rPr lang="tr-TR" sz="3100" dirty="0">
                <a:solidFill>
                  <a:srgbClr val="FF0000"/>
                </a:solidFill>
              </a:rPr>
              <a:t> </a:t>
            </a:r>
            <a:r>
              <a:rPr lang="tr-TR" sz="3100" dirty="0" err="1">
                <a:solidFill>
                  <a:srgbClr val="FF0000"/>
                </a:solidFill>
              </a:rPr>
              <a:t>roulette</a:t>
            </a:r>
            <a:r>
              <a:rPr lang="tr-TR" sz="3100" dirty="0">
                <a:solidFill>
                  <a:srgbClr val="FF0000"/>
                </a:solidFill>
              </a:rPr>
              <a:t>)</a:t>
            </a:r>
            <a:endParaRPr lang="tr-TR" dirty="0">
              <a:solidFill>
                <a:srgbClr val="FF0000"/>
              </a:solidFill>
            </a:endParaRPr>
          </a:p>
        </p:txBody>
      </p:sp>
      <p:sp>
        <p:nvSpPr>
          <p:cNvPr id="3" name="İçerik Yer Tutucusu 2"/>
          <p:cNvSpPr>
            <a:spLocks noGrp="1"/>
          </p:cNvSpPr>
          <p:nvPr>
            <p:ph idx="1"/>
          </p:nvPr>
        </p:nvSpPr>
        <p:spPr>
          <a:xfrm>
            <a:off x="284813" y="1454046"/>
            <a:ext cx="11527436" cy="4722917"/>
          </a:xfrm>
        </p:spPr>
        <p:txBody>
          <a:bodyPr>
            <a:normAutofit lnSpcReduction="10000"/>
          </a:bodyPr>
          <a:lstStyle/>
          <a:p>
            <a:pPr algn="ctr"/>
            <a:r>
              <a:rPr lang="tr-TR" sz="3200" b="1" u="sng" dirty="0"/>
              <a:t>açılımı </a:t>
            </a:r>
            <a:r>
              <a:rPr lang="tr-TR" sz="4000" b="1" u="sng" dirty="0" err="1">
                <a:solidFill>
                  <a:srgbClr val="00B050"/>
                </a:solidFill>
              </a:rPr>
              <a:t>A</a:t>
            </a:r>
            <a:r>
              <a:rPr lang="tr-TR" sz="3200" b="1" u="sng" dirty="0" err="1">
                <a:solidFill>
                  <a:srgbClr val="FF0000"/>
                </a:solidFill>
              </a:rPr>
              <a:t>dmission</a:t>
            </a:r>
            <a:r>
              <a:rPr lang="tr-TR" sz="3200" b="1" u="sng" dirty="0">
                <a:solidFill>
                  <a:srgbClr val="FF0000"/>
                </a:solidFill>
              </a:rPr>
              <a:t> </a:t>
            </a:r>
            <a:r>
              <a:rPr lang="tr-TR" sz="4000" b="1" u="sng" dirty="0" err="1">
                <a:solidFill>
                  <a:srgbClr val="00B050"/>
                </a:solidFill>
              </a:rPr>
              <a:t>T</a:t>
            </a:r>
            <a:r>
              <a:rPr lang="tr-TR" sz="3200" b="1" u="sng" dirty="0" err="1">
                <a:solidFill>
                  <a:srgbClr val="FF0000"/>
                </a:solidFill>
              </a:rPr>
              <a:t>emporaire</a:t>
            </a:r>
            <a:r>
              <a:rPr lang="tr-TR" sz="3200" b="1" u="sng" dirty="0">
                <a:solidFill>
                  <a:srgbClr val="FF0000"/>
                </a:solidFill>
              </a:rPr>
              <a:t> </a:t>
            </a:r>
            <a:r>
              <a:rPr lang="tr-TR" sz="4000" b="1" u="sng" dirty="0" err="1">
                <a:solidFill>
                  <a:srgbClr val="00B050"/>
                </a:solidFill>
              </a:rPr>
              <a:t>R</a:t>
            </a:r>
            <a:r>
              <a:rPr lang="tr-TR" sz="3200" b="1" u="sng" dirty="0" err="1">
                <a:solidFill>
                  <a:srgbClr val="FF0000"/>
                </a:solidFill>
              </a:rPr>
              <a:t>oulette</a:t>
            </a:r>
            <a:r>
              <a:rPr lang="tr-TR" sz="3200" b="1" u="sng" dirty="0">
                <a:solidFill>
                  <a:srgbClr val="FF0000"/>
                </a:solidFill>
              </a:rPr>
              <a:t> </a:t>
            </a:r>
            <a:r>
              <a:rPr lang="tr-TR" sz="3200" b="1" u="sng" dirty="0"/>
              <a:t>olan AB ülkeleri için dolaşım belgesidir.</a:t>
            </a:r>
          </a:p>
          <a:p>
            <a:pPr algn="ctr"/>
            <a:endParaRPr lang="tr-TR" sz="3200" b="1" u="sng" dirty="0"/>
          </a:p>
          <a:p>
            <a:pPr algn="ctr"/>
            <a:r>
              <a:rPr lang="tr-TR" sz="3200" b="1" u="sng" dirty="0"/>
              <a:t>Türkiye ile Avrupa Birliği’nde ;</a:t>
            </a:r>
          </a:p>
          <a:p>
            <a:r>
              <a:rPr lang="tr-TR" sz="3200" dirty="0">
                <a:solidFill>
                  <a:srgbClr val="00B0F0"/>
                </a:solidFill>
              </a:rPr>
              <a:t>serbest dolaşımda bulunan eşyanın ,</a:t>
            </a:r>
          </a:p>
          <a:p>
            <a:r>
              <a:rPr lang="tr-TR" sz="3200" dirty="0"/>
              <a:t>Katma Protokol’de öngörülen</a:t>
            </a:r>
            <a:r>
              <a:rPr lang="tr-TR" sz="3200" dirty="0">
                <a:solidFill>
                  <a:srgbClr val="00B0F0"/>
                </a:solidFill>
              </a:rPr>
              <a:t> tercihli rejimden yararlanabilmesi </a:t>
            </a:r>
            <a:r>
              <a:rPr lang="tr-TR" sz="3200" dirty="0"/>
              <a:t>için </a:t>
            </a:r>
            <a:r>
              <a:rPr lang="tr-TR" sz="3200" u="sng" dirty="0">
                <a:solidFill>
                  <a:srgbClr val="FF0000"/>
                </a:solidFill>
              </a:rPr>
              <a:t>ihracatçı ülke yetkili kuruluşlarınca düzenlenen belgedir.</a:t>
            </a:r>
          </a:p>
          <a:p>
            <a:pPr lvl="0" algn="ctr"/>
            <a:r>
              <a:rPr lang="tr-TR" b="1" dirty="0" err="1">
                <a:solidFill>
                  <a:srgbClr val="FFC000"/>
                </a:solidFill>
              </a:rPr>
              <a:t>Admission</a:t>
            </a:r>
            <a:r>
              <a:rPr lang="tr-TR" b="1" dirty="0">
                <a:solidFill>
                  <a:srgbClr val="00B050"/>
                </a:solidFill>
              </a:rPr>
              <a:t> </a:t>
            </a:r>
            <a:r>
              <a:rPr lang="tr-TR" b="1" dirty="0" err="1">
                <a:solidFill>
                  <a:srgbClr val="00B050"/>
                </a:solidFill>
              </a:rPr>
              <a:t>temporary</a:t>
            </a:r>
            <a:r>
              <a:rPr lang="tr-TR" b="1" dirty="0">
                <a:solidFill>
                  <a:srgbClr val="00B050"/>
                </a:solidFill>
              </a:rPr>
              <a:t>: geçici </a:t>
            </a:r>
            <a:r>
              <a:rPr lang="tr-TR" b="1" dirty="0">
                <a:solidFill>
                  <a:srgbClr val="FFC000"/>
                </a:solidFill>
              </a:rPr>
              <a:t>kabul</a:t>
            </a:r>
          </a:p>
          <a:p>
            <a:pPr lvl="0" algn="ctr"/>
            <a:r>
              <a:rPr lang="tr-TR" b="1" dirty="0" err="1">
                <a:solidFill>
                  <a:srgbClr val="FFC000"/>
                </a:solidFill>
              </a:rPr>
              <a:t>roulette:dişli</a:t>
            </a:r>
            <a:r>
              <a:rPr lang="tr-TR" b="1" dirty="0">
                <a:solidFill>
                  <a:srgbClr val="FFC000"/>
                </a:solidFill>
              </a:rPr>
              <a:t> ufak çark</a:t>
            </a:r>
          </a:p>
          <a:p>
            <a:endParaRPr lang="tr-TR" sz="3200" u="sng" dirty="0">
              <a:solidFill>
                <a:srgbClr val="FF0000"/>
              </a:solidFill>
            </a:endParaRPr>
          </a:p>
          <a:p>
            <a:endParaRPr lang="tr-TR" sz="3200" dirty="0"/>
          </a:p>
        </p:txBody>
      </p:sp>
      <p:sp>
        <p:nvSpPr>
          <p:cNvPr id="4" name="Veri Yer Tutucusu 3"/>
          <p:cNvSpPr>
            <a:spLocks noGrp="1"/>
          </p:cNvSpPr>
          <p:nvPr>
            <p:ph type="dt" sz="half" idx="10"/>
          </p:nvPr>
        </p:nvSpPr>
        <p:spPr/>
        <p:txBody>
          <a:bodyPr/>
          <a:lstStyle/>
          <a:p>
            <a:fld id="{EB9CE51D-D41B-4EB5-8DF3-7C0D78599C5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53</a:t>
            </a:fld>
            <a:endParaRPr lang="tr-TR">
              <a:solidFill>
                <a:prstClr val="black">
                  <a:tint val="75000"/>
                </a:prstClr>
              </a:solidFill>
            </a:endParaRPr>
          </a:p>
        </p:txBody>
      </p:sp>
    </p:spTree>
    <p:extLst>
      <p:ext uri="{BB962C8B-B14F-4D97-AF65-F5344CB8AC3E}">
        <p14:creationId xmlns:p14="http://schemas.microsoft.com/office/powerpoint/2010/main" val="866491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4911" y="0"/>
            <a:ext cx="5171607" cy="1289154"/>
          </a:xfrm>
        </p:spPr>
        <p:txBody>
          <a:bodyPr>
            <a:noAutofit/>
          </a:bodyPr>
          <a:lstStyle/>
          <a:p>
            <a:pPr>
              <a:lnSpc>
                <a:spcPct val="107000"/>
              </a:lnSpc>
              <a:spcAft>
                <a:spcPts val="750"/>
              </a:spcAft>
            </a:pPr>
            <a:br>
              <a:rPr lang="tr-TR" sz="2800" b="1" dirty="0">
                <a:solidFill>
                  <a:srgbClr val="005982"/>
                </a:solidFill>
                <a:latin typeface="Verdana" panose="020B0604030504040204" pitchFamily="34" charset="0"/>
                <a:ea typeface="Times New Roman" panose="02020603050405020304" pitchFamily="18" charset="0"/>
                <a:cs typeface="Times New Roman" panose="02020603050405020304" pitchFamily="18" charset="0"/>
              </a:rPr>
            </a:br>
            <a:r>
              <a:rPr lang="tr-TR" sz="2400" b="1" dirty="0">
                <a:solidFill>
                  <a:srgbClr val="005982"/>
                </a:solidFill>
                <a:latin typeface="Verdana" panose="020B0604030504040204" pitchFamily="34" charset="0"/>
                <a:ea typeface="Times New Roman" panose="02020603050405020304" pitchFamily="18" charset="0"/>
                <a:cs typeface="Times New Roman" panose="02020603050405020304" pitchFamily="18" charset="0"/>
              </a:rPr>
              <a:t>A.TR. DOLAŞIM BELGESİ (</a:t>
            </a:r>
            <a:r>
              <a:rPr lang="tr-TR" sz="2400" b="1" dirty="0" err="1">
                <a:solidFill>
                  <a:srgbClr val="005982"/>
                </a:solidFill>
                <a:latin typeface="Verdana" panose="020B0604030504040204" pitchFamily="34" charset="0"/>
                <a:ea typeface="Times New Roman" panose="02020603050405020304" pitchFamily="18" charset="0"/>
                <a:cs typeface="Times New Roman" panose="02020603050405020304" pitchFamily="18" charset="0"/>
              </a:rPr>
              <a:t>Movement</a:t>
            </a:r>
            <a:r>
              <a:rPr lang="tr-TR" sz="2400" b="1" dirty="0">
                <a:solidFill>
                  <a:srgbClr val="005982"/>
                </a:solidFill>
                <a:latin typeface="Verdana" panose="020B0604030504040204" pitchFamily="34" charset="0"/>
                <a:ea typeface="Times New Roman" panose="02020603050405020304" pitchFamily="18" charset="0"/>
                <a:cs typeface="Times New Roman" panose="02020603050405020304" pitchFamily="18" charset="0"/>
              </a:rPr>
              <a:t> </a:t>
            </a:r>
            <a:r>
              <a:rPr lang="tr-TR" sz="2400" b="1" dirty="0" err="1">
                <a:solidFill>
                  <a:srgbClr val="005982"/>
                </a:solidFill>
                <a:latin typeface="Verdana" panose="020B0604030504040204" pitchFamily="34" charset="0"/>
                <a:ea typeface="Times New Roman" panose="02020603050405020304" pitchFamily="18" charset="0"/>
                <a:cs typeface="Times New Roman" panose="02020603050405020304" pitchFamily="18" charset="0"/>
              </a:rPr>
              <a:t>Certificate</a:t>
            </a:r>
            <a:r>
              <a:rPr lang="tr-TR" sz="2400" b="1" dirty="0">
                <a:solidFill>
                  <a:srgbClr val="005982"/>
                </a:solidFill>
                <a:latin typeface="Verdana" panose="020B0604030504040204" pitchFamily="34" charset="0"/>
                <a:ea typeface="Times New Roman" panose="02020603050405020304" pitchFamily="18" charset="0"/>
                <a:cs typeface="Times New Roman" panose="02020603050405020304" pitchFamily="18" charset="0"/>
              </a:rPr>
              <a:t>)</a:t>
            </a:r>
            <a:br>
              <a:rPr lang="tr-TR" sz="2400" dirty="0">
                <a:latin typeface="Calibri" panose="020F0502020204030204" pitchFamily="34" charset="0"/>
                <a:ea typeface="Calibri" panose="020F0502020204030204" pitchFamily="34" charset="0"/>
                <a:cs typeface="Times New Roman" panose="02020603050405020304" pitchFamily="18" charset="0"/>
              </a:rPr>
            </a:br>
            <a:endParaRPr lang="tr-TR" sz="2400" dirty="0"/>
          </a:p>
        </p:txBody>
      </p:sp>
      <p:pic>
        <p:nvPicPr>
          <p:cNvPr id="4" name="İçerik Yer Tutucusu 3" descr="D:\DOCUMENTS\Desktop\atr-dolasim-belgesi-bos-ornek.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214049" y="419725"/>
            <a:ext cx="8073544" cy="6250898"/>
          </a:xfrm>
          <a:prstGeom prst="rect">
            <a:avLst/>
          </a:prstGeom>
          <a:noFill/>
          <a:ln>
            <a:noFill/>
          </a:ln>
        </p:spPr>
      </p:pic>
      <p:sp>
        <p:nvSpPr>
          <p:cNvPr id="3" name="Metin Yer Tutucusu 2"/>
          <p:cNvSpPr>
            <a:spLocks noGrp="1"/>
          </p:cNvSpPr>
          <p:nvPr>
            <p:ph type="body" sz="half" idx="2"/>
          </p:nvPr>
        </p:nvSpPr>
        <p:spPr>
          <a:xfrm>
            <a:off x="134912" y="1289154"/>
            <a:ext cx="2621936" cy="4224542"/>
          </a:xfrm>
          <a:solidFill>
            <a:schemeClr val="accent2">
              <a:lumMod val="20000"/>
              <a:lumOff val="80000"/>
            </a:schemeClr>
          </a:solidFill>
        </p:spPr>
        <p:txBody>
          <a:bodyPr/>
          <a:lstStyle/>
          <a:p>
            <a:r>
              <a:rPr lang="tr-TR" dirty="0"/>
              <a:t>Bkz. </a:t>
            </a:r>
            <a:r>
              <a:rPr lang="tr-TR" dirty="0" err="1"/>
              <a:t>U.a</a:t>
            </a:r>
            <a:r>
              <a:rPr lang="tr-TR" dirty="0"/>
              <a:t>. Belgeler:</a:t>
            </a:r>
          </a:p>
          <a:p>
            <a:r>
              <a:rPr lang="tr-TR" dirty="0" err="1"/>
              <a:t>Atr</a:t>
            </a:r>
            <a:r>
              <a:rPr lang="tr-TR" dirty="0"/>
              <a:t> belgesi resmi ve dolu hali </a:t>
            </a:r>
          </a:p>
          <a:p>
            <a:r>
              <a:rPr lang="tr-TR" dirty="0"/>
              <a:t>Tanımı ile birlikte</a:t>
            </a:r>
          </a:p>
        </p:txBody>
      </p:sp>
      <p:sp>
        <p:nvSpPr>
          <p:cNvPr id="5" name="Veri Yer Tutucusu 4"/>
          <p:cNvSpPr>
            <a:spLocks noGrp="1"/>
          </p:cNvSpPr>
          <p:nvPr>
            <p:ph type="dt" sz="half" idx="10"/>
          </p:nvPr>
        </p:nvSpPr>
        <p:spPr/>
        <p:txBody>
          <a:bodyPr/>
          <a:lstStyle/>
          <a:p>
            <a:fld id="{3DAB5F56-1F20-4956-986B-8821934369BA}" type="datetime1">
              <a:rPr lang="tr-TR" smtClean="0">
                <a:solidFill>
                  <a:prstClr val="black">
                    <a:tint val="75000"/>
                  </a:prstClr>
                </a:solidFill>
              </a:rPr>
              <a:t>19.09.2024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r>
              <a:rPr lang="tr-TR">
                <a:solidFill>
                  <a:prstClr val="black">
                    <a:tint val="75000"/>
                  </a:prstClr>
                </a:solidFill>
              </a:rPr>
              <a:t>osenses@trabzon.edu.tr</a:t>
            </a:r>
          </a:p>
        </p:txBody>
      </p:sp>
      <p:sp>
        <p:nvSpPr>
          <p:cNvPr id="7" name="Slayt Numarası Yer Tutucusu 6"/>
          <p:cNvSpPr>
            <a:spLocks noGrp="1"/>
          </p:cNvSpPr>
          <p:nvPr>
            <p:ph type="sldNum" sz="quarter" idx="12"/>
          </p:nvPr>
        </p:nvSpPr>
        <p:spPr/>
        <p:txBody>
          <a:bodyPr/>
          <a:lstStyle/>
          <a:p>
            <a:fld id="{DECB1C78-3B6F-4B3D-A98F-BC72D261CF61}" type="slidenum">
              <a:rPr lang="tr-TR" smtClean="0">
                <a:solidFill>
                  <a:prstClr val="black">
                    <a:tint val="75000"/>
                  </a:prstClr>
                </a:solidFill>
              </a:rPr>
              <a:pPr/>
              <a:t>54</a:t>
            </a:fld>
            <a:endParaRPr lang="tr-TR">
              <a:solidFill>
                <a:prstClr val="black">
                  <a:tint val="75000"/>
                </a:prstClr>
              </a:solidFill>
            </a:endParaRPr>
          </a:p>
        </p:txBody>
      </p:sp>
    </p:spTree>
    <p:extLst>
      <p:ext uri="{BB962C8B-B14F-4D97-AF65-F5344CB8AC3E}">
        <p14:creationId xmlns:p14="http://schemas.microsoft.com/office/powerpoint/2010/main" val="1521229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855640" y="-43080"/>
            <a:ext cx="5976664" cy="6712440"/>
          </a:xfrm>
          <a:prstGeom prst="rect">
            <a:avLst/>
          </a:prstGeom>
        </p:spPr>
      </p:pic>
      <p:sp>
        <p:nvSpPr>
          <p:cNvPr id="2" name="Veri Yer Tutucusu 1"/>
          <p:cNvSpPr>
            <a:spLocks noGrp="1"/>
          </p:cNvSpPr>
          <p:nvPr>
            <p:ph type="dt" sz="half" idx="10"/>
          </p:nvPr>
        </p:nvSpPr>
        <p:spPr/>
        <p:txBody>
          <a:bodyPr/>
          <a:lstStyle/>
          <a:p>
            <a:fld id="{0D777761-8D76-41E0-8D62-36E4C22F8B9F}" type="datetime1">
              <a:rPr lang="tr-TR" smtClean="0">
                <a:solidFill>
                  <a:prstClr val="black">
                    <a:tint val="75000"/>
                  </a:prstClr>
                </a:solidFill>
              </a:rPr>
              <a:t>19.09.2024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55</a:t>
            </a:fld>
            <a:endParaRPr lang="tr-TR">
              <a:solidFill>
                <a:prstClr val="black">
                  <a:tint val="75000"/>
                </a:prstClr>
              </a:solidFill>
            </a:endParaRPr>
          </a:p>
        </p:txBody>
      </p:sp>
    </p:spTree>
    <p:extLst>
      <p:ext uri="{BB962C8B-B14F-4D97-AF65-F5344CB8AC3E}">
        <p14:creationId xmlns:p14="http://schemas.microsoft.com/office/powerpoint/2010/main" val="2411161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9862" y="0"/>
            <a:ext cx="11143938" cy="719528"/>
          </a:xfrm>
          <a:solidFill>
            <a:schemeClr val="accent3">
              <a:lumMod val="40000"/>
              <a:lumOff val="60000"/>
            </a:schemeClr>
          </a:solidFill>
        </p:spPr>
        <p:txBody>
          <a:bodyPr>
            <a:normAutofit/>
          </a:bodyPr>
          <a:lstStyle/>
          <a:p>
            <a:pPr algn="ctr"/>
            <a:r>
              <a:rPr lang="tr-TR" b="1" dirty="0">
                <a:solidFill>
                  <a:srgbClr val="FF0000"/>
                </a:solidFill>
              </a:rPr>
              <a:t> ATR 1 ve EURO 1 belgesi</a:t>
            </a:r>
          </a:p>
        </p:txBody>
      </p:sp>
      <p:sp>
        <p:nvSpPr>
          <p:cNvPr id="3" name="İçerik Yer Tutucusu 2"/>
          <p:cNvSpPr>
            <a:spLocks noGrp="1"/>
          </p:cNvSpPr>
          <p:nvPr>
            <p:ph idx="1"/>
          </p:nvPr>
        </p:nvSpPr>
        <p:spPr>
          <a:xfrm>
            <a:off x="327545" y="884420"/>
            <a:ext cx="11659667" cy="5831173"/>
          </a:xfrm>
        </p:spPr>
        <p:txBody>
          <a:bodyPr>
            <a:normAutofit/>
          </a:bodyPr>
          <a:lstStyle/>
          <a:p>
            <a:pPr fontAlgn="base"/>
            <a:endParaRPr lang="tr-TR" b="1" dirty="0"/>
          </a:p>
          <a:p>
            <a:pPr algn="ctr" fontAlgn="base"/>
            <a:r>
              <a:rPr lang="tr-TR" sz="3600" b="1" u="sng" dirty="0">
                <a:solidFill>
                  <a:srgbClr val="FF0000"/>
                </a:solidFill>
              </a:rPr>
              <a:t>A.TR DOLAŞIM SERTİFİKASI</a:t>
            </a:r>
            <a:endParaRPr lang="tr-TR" sz="3600" u="sng" dirty="0">
              <a:solidFill>
                <a:srgbClr val="FF0000"/>
              </a:solidFill>
            </a:endParaRPr>
          </a:p>
          <a:p>
            <a:pPr fontAlgn="base"/>
            <a:r>
              <a:rPr lang="tr-TR" sz="3200" dirty="0"/>
              <a:t>Avrupa Topluluğu’na dahil, A bendinde listesi verilen ülkelerle aramızdaki ticarette, serbest dolaşımda bulunan eşya için, ihracatçı firma tarafından düzenlenen belgedir. </a:t>
            </a:r>
          </a:p>
          <a:p>
            <a:pPr fontAlgn="base"/>
            <a:r>
              <a:rPr lang="tr-TR" sz="3200" dirty="0">
                <a:solidFill>
                  <a:srgbClr val="FF0000"/>
                </a:solidFill>
              </a:rPr>
              <a:t>İhracatçı firmanın bağlı bulunduğu Ticaret veya Sanayi Odası tarafından tasdiklenip, Gümrük İdaresince vize edilir.</a:t>
            </a:r>
          </a:p>
          <a:p>
            <a:pPr fontAlgn="base"/>
            <a:r>
              <a:rPr lang="tr-TR" sz="3200" dirty="0">
                <a:solidFill>
                  <a:srgbClr val="FF0000"/>
                </a:solidFill>
              </a:rPr>
              <a:t>Artık yeni düzenlemeyle ihracatçılar birliği de ATR 1 verebiliyor.</a:t>
            </a:r>
          </a:p>
          <a:p>
            <a:pPr fontAlgn="base"/>
            <a:r>
              <a:rPr lang="tr-TR" sz="3200" dirty="0">
                <a:solidFill>
                  <a:srgbClr val="00B050"/>
                </a:solidFill>
              </a:rPr>
              <a:t>A.TR Dolaşım Belgesi, Türkiye’den Topluluğa veya Topluluktan Türkiye’ye doğrudan nakledilen eşya için düzenlenir</a:t>
            </a:r>
            <a:r>
              <a:rPr lang="tr-TR" sz="3200" dirty="0"/>
              <a:t>. </a:t>
            </a:r>
          </a:p>
          <a:p>
            <a:endParaRPr lang="tr-TR" sz="3200" dirty="0"/>
          </a:p>
        </p:txBody>
      </p:sp>
      <p:sp>
        <p:nvSpPr>
          <p:cNvPr id="4" name="Veri Yer Tutucusu 3"/>
          <p:cNvSpPr>
            <a:spLocks noGrp="1"/>
          </p:cNvSpPr>
          <p:nvPr>
            <p:ph type="dt" sz="half" idx="10"/>
          </p:nvPr>
        </p:nvSpPr>
        <p:spPr/>
        <p:txBody>
          <a:bodyPr/>
          <a:lstStyle/>
          <a:p>
            <a:fld id="{D8114881-C2EF-460A-9022-6A392CA954E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56</a:t>
            </a:fld>
            <a:endParaRPr lang="tr-TR">
              <a:solidFill>
                <a:prstClr val="black">
                  <a:tint val="75000"/>
                </a:prstClr>
              </a:solidFill>
            </a:endParaRPr>
          </a:p>
        </p:txBody>
      </p:sp>
    </p:spTree>
    <p:extLst>
      <p:ext uri="{BB962C8B-B14F-4D97-AF65-F5344CB8AC3E}">
        <p14:creationId xmlns:p14="http://schemas.microsoft.com/office/powerpoint/2010/main" val="2119867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0025" y="300038"/>
            <a:ext cx="11687175" cy="6200775"/>
          </a:xfrm>
        </p:spPr>
        <p:txBody>
          <a:bodyPr>
            <a:normAutofit/>
          </a:bodyPr>
          <a:lstStyle/>
          <a:p>
            <a:r>
              <a:rPr lang="tr-TR" sz="3200" dirty="0"/>
              <a:t>Dolaşım belgeleriyle;</a:t>
            </a:r>
          </a:p>
          <a:p>
            <a:r>
              <a:rPr lang="tr-TR" sz="3200" dirty="0"/>
              <a:t>ATR 1 İLE;</a:t>
            </a:r>
          </a:p>
          <a:p>
            <a:r>
              <a:rPr lang="tr-TR" sz="3200" b="1" dirty="0">
                <a:solidFill>
                  <a:srgbClr val="FF0000"/>
                </a:solidFill>
              </a:rPr>
              <a:t>1.</a:t>
            </a:r>
            <a:r>
              <a:rPr lang="tr-TR" sz="3200" dirty="0"/>
              <a:t> sanayi ürünleri sıfır(0) gümrükle dolaşır. (</a:t>
            </a:r>
            <a:r>
              <a:rPr lang="tr-TR" sz="3200" dirty="0">
                <a:solidFill>
                  <a:srgbClr val="FF0000"/>
                </a:solidFill>
              </a:rPr>
              <a:t>sadece gümrük vergisi sıfırdır. </a:t>
            </a:r>
            <a:r>
              <a:rPr lang="tr-TR" sz="3200" dirty="0"/>
              <a:t>Diğer vergiler değişebilir.(</a:t>
            </a:r>
            <a:r>
              <a:rPr lang="tr-TR" sz="3200" dirty="0" err="1"/>
              <a:t>ÖTV,ÖİV,DV.vb</a:t>
            </a:r>
            <a:r>
              <a:rPr lang="tr-TR" sz="3200" dirty="0"/>
              <a:t> )</a:t>
            </a:r>
          </a:p>
          <a:p>
            <a:r>
              <a:rPr lang="tr-TR" sz="3200" b="1" dirty="0">
                <a:solidFill>
                  <a:srgbClr val="FF0000"/>
                </a:solidFill>
              </a:rPr>
              <a:t>İstisna</a:t>
            </a:r>
            <a:r>
              <a:rPr lang="tr-TR" sz="3200" dirty="0"/>
              <a:t> </a:t>
            </a:r>
            <a:r>
              <a:rPr lang="tr-TR" sz="3200" dirty="0">
                <a:solidFill>
                  <a:srgbClr val="00B050"/>
                </a:solidFill>
              </a:rPr>
              <a:t>(AB ile Türkiye arasında ATR de): kömür , demir ve çelik istisnadır.</a:t>
            </a:r>
            <a:r>
              <a:rPr lang="tr-TR" sz="3200" dirty="0"/>
              <a:t> Bu mallar gümrük vergisine tabidir. (bu istisna da EURO1 ile ortadan kalkıyor) .</a:t>
            </a:r>
          </a:p>
          <a:p>
            <a:r>
              <a:rPr lang="tr-TR" sz="3200" dirty="0"/>
              <a:t>Mallar AB –TR arasında sıfır gümrüklü olabilmesi için ilgili ülke menşeli olacak.</a:t>
            </a:r>
          </a:p>
          <a:p>
            <a:r>
              <a:rPr lang="tr-TR" sz="3200" dirty="0">
                <a:solidFill>
                  <a:srgbClr val="7030A0"/>
                </a:solidFill>
              </a:rPr>
              <a:t>Demir çelik ve kömür ham olarak AB-TR arasında gümrüksüz dolaşamaz. İşlem gördükten sonra üzerinde işlem yapılırsa sanayi ürünü olur ve gümrüksüz dolaşır</a:t>
            </a:r>
            <a:r>
              <a:rPr lang="tr-TR" sz="3200" dirty="0"/>
              <a:t>.</a:t>
            </a:r>
          </a:p>
          <a:p>
            <a:endParaRPr lang="tr-TR" dirty="0"/>
          </a:p>
        </p:txBody>
      </p:sp>
      <p:sp>
        <p:nvSpPr>
          <p:cNvPr id="4" name="Veri Yer Tutucusu 3"/>
          <p:cNvSpPr>
            <a:spLocks noGrp="1"/>
          </p:cNvSpPr>
          <p:nvPr>
            <p:ph type="dt" sz="half" idx="10"/>
          </p:nvPr>
        </p:nvSpPr>
        <p:spPr/>
        <p:txBody>
          <a:bodyPr/>
          <a:lstStyle/>
          <a:p>
            <a:fld id="{08D2B15A-5F5F-4C93-A1A2-17836783C86F}"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57</a:t>
            </a:fld>
            <a:endParaRPr lang="tr-TR">
              <a:solidFill>
                <a:prstClr val="black">
                  <a:tint val="75000"/>
                </a:prstClr>
              </a:solidFill>
            </a:endParaRPr>
          </a:p>
        </p:txBody>
      </p:sp>
    </p:spTree>
    <p:extLst>
      <p:ext uri="{BB962C8B-B14F-4D97-AF65-F5344CB8AC3E}">
        <p14:creationId xmlns:p14="http://schemas.microsoft.com/office/powerpoint/2010/main" val="941574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4256" y="536448"/>
            <a:ext cx="10829544" cy="5640515"/>
          </a:xfrm>
        </p:spPr>
        <p:txBody>
          <a:bodyPr>
            <a:normAutofit/>
          </a:bodyPr>
          <a:lstStyle/>
          <a:p>
            <a:r>
              <a:rPr lang="tr-TR" sz="3200" dirty="0">
                <a:solidFill>
                  <a:srgbClr val="FF0000"/>
                </a:solidFill>
              </a:rPr>
              <a:t>2. istisna </a:t>
            </a:r>
            <a:r>
              <a:rPr lang="tr-TR" sz="3200" dirty="0"/>
              <a:t>: taşıt araçları da sıfır gümrükle geçemez. Yerli sanayii korumak için.</a:t>
            </a:r>
          </a:p>
          <a:p>
            <a:r>
              <a:rPr lang="tr-TR" sz="3200" dirty="0">
                <a:solidFill>
                  <a:srgbClr val="FF0000"/>
                </a:solidFill>
              </a:rPr>
              <a:t>3. istisna </a:t>
            </a:r>
            <a:r>
              <a:rPr lang="tr-TR" sz="3200" dirty="0"/>
              <a:t>:Üçüncü ülkelerden AB-TR içine giren mallar gümrük vergileri ödenmişse , AB-TR arasında sıfır gümrükle girer çıkar. Çünkü vergisi daha önce ödenmiş.</a:t>
            </a:r>
          </a:p>
          <a:p>
            <a:r>
              <a:rPr lang="tr-TR" sz="3200" dirty="0"/>
              <a:t>Hammadde vb. özel izinle AB-TR içine girerse ve mamul olursa (gümrüksüz girdi gümrüksüz dolaştırılmaz.), örneğin, kumaş vergisiz girdi ceket oldu. Artık gümrük vergisi alınır, ödenir.</a:t>
            </a:r>
          </a:p>
        </p:txBody>
      </p:sp>
      <p:sp>
        <p:nvSpPr>
          <p:cNvPr id="4" name="Veri Yer Tutucusu 3"/>
          <p:cNvSpPr>
            <a:spLocks noGrp="1"/>
          </p:cNvSpPr>
          <p:nvPr>
            <p:ph type="dt" sz="half" idx="10"/>
          </p:nvPr>
        </p:nvSpPr>
        <p:spPr/>
        <p:txBody>
          <a:bodyPr/>
          <a:lstStyle/>
          <a:p>
            <a:fld id="{3C27DE2C-BA10-45E9-A9F1-4EEB3BF245F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58</a:t>
            </a:fld>
            <a:endParaRPr lang="tr-TR">
              <a:solidFill>
                <a:prstClr val="black">
                  <a:tint val="75000"/>
                </a:prstClr>
              </a:solidFill>
            </a:endParaRPr>
          </a:p>
        </p:txBody>
      </p:sp>
    </p:spTree>
    <p:extLst>
      <p:ext uri="{BB962C8B-B14F-4D97-AF65-F5344CB8AC3E}">
        <p14:creationId xmlns:p14="http://schemas.microsoft.com/office/powerpoint/2010/main" val="2141320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01 ocak 1996 dan önce ülkeye gümrük vergisi ödenerek giren mal MİLLİLEŞTİRME olarak adlandırılırdı.</a:t>
            </a:r>
          </a:p>
          <a:p>
            <a:r>
              <a:rPr lang="tr-TR" dirty="0"/>
              <a:t>Bu tarihten sonra SERBEST DOLAŞIMA GİRİŞ diye değişti.</a:t>
            </a:r>
          </a:p>
          <a:p>
            <a:r>
              <a:rPr lang="tr-TR" dirty="0"/>
              <a:t>Millileştirme=serbest dolaşıma giriş</a:t>
            </a:r>
          </a:p>
        </p:txBody>
      </p:sp>
      <p:sp>
        <p:nvSpPr>
          <p:cNvPr id="4" name="Veri Yer Tutucusu 3"/>
          <p:cNvSpPr>
            <a:spLocks noGrp="1"/>
          </p:cNvSpPr>
          <p:nvPr>
            <p:ph type="dt" sz="half" idx="10"/>
          </p:nvPr>
        </p:nvSpPr>
        <p:spPr/>
        <p:txBody>
          <a:bodyPr/>
          <a:lstStyle/>
          <a:p>
            <a:fld id="{355D9DC2-4750-45B6-B485-5CA1B06EC89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59</a:t>
            </a:fld>
            <a:endParaRPr lang="tr-TR">
              <a:solidFill>
                <a:prstClr val="black">
                  <a:tint val="75000"/>
                </a:prstClr>
              </a:solidFill>
            </a:endParaRPr>
          </a:p>
        </p:txBody>
      </p:sp>
    </p:spTree>
    <p:extLst>
      <p:ext uri="{BB962C8B-B14F-4D97-AF65-F5344CB8AC3E}">
        <p14:creationId xmlns:p14="http://schemas.microsoft.com/office/powerpoint/2010/main" val="383808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a:stretch>
            <a:fillRect/>
          </a:stretch>
        </p:blipFill>
        <p:spPr>
          <a:xfrm>
            <a:off x="2267712" y="914890"/>
            <a:ext cx="6010656" cy="5242070"/>
          </a:xfrm>
          <a:prstGeom prst="rect">
            <a:avLst/>
          </a:prstGeom>
        </p:spPr>
      </p:pic>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a:t>
            </a:fld>
            <a:endParaRPr lang="tr-TR">
              <a:solidFill>
                <a:prstClr val="black">
                  <a:tint val="75000"/>
                </a:prstClr>
              </a:solidFill>
            </a:endParaRPr>
          </a:p>
        </p:txBody>
      </p:sp>
    </p:spTree>
    <p:extLst>
      <p:ext uri="{BB962C8B-B14F-4D97-AF65-F5344CB8AC3E}">
        <p14:creationId xmlns:p14="http://schemas.microsoft.com/office/powerpoint/2010/main" val="3580741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85763" y="285750"/>
            <a:ext cx="11416093" cy="5891213"/>
          </a:xfrm>
        </p:spPr>
        <p:txBody>
          <a:bodyPr>
            <a:normAutofit/>
          </a:bodyPr>
          <a:lstStyle/>
          <a:p>
            <a:r>
              <a:rPr lang="tr-TR" sz="3200" dirty="0"/>
              <a:t>ATR belgesi gümrük işlemleri sırasında verilir. Öncesinde veya sonrasında değil.</a:t>
            </a:r>
          </a:p>
          <a:p>
            <a:r>
              <a:rPr lang="tr-TR" sz="3200" dirty="0"/>
              <a:t>İhracat ve ithalat işlemleri yapılırken gümrük işlemleriyle beraber verilir.</a:t>
            </a:r>
          </a:p>
          <a:p>
            <a:pPr algn="ctr"/>
            <a:r>
              <a:rPr lang="tr-TR" sz="3600" dirty="0">
                <a:solidFill>
                  <a:srgbClr val="00B050"/>
                </a:solidFill>
              </a:rPr>
              <a:t>Kayıp, çalıntı, zayi olursa ATR1 belgesi :</a:t>
            </a:r>
          </a:p>
          <a:p>
            <a:r>
              <a:rPr lang="tr-TR" sz="3200" dirty="0"/>
              <a:t>Yenisi alınır ve üzerine </a:t>
            </a:r>
            <a:r>
              <a:rPr lang="tr-TR" sz="3200" dirty="0">
                <a:solidFill>
                  <a:srgbClr val="00B050"/>
                </a:solidFill>
              </a:rPr>
              <a:t>« ikinci kez üretilmiştir» </a:t>
            </a:r>
            <a:r>
              <a:rPr lang="tr-TR" sz="3200" dirty="0"/>
              <a:t>yazılır.</a:t>
            </a:r>
          </a:p>
          <a:p>
            <a:r>
              <a:rPr lang="tr-TR" sz="3200" dirty="0"/>
              <a:t>Dört ay geri dönük kaşe vurulabilir ve üzerine </a:t>
            </a:r>
            <a:r>
              <a:rPr lang="tr-TR" sz="3200" dirty="0">
                <a:solidFill>
                  <a:srgbClr val="00B050"/>
                </a:solidFill>
              </a:rPr>
              <a:t>« sonradan düzenlenmiştir»</a:t>
            </a:r>
            <a:r>
              <a:rPr lang="tr-TR" sz="3200" dirty="0"/>
              <a:t> yazılır.</a:t>
            </a:r>
          </a:p>
          <a:p>
            <a:r>
              <a:rPr lang="tr-TR" sz="3200" dirty="0"/>
              <a:t>ATR belgesi gümrük açısından zorunlu belge değildir.</a:t>
            </a:r>
          </a:p>
          <a:p>
            <a:r>
              <a:rPr lang="tr-TR" sz="3200" dirty="0"/>
              <a:t> Vergi açısından önemlidir.(gümrük vergisinden muafiyet için)</a:t>
            </a:r>
          </a:p>
        </p:txBody>
      </p:sp>
      <p:sp>
        <p:nvSpPr>
          <p:cNvPr id="4" name="Veri Yer Tutucusu 3"/>
          <p:cNvSpPr>
            <a:spLocks noGrp="1"/>
          </p:cNvSpPr>
          <p:nvPr>
            <p:ph type="dt" sz="half" idx="10"/>
          </p:nvPr>
        </p:nvSpPr>
        <p:spPr/>
        <p:txBody>
          <a:bodyPr/>
          <a:lstStyle/>
          <a:p>
            <a:fld id="{4DCADB5D-DE19-4323-9BB1-4716CC673516}"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60</a:t>
            </a:fld>
            <a:endParaRPr lang="tr-TR">
              <a:solidFill>
                <a:prstClr val="black">
                  <a:tint val="75000"/>
                </a:prstClr>
              </a:solidFill>
            </a:endParaRPr>
          </a:p>
        </p:txBody>
      </p:sp>
    </p:spTree>
    <p:extLst>
      <p:ext uri="{BB962C8B-B14F-4D97-AF65-F5344CB8AC3E}">
        <p14:creationId xmlns:p14="http://schemas.microsoft.com/office/powerpoint/2010/main" val="533556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9862" y="0"/>
            <a:ext cx="11842230" cy="6741368"/>
          </a:xfrm>
        </p:spPr>
        <p:txBody>
          <a:bodyPr>
            <a:normAutofit/>
          </a:bodyPr>
          <a:lstStyle/>
          <a:p>
            <a:r>
              <a:rPr lang="tr-TR" sz="3200" b="1" dirty="0">
                <a:solidFill>
                  <a:srgbClr val="FF0000"/>
                </a:solidFill>
                <a:effectLst>
                  <a:outerShdw blurRad="38100" dist="38100" dir="2700000" algn="tl">
                    <a:srgbClr val="000000">
                      <a:alpha val="43137"/>
                    </a:srgbClr>
                  </a:outerShdw>
                </a:effectLst>
              </a:rPr>
              <a:t>Topluluk ile gerçekleştirilen </a:t>
            </a:r>
            <a:r>
              <a:rPr lang="tr-TR" sz="3200" b="1" u="sng" dirty="0">
                <a:solidFill>
                  <a:srgbClr val="FF0000"/>
                </a:solidFill>
                <a:effectLst>
                  <a:outerShdw blurRad="38100" dist="38100" dir="2700000" algn="tl">
                    <a:srgbClr val="000000">
                      <a:alpha val="43137"/>
                    </a:srgbClr>
                  </a:outerShdw>
                </a:effectLst>
              </a:rPr>
              <a:t>Gümrük Birliği;</a:t>
            </a:r>
          </a:p>
          <a:p>
            <a:pPr marL="0" indent="0">
              <a:buNone/>
            </a:pPr>
            <a:r>
              <a:rPr lang="tr-TR" sz="3200" u="sng" dirty="0"/>
              <a:t> </a:t>
            </a:r>
            <a:r>
              <a:rPr lang="tr-TR" sz="3200" u="sng" dirty="0">
                <a:solidFill>
                  <a:srgbClr val="00B050"/>
                </a:solidFill>
              </a:rPr>
              <a:t>sanayi ürünlerini içermektedir</a:t>
            </a:r>
            <a:r>
              <a:rPr lang="tr-TR" sz="3200" u="sng" dirty="0"/>
              <a:t>. *********************</a:t>
            </a:r>
          </a:p>
          <a:p>
            <a:pPr marL="0" indent="0">
              <a:buNone/>
            </a:pPr>
            <a:r>
              <a:rPr lang="tr-TR" sz="3200" dirty="0"/>
              <a:t> </a:t>
            </a:r>
            <a:r>
              <a:rPr lang="tr-TR" sz="3200" b="1" dirty="0"/>
              <a:t>Bununla birlikte</a:t>
            </a:r>
            <a:r>
              <a:rPr lang="tr-TR" sz="3200" dirty="0"/>
              <a:t>, </a:t>
            </a:r>
          </a:p>
          <a:p>
            <a:pPr marL="0" indent="0">
              <a:buNone/>
            </a:pPr>
            <a:r>
              <a:rPr lang="tr-TR" sz="3200" dirty="0"/>
              <a:t>büyük bir çoğunluğunu </a:t>
            </a:r>
            <a:r>
              <a:rPr lang="tr-TR" sz="3200" i="1" u="sng" dirty="0">
                <a:solidFill>
                  <a:schemeClr val="accent5">
                    <a:lumMod val="60000"/>
                    <a:lumOff val="40000"/>
                  </a:schemeClr>
                </a:solidFill>
              </a:rPr>
              <a:t>gıda sanayii </a:t>
            </a:r>
            <a:r>
              <a:rPr lang="tr-TR" sz="3200" i="1" u="sng" dirty="0">
                <a:solidFill>
                  <a:srgbClr val="00B050"/>
                </a:solidFill>
              </a:rPr>
              <a:t>ürünlerinin oluşturduğu ve </a:t>
            </a:r>
            <a:r>
              <a:rPr lang="tr-TR" sz="3200" i="1" u="sng" dirty="0">
                <a:solidFill>
                  <a:schemeClr val="accent5">
                    <a:lumMod val="60000"/>
                    <a:lumOff val="40000"/>
                  </a:schemeClr>
                </a:solidFill>
              </a:rPr>
              <a:t>işlenmiş tarım ürünleri </a:t>
            </a:r>
            <a:r>
              <a:rPr lang="tr-TR" sz="3200" i="1" u="sng" dirty="0">
                <a:solidFill>
                  <a:srgbClr val="00B050"/>
                </a:solidFill>
              </a:rPr>
              <a:t>olarak nitelendirilen bir grup ürün de </a:t>
            </a:r>
            <a:r>
              <a:rPr lang="tr-TR" sz="3200" dirty="0"/>
              <a:t>Gümrük Birliği kapsamında yer almaktadır. </a:t>
            </a:r>
          </a:p>
          <a:p>
            <a:endParaRPr lang="tr-TR" dirty="0"/>
          </a:p>
        </p:txBody>
      </p:sp>
      <p:sp>
        <p:nvSpPr>
          <p:cNvPr id="2" name="Veri Yer Tutucusu 1"/>
          <p:cNvSpPr>
            <a:spLocks noGrp="1"/>
          </p:cNvSpPr>
          <p:nvPr>
            <p:ph type="dt" sz="half" idx="10"/>
          </p:nvPr>
        </p:nvSpPr>
        <p:spPr/>
        <p:txBody>
          <a:bodyPr/>
          <a:lstStyle/>
          <a:p>
            <a:fld id="{440FF76F-D7E2-40DF-A707-6923688B54B1}"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61</a:t>
            </a:fld>
            <a:endParaRPr lang="tr-TR">
              <a:solidFill>
                <a:prstClr val="black">
                  <a:tint val="75000"/>
                </a:prstClr>
              </a:solidFill>
            </a:endParaRPr>
          </a:p>
        </p:txBody>
      </p:sp>
    </p:spTree>
    <p:extLst>
      <p:ext uri="{BB962C8B-B14F-4D97-AF65-F5344CB8AC3E}">
        <p14:creationId xmlns:p14="http://schemas.microsoft.com/office/powerpoint/2010/main" val="919301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9862" y="0"/>
            <a:ext cx="11842230" cy="6741368"/>
          </a:xfrm>
        </p:spPr>
        <p:txBody>
          <a:bodyPr>
            <a:normAutofit/>
          </a:bodyPr>
          <a:lstStyle/>
          <a:p>
            <a:endParaRPr lang="tr-TR" dirty="0">
              <a:solidFill>
                <a:srgbClr val="FF0000"/>
              </a:solidFill>
            </a:endParaRPr>
          </a:p>
          <a:p>
            <a:r>
              <a:rPr lang="tr-TR" sz="3200" dirty="0">
                <a:solidFill>
                  <a:srgbClr val="FF0000"/>
                </a:solidFill>
              </a:rPr>
              <a:t>Öte yandan domates salçası, meyve ve sebze konserveleri, meyve suları, peynir, dondurulmuş ve kurutulmuş her türlü gıda maddeleri, et ürünleri </a:t>
            </a:r>
            <a:r>
              <a:rPr lang="tr-TR" sz="3200" dirty="0"/>
              <a:t>Topluluk tarafından </a:t>
            </a:r>
            <a:r>
              <a:rPr lang="tr-TR" sz="3200" b="1" u="sng" dirty="0">
                <a:solidFill>
                  <a:srgbClr val="7030A0"/>
                </a:solidFill>
              </a:rPr>
              <a:t>tarım ürünü </a:t>
            </a:r>
            <a:r>
              <a:rPr lang="tr-TR" sz="3200" dirty="0"/>
              <a:t>olarak mütalaa edildiğinden </a:t>
            </a:r>
            <a:r>
              <a:rPr lang="tr-TR" sz="1200" dirty="0"/>
              <a:t>(topluluk sadece sanayi ürünlerini ve gıda san. Ürünlerini kabul ediyor tarımı kabul etmiyor)</a:t>
            </a:r>
            <a:r>
              <a:rPr lang="tr-TR" sz="1200" dirty="0">
                <a:solidFill>
                  <a:srgbClr val="FF0000"/>
                </a:solidFill>
              </a:rPr>
              <a:t>, </a:t>
            </a:r>
            <a:r>
              <a:rPr lang="tr-TR" dirty="0">
                <a:solidFill>
                  <a:srgbClr val="FF0000"/>
                </a:solidFill>
              </a:rPr>
              <a:t>söz konusu ürünler </a:t>
            </a:r>
            <a:r>
              <a:rPr lang="tr-TR" sz="3500" b="1" i="1" u="sng" dirty="0">
                <a:solidFill>
                  <a:srgbClr val="FFC000"/>
                </a:solidFill>
              </a:rPr>
              <a:t>Gümrük Birliği’ne dahil olmamaktadır. </a:t>
            </a:r>
          </a:p>
          <a:p>
            <a:r>
              <a:rPr lang="tr-TR" b="1" dirty="0">
                <a:solidFill>
                  <a:srgbClr val="7030A0"/>
                </a:solidFill>
              </a:rPr>
              <a:t>Bu ürünlerin ticaretinde, tercihli rejimden yararlanılabilmesi için</a:t>
            </a:r>
            <a:r>
              <a:rPr lang="tr-TR" dirty="0">
                <a:solidFill>
                  <a:srgbClr val="00B0F0"/>
                </a:solidFill>
              </a:rPr>
              <a:t>, </a:t>
            </a:r>
          </a:p>
          <a:p>
            <a:r>
              <a:rPr lang="tr-TR" dirty="0">
                <a:solidFill>
                  <a:srgbClr val="00B0F0"/>
                </a:solidFill>
              </a:rPr>
              <a:t>menşe statüsünü belgelemek üzere </a:t>
            </a:r>
            <a:r>
              <a:rPr lang="tr-TR" u="sng" dirty="0">
                <a:solidFill>
                  <a:srgbClr val="FF0000"/>
                </a:solidFill>
              </a:rPr>
              <a:t>EUR.1 Dolaşım Sertifikası </a:t>
            </a:r>
            <a:r>
              <a:rPr lang="tr-TR" dirty="0">
                <a:solidFill>
                  <a:srgbClr val="7030A0"/>
                </a:solidFill>
              </a:rPr>
              <a:t>düzenlenmesi gerekmektedir</a:t>
            </a:r>
          </a:p>
          <a:p>
            <a:endParaRPr lang="tr-TR" dirty="0"/>
          </a:p>
        </p:txBody>
      </p:sp>
      <p:sp>
        <p:nvSpPr>
          <p:cNvPr id="2" name="Veri Yer Tutucusu 1"/>
          <p:cNvSpPr>
            <a:spLocks noGrp="1"/>
          </p:cNvSpPr>
          <p:nvPr>
            <p:ph type="dt" sz="half" idx="10"/>
          </p:nvPr>
        </p:nvSpPr>
        <p:spPr/>
        <p:txBody>
          <a:bodyPr/>
          <a:lstStyle/>
          <a:p>
            <a:fld id="{768B718F-1E61-47D7-B0AA-FFF112F0A8DA}" type="datetime1">
              <a:rPr lang="tr-TR" smtClean="0">
                <a:solidFill>
                  <a:prstClr val="black">
                    <a:tint val="75000"/>
                  </a:prstClr>
                </a:solidFill>
              </a:rPr>
              <a:t>19.09.2024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r>
              <a:rPr lang="tr-TR">
                <a:solidFill>
                  <a:prstClr val="black">
                    <a:tint val="75000"/>
                  </a:prstClr>
                </a:solidFill>
              </a:rPr>
              <a:t>osenses@trabzon.edu.tr</a:t>
            </a:r>
          </a:p>
        </p:txBody>
      </p:sp>
      <p:sp>
        <p:nvSpPr>
          <p:cNvPr id="5" name="Slayt Numarası Yer Tutucusu 4"/>
          <p:cNvSpPr>
            <a:spLocks noGrp="1"/>
          </p:cNvSpPr>
          <p:nvPr>
            <p:ph type="sldNum" sz="quarter" idx="12"/>
          </p:nvPr>
        </p:nvSpPr>
        <p:spPr/>
        <p:txBody>
          <a:bodyPr/>
          <a:lstStyle/>
          <a:p>
            <a:fld id="{DECB1C78-3B6F-4B3D-A98F-BC72D261CF61}" type="slidenum">
              <a:rPr lang="tr-TR" smtClean="0">
                <a:solidFill>
                  <a:prstClr val="black">
                    <a:tint val="75000"/>
                  </a:prstClr>
                </a:solidFill>
              </a:rPr>
              <a:pPr/>
              <a:t>62</a:t>
            </a:fld>
            <a:endParaRPr lang="tr-TR">
              <a:solidFill>
                <a:prstClr val="black">
                  <a:tint val="75000"/>
                </a:prstClr>
              </a:solidFill>
            </a:endParaRPr>
          </a:p>
        </p:txBody>
      </p:sp>
    </p:spTree>
    <p:extLst>
      <p:ext uri="{BB962C8B-B14F-4D97-AF65-F5344CB8AC3E}">
        <p14:creationId xmlns:p14="http://schemas.microsoft.com/office/powerpoint/2010/main" val="980909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r>
              <a:rPr lang="tr-TR" sz="3200" dirty="0"/>
              <a:t>ATR sadece AB-TR arasında kullanılır.</a:t>
            </a:r>
          </a:p>
          <a:p>
            <a:r>
              <a:rPr lang="tr-TR" sz="3200" dirty="0"/>
              <a:t>Oysa EURO 1 dört (4) ayrı yerde kullanılabilir.</a:t>
            </a:r>
          </a:p>
          <a:p>
            <a:r>
              <a:rPr lang="tr-TR" sz="3200" dirty="0"/>
              <a:t>Bu belge ile ya sıfır gümrük vergisi yada çok düşük gümrük vergisi uygulanır.</a:t>
            </a:r>
          </a:p>
        </p:txBody>
      </p:sp>
      <p:sp>
        <p:nvSpPr>
          <p:cNvPr id="4" name="Veri Yer Tutucusu 3"/>
          <p:cNvSpPr>
            <a:spLocks noGrp="1"/>
          </p:cNvSpPr>
          <p:nvPr>
            <p:ph type="dt" sz="half" idx="10"/>
          </p:nvPr>
        </p:nvSpPr>
        <p:spPr/>
        <p:txBody>
          <a:bodyPr/>
          <a:lstStyle/>
          <a:p>
            <a:fld id="{DA5E5F1B-7EF8-47A5-A584-347F192D0D6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63</a:t>
            </a:fld>
            <a:endParaRPr lang="tr-TR">
              <a:solidFill>
                <a:prstClr val="black">
                  <a:tint val="75000"/>
                </a:prstClr>
              </a:solidFill>
            </a:endParaRPr>
          </a:p>
        </p:txBody>
      </p:sp>
    </p:spTree>
    <p:extLst>
      <p:ext uri="{BB962C8B-B14F-4D97-AF65-F5344CB8AC3E}">
        <p14:creationId xmlns:p14="http://schemas.microsoft.com/office/powerpoint/2010/main" val="2124927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21024"/>
            <a:ext cx="10515600" cy="1237130"/>
          </a:xfrm>
        </p:spPr>
        <p:txBody>
          <a:bodyPr>
            <a:normAutofit fontScale="90000"/>
          </a:bodyPr>
          <a:lstStyle/>
          <a:p>
            <a:pPr algn="ctr"/>
            <a:br>
              <a:rPr lang="tr-TR" b="1" dirty="0">
                <a:solidFill>
                  <a:srgbClr val="FF0000"/>
                </a:solidFill>
                <a:latin typeface="Algerian" panose="04020705040A02060702" pitchFamily="82" charset="0"/>
              </a:rPr>
            </a:br>
            <a:r>
              <a:rPr lang="tr-TR" b="1" dirty="0">
                <a:solidFill>
                  <a:srgbClr val="FF0000"/>
                </a:solidFill>
                <a:latin typeface="Algerian" panose="04020705040A02060702" pitchFamily="82" charset="0"/>
              </a:rPr>
              <a:t>4. </a:t>
            </a:r>
            <a:r>
              <a:rPr lang="tr-TR" b="1" dirty="0">
                <a:solidFill>
                  <a:srgbClr val="00B050"/>
                </a:solidFill>
                <a:latin typeface="Algerian" panose="04020705040A02060702" pitchFamily="82" charset="0"/>
              </a:rPr>
              <a:t>EUR.1</a:t>
            </a:r>
            <a:r>
              <a:rPr lang="tr-TR" b="1" dirty="0">
                <a:solidFill>
                  <a:srgbClr val="FF0000"/>
                </a:solidFill>
                <a:latin typeface="Algerian" panose="04020705040A02060702" pitchFamily="82" charset="0"/>
              </a:rPr>
              <a:t> Dolaşım Sertifikası</a:t>
            </a:r>
            <a:br>
              <a:rPr lang="tr-TR" dirty="0"/>
            </a:br>
            <a:endParaRPr lang="tr-TR" dirty="0"/>
          </a:p>
        </p:txBody>
      </p:sp>
      <p:sp>
        <p:nvSpPr>
          <p:cNvPr id="3" name="İçerik Yer Tutucusu 2"/>
          <p:cNvSpPr>
            <a:spLocks noGrp="1"/>
          </p:cNvSpPr>
          <p:nvPr>
            <p:ph idx="1"/>
          </p:nvPr>
        </p:nvSpPr>
        <p:spPr>
          <a:xfrm>
            <a:off x="215153" y="1825624"/>
            <a:ext cx="11618259" cy="4530725"/>
          </a:xfrm>
        </p:spPr>
        <p:txBody>
          <a:bodyPr>
            <a:normAutofit/>
          </a:bodyPr>
          <a:lstStyle/>
          <a:p>
            <a:pPr fontAlgn="t"/>
            <a:r>
              <a:rPr lang="tr-TR" sz="3200" dirty="0">
                <a:latin typeface="Arial" panose="020B0604020202020204" pitchFamily="34" charset="0"/>
                <a:cs typeface="Arial" panose="020B0604020202020204" pitchFamily="34" charset="0"/>
              </a:rPr>
              <a:t>Eşyanın menşe ülkesini gösteren belgedir.</a:t>
            </a:r>
          </a:p>
          <a:p>
            <a:pPr fontAlgn="t"/>
            <a:r>
              <a:rPr lang="tr-TR" sz="3200" dirty="0">
                <a:latin typeface="Arial" panose="020B0604020202020204" pitchFamily="34" charset="0"/>
                <a:cs typeface="Arial" panose="020B0604020202020204" pitchFamily="34" charset="0"/>
              </a:rPr>
              <a:t> </a:t>
            </a:r>
            <a:r>
              <a:rPr lang="tr-TR" sz="3200" dirty="0">
                <a:solidFill>
                  <a:srgbClr val="00B0F0"/>
                </a:solidFill>
                <a:latin typeface="Arial" panose="020B0604020202020204" pitchFamily="34" charset="0"/>
                <a:cs typeface="Arial" panose="020B0604020202020204" pitchFamily="34" charset="0"/>
              </a:rPr>
              <a:t>EFTA</a:t>
            </a:r>
            <a:r>
              <a:rPr lang="tr-TR" sz="3200" dirty="0">
                <a:latin typeface="Arial" panose="020B0604020202020204" pitchFamily="34" charset="0"/>
                <a:cs typeface="Arial" panose="020B0604020202020204" pitchFamily="34" charset="0"/>
              </a:rPr>
              <a:t> ülkelerine ihracatta, </a:t>
            </a:r>
            <a:r>
              <a:rPr lang="tr-TR" sz="2000" dirty="0">
                <a:latin typeface="Arial" panose="020B0604020202020204" pitchFamily="34" charset="0"/>
                <a:cs typeface="Arial" panose="020B0604020202020204" pitchFamily="34" charset="0"/>
              </a:rPr>
              <a:t>(İzlanda, İsviçre, Norveç, Lihtenştayn)</a:t>
            </a:r>
          </a:p>
          <a:p>
            <a:pPr fontAlgn="t"/>
            <a:r>
              <a:rPr lang="tr-TR" sz="3200" dirty="0">
                <a:solidFill>
                  <a:srgbClr val="00B0F0"/>
                </a:solidFill>
                <a:latin typeface="Arial" panose="020B0604020202020204" pitchFamily="34" charset="0"/>
                <a:cs typeface="Arial" panose="020B0604020202020204" pitchFamily="34" charset="0"/>
              </a:rPr>
              <a:t> AB’ne </a:t>
            </a:r>
            <a:r>
              <a:rPr lang="tr-TR" sz="3200" dirty="0">
                <a:solidFill>
                  <a:srgbClr val="00B050"/>
                </a:solidFill>
                <a:latin typeface="Algerian" panose="04020705040A02060702" pitchFamily="82" charset="0"/>
                <a:cs typeface="Arial" panose="020B0604020202020204" pitchFamily="34" charset="0"/>
              </a:rPr>
              <a:t>demir çelik ürün</a:t>
            </a:r>
            <a:r>
              <a:rPr lang="tr-TR" sz="3200" b="1" dirty="0">
                <a:solidFill>
                  <a:srgbClr val="00B050"/>
                </a:solidFill>
                <a:latin typeface="Algerian" panose="04020705040A02060702" pitchFamily="82" charset="0"/>
                <a:cs typeface="Arial" panose="020B0604020202020204" pitchFamily="34" charset="0"/>
              </a:rPr>
              <a:t>l</a:t>
            </a:r>
            <a:r>
              <a:rPr lang="tr-TR" sz="3200" dirty="0">
                <a:solidFill>
                  <a:srgbClr val="00B050"/>
                </a:solidFill>
                <a:latin typeface="Algerian" panose="04020705040A02060702" pitchFamily="82" charset="0"/>
                <a:cs typeface="Arial" panose="020B0604020202020204" pitchFamily="34" charset="0"/>
              </a:rPr>
              <a:t>eri </a:t>
            </a:r>
            <a:r>
              <a:rPr lang="tr-TR" sz="3200" dirty="0">
                <a:latin typeface="Arial" panose="020B0604020202020204" pitchFamily="34" charset="0"/>
                <a:cs typeface="Arial" panose="020B0604020202020204" pitchFamily="34" charset="0"/>
              </a:rPr>
              <a:t>(Avrupa Kömür Çelik Topluluğu-AKÇT ürünleri) ihracatında,</a:t>
            </a:r>
          </a:p>
          <a:p>
            <a:pPr fontAlgn="t"/>
            <a:r>
              <a:rPr lang="tr-TR" sz="3200" dirty="0">
                <a:latin typeface="Arial" panose="020B0604020202020204" pitchFamily="34" charset="0"/>
                <a:cs typeface="Arial" panose="020B0604020202020204" pitchFamily="34" charset="0"/>
              </a:rPr>
              <a:t> </a:t>
            </a:r>
            <a:r>
              <a:rPr lang="tr-TR" sz="3200" dirty="0">
                <a:solidFill>
                  <a:srgbClr val="00B0F0"/>
                </a:solidFill>
                <a:latin typeface="Arial" panose="020B0604020202020204" pitchFamily="34" charset="0"/>
                <a:cs typeface="Arial" panose="020B0604020202020204" pitchFamily="34" charset="0"/>
              </a:rPr>
              <a:t>Türkiye’nin serbest ticaret anlaşmaları imzaladığı </a:t>
            </a:r>
            <a:r>
              <a:rPr lang="tr-TR" sz="3200" dirty="0">
                <a:latin typeface="Arial" panose="020B0604020202020204" pitchFamily="34" charset="0"/>
                <a:cs typeface="Arial" panose="020B0604020202020204" pitchFamily="34" charset="0"/>
              </a:rPr>
              <a:t>ülkelere yapılan ihracatta ve</a:t>
            </a:r>
          </a:p>
          <a:p>
            <a:pPr fontAlgn="t"/>
            <a:r>
              <a:rPr lang="tr-TR" sz="3200" dirty="0">
                <a:latin typeface="Arial" panose="020B0604020202020204" pitchFamily="34" charset="0"/>
                <a:cs typeface="Arial" panose="020B0604020202020204" pitchFamily="34" charset="0"/>
              </a:rPr>
              <a:t> </a:t>
            </a:r>
            <a:r>
              <a:rPr lang="tr-TR" sz="3200" dirty="0">
                <a:solidFill>
                  <a:srgbClr val="00B0F0"/>
                </a:solidFill>
                <a:latin typeface="Arial" panose="020B0604020202020204" pitchFamily="34" charset="0"/>
                <a:cs typeface="Arial" panose="020B0604020202020204" pitchFamily="34" charset="0"/>
              </a:rPr>
              <a:t>AB’ne yönelik </a:t>
            </a:r>
            <a:r>
              <a:rPr lang="tr-TR" sz="3200" dirty="0">
                <a:solidFill>
                  <a:srgbClr val="00B050"/>
                </a:solidFill>
                <a:latin typeface="Algerian" panose="04020705040A02060702" pitchFamily="82" charset="0"/>
                <a:cs typeface="Arial" panose="020B0604020202020204" pitchFamily="34" charset="0"/>
              </a:rPr>
              <a:t>tarım ürünleri </a:t>
            </a:r>
            <a:r>
              <a:rPr lang="tr-TR" sz="3200" dirty="0">
                <a:latin typeface="Arial" panose="020B0604020202020204" pitchFamily="34" charset="0"/>
                <a:cs typeface="Arial" panose="020B0604020202020204" pitchFamily="34" charset="0"/>
              </a:rPr>
              <a:t>ihracatında kullanılır.</a:t>
            </a:r>
          </a:p>
          <a:p>
            <a:endParaRPr lang="tr-TR" sz="3200" dirty="0">
              <a:latin typeface="Arial" panose="020B0604020202020204" pitchFamily="34" charset="0"/>
              <a:cs typeface="Arial" panose="020B0604020202020204" pitchFamily="34" charset="0"/>
            </a:endParaRPr>
          </a:p>
        </p:txBody>
      </p:sp>
      <p:sp>
        <p:nvSpPr>
          <p:cNvPr id="4" name="Veri Yer Tutucusu 3"/>
          <p:cNvSpPr>
            <a:spLocks noGrp="1"/>
          </p:cNvSpPr>
          <p:nvPr>
            <p:ph type="dt" sz="half" idx="10"/>
          </p:nvPr>
        </p:nvSpPr>
        <p:spPr/>
        <p:txBody>
          <a:bodyPr/>
          <a:lstStyle/>
          <a:p>
            <a:fld id="{BE9F7E60-5870-4996-9849-FEC5A29B9FC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64</a:t>
            </a:fld>
            <a:endParaRPr lang="tr-TR">
              <a:solidFill>
                <a:prstClr val="black">
                  <a:tint val="75000"/>
                </a:prstClr>
              </a:solidFill>
            </a:endParaRPr>
          </a:p>
        </p:txBody>
      </p:sp>
    </p:spTree>
    <p:extLst>
      <p:ext uri="{BB962C8B-B14F-4D97-AF65-F5344CB8AC3E}">
        <p14:creationId xmlns:p14="http://schemas.microsoft.com/office/powerpoint/2010/main" val="382389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a:stretch>
            <a:fillRect/>
          </a:stretch>
        </p:blipFill>
        <p:spPr>
          <a:xfrm>
            <a:off x="1982292" y="658906"/>
            <a:ext cx="8197132" cy="5518057"/>
          </a:xfrm>
          <a:prstGeom prst="rect">
            <a:avLst/>
          </a:prstGeom>
        </p:spPr>
      </p:pic>
      <p:sp>
        <p:nvSpPr>
          <p:cNvPr id="4" name="Veri Yer Tutucusu 3"/>
          <p:cNvSpPr>
            <a:spLocks noGrp="1"/>
          </p:cNvSpPr>
          <p:nvPr>
            <p:ph type="dt" sz="half" idx="10"/>
          </p:nvPr>
        </p:nvSpPr>
        <p:spPr/>
        <p:txBody>
          <a:bodyPr/>
          <a:lstStyle/>
          <a:p>
            <a:fld id="{660736AC-76F4-434A-BEF0-7B03C5CCFEDD}" type="datetime1">
              <a:rPr lang="tr-TR" smtClean="0">
                <a:solidFill>
                  <a:prstClr val="black">
                    <a:tint val="75000"/>
                  </a:prstClr>
                </a:solidFill>
              </a:rPr>
              <a:p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6EF66095-81AA-468E-AF2E-0780495B888D}" type="slidenum">
              <a:rPr lang="tr-TR" smtClean="0">
                <a:solidFill>
                  <a:prstClr val="black">
                    <a:tint val="75000"/>
                  </a:prstClr>
                </a:solidFill>
              </a:rPr>
              <a:pPr/>
              <a:t>65</a:t>
            </a:fld>
            <a:endParaRPr lang="tr-TR">
              <a:solidFill>
                <a:prstClr val="black">
                  <a:tint val="75000"/>
                </a:prstClr>
              </a:solidFill>
            </a:endParaRPr>
          </a:p>
        </p:txBody>
      </p:sp>
    </p:spTree>
    <p:extLst>
      <p:ext uri="{BB962C8B-B14F-4D97-AF65-F5344CB8AC3E}">
        <p14:creationId xmlns:p14="http://schemas.microsoft.com/office/powerpoint/2010/main" val="220574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5739" y="1205345"/>
            <a:ext cx="11830050" cy="5409767"/>
          </a:xfrm>
        </p:spPr>
        <p:txBody>
          <a:bodyPr>
            <a:normAutofit lnSpcReduction="10000"/>
          </a:bodyPr>
          <a:lstStyle/>
          <a:p>
            <a:pPr algn="ctr"/>
            <a:r>
              <a:rPr lang="tr-TR" sz="3200" b="1" dirty="0">
                <a:solidFill>
                  <a:srgbClr val="7030A0"/>
                </a:solidFill>
              </a:rPr>
              <a:t>Euro 1 belgesi 4 yerde kullanılır</a:t>
            </a:r>
            <a:r>
              <a:rPr lang="tr-TR" sz="3200" dirty="0">
                <a:solidFill>
                  <a:srgbClr val="FFC000"/>
                </a:solidFill>
              </a:rPr>
              <a:t>:</a:t>
            </a:r>
          </a:p>
          <a:p>
            <a:r>
              <a:rPr lang="tr-TR" sz="3200" dirty="0">
                <a:solidFill>
                  <a:srgbClr val="00B050"/>
                </a:solidFill>
              </a:rPr>
              <a:t>1. TR (Türkiye) ile Serbest Ticaret Anlaşması olan ülkeler arasında</a:t>
            </a:r>
            <a:r>
              <a:rPr lang="tr-TR" sz="3200" dirty="0"/>
              <a:t>,</a:t>
            </a:r>
          </a:p>
          <a:p>
            <a:r>
              <a:rPr lang="tr-TR" sz="3200" dirty="0"/>
              <a:t>2. </a:t>
            </a:r>
            <a:r>
              <a:rPr lang="tr-TR" sz="3200" dirty="0">
                <a:solidFill>
                  <a:srgbClr val="00B050"/>
                </a:solidFill>
              </a:rPr>
              <a:t>AB-TR arasında dolaşan TARIM ÜRÜNLERİ için </a:t>
            </a:r>
            <a:r>
              <a:rPr lang="tr-TR" sz="3200" dirty="0"/>
              <a:t>(</a:t>
            </a:r>
            <a:r>
              <a:rPr lang="tr-TR" sz="3200" u="sng" dirty="0">
                <a:solidFill>
                  <a:srgbClr val="FF0000"/>
                </a:solidFill>
              </a:rPr>
              <a:t>aramızdaki tarım sözleşmesine istinaden</a:t>
            </a:r>
            <a:r>
              <a:rPr lang="tr-TR" sz="3200" dirty="0"/>
              <a:t>)</a:t>
            </a:r>
          </a:p>
          <a:p>
            <a:r>
              <a:rPr lang="tr-TR" sz="3200" dirty="0"/>
              <a:t>3. </a:t>
            </a:r>
            <a:r>
              <a:rPr lang="tr-TR" sz="3200" dirty="0">
                <a:solidFill>
                  <a:srgbClr val="00B050"/>
                </a:solidFill>
              </a:rPr>
              <a:t>AKÇT </a:t>
            </a:r>
            <a:r>
              <a:rPr lang="tr-TR" sz="1900" dirty="0"/>
              <a:t>(AB ülkeleriyle aynı) </a:t>
            </a:r>
            <a:r>
              <a:rPr lang="tr-TR" sz="3200" dirty="0">
                <a:solidFill>
                  <a:srgbClr val="00B050"/>
                </a:solidFill>
              </a:rPr>
              <a:t>ile TR arasında imzalanmış olan «kömür/çelik Serbest Ticaret Anlaşması gereği dolaşan kömür çelik ürünleri için</a:t>
            </a:r>
            <a:r>
              <a:rPr lang="tr-TR" sz="3200" dirty="0"/>
              <a:t>,</a:t>
            </a:r>
          </a:p>
          <a:p>
            <a:r>
              <a:rPr lang="tr-TR" sz="3200" dirty="0"/>
              <a:t>4. </a:t>
            </a:r>
            <a:r>
              <a:rPr lang="tr-TR" sz="3200" dirty="0">
                <a:solidFill>
                  <a:srgbClr val="00B050"/>
                </a:solidFill>
              </a:rPr>
              <a:t>EFTA ile yapılan ticarette ,</a:t>
            </a:r>
          </a:p>
          <a:p>
            <a:r>
              <a:rPr lang="tr-TR" sz="3200" dirty="0"/>
              <a:t>EURO 1 belgesi kullanılır.</a:t>
            </a:r>
          </a:p>
          <a:p>
            <a:r>
              <a:rPr lang="tr-TR" sz="3200" dirty="0"/>
              <a:t>Not: </a:t>
            </a:r>
            <a:r>
              <a:rPr lang="tr-TR" sz="1900" dirty="0" err="1"/>
              <a:t>AKÇT:Avrupa</a:t>
            </a:r>
            <a:r>
              <a:rPr lang="tr-TR" sz="1900" dirty="0"/>
              <a:t> Kömür ve Çelik Topluluğu (AKÇT) • </a:t>
            </a:r>
            <a:r>
              <a:rPr lang="tr-TR" sz="1900" dirty="0" err="1"/>
              <a:t>Schuman</a:t>
            </a:r>
            <a:r>
              <a:rPr lang="tr-TR" sz="1900" dirty="0"/>
              <a:t> Deklarasyonu’nun bir sonucu olarak 1951 yılında; Belçika, Federal Almanya, Lüksemburg, Fransa, İtalya ve Hollanda’dan oluşan 6 üye ile Avrupa Kömür ve Çelik Topluluğu (AKÇT) kuruldu.</a:t>
            </a:r>
          </a:p>
          <a:p>
            <a:r>
              <a:rPr lang="tr-TR" sz="1200" dirty="0"/>
              <a:t>https://www.sorubak.com/blog/akct-nedir.html</a:t>
            </a:r>
          </a:p>
          <a:p>
            <a:endParaRPr lang="tr-TR" sz="3200" dirty="0"/>
          </a:p>
          <a:p>
            <a:endParaRPr lang="tr-TR" dirty="0"/>
          </a:p>
        </p:txBody>
      </p:sp>
      <p:sp>
        <p:nvSpPr>
          <p:cNvPr id="4" name="Veri Yer Tutucusu 3"/>
          <p:cNvSpPr>
            <a:spLocks noGrp="1"/>
          </p:cNvSpPr>
          <p:nvPr>
            <p:ph type="dt" sz="half" idx="10"/>
          </p:nvPr>
        </p:nvSpPr>
        <p:spPr/>
        <p:txBody>
          <a:bodyPr/>
          <a:lstStyle/>
          <a:p>
            <a:fld id="{A552337F-FD1C-41F3-AF6C-523BFEBF8645}"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66</a:t>
            </a:fld>
            <a:endParaRPr lang="tr-TR">
              <a:solidFill>
                <a:prstClr val="black">
                  <a:tint val="75000"/>
                </a:prstClr>
              </a:solidFill>
            </a:endParaRPr>
          </a:p>
        </p:txBody>
      </p:sp>
      <p:sp>
        <p:nvSpPr>
          <p:cNvPr id="8" name="Unvan 1"/>
          <p:cNvSpPr>
            <a:spLocks noGrp="1"/>
          </p:cNvSpPr>
          <p:nvPr>
            <p:ph type="title"/>
          </p:nvPr>
        </p:nvSpPr>
        <p:spPr>
          <a:xfrm>
            <a:off x="838200" y="1"/>
            <a:ext cx="10515600" cy="1205344"/>
          </a:xfrm>
          <a:solidFill>
            <a:schemeClr val="accent1">
              <a:lumMod val="20000"/>
              <a:lumOff val="80000"/>
            </a:schemeClr>
          </a:solidFill>
        </p:spPr>
        <p:txBody>
          <a:bodyPr>
            <a:normAutofit fontScale="90000"/>
          </a:bodyPr>
          <a:lstStyle/>
          <a:p>
            <a:pPr algn="ctr"/>
            <a:br>
              <a:rPr lang="tr-TR" b="1" dirty="0"/>
            </a:br>
            <a:r>
              <a:rPr lang="tr-TR" b="1" dirty="0"/>
              <a:t>4</a:t>
            </a:r>
            <a:r>
              <a:rPr lang="tr-TR" sz="4000" b="1" dirty="0">
                <a:solidFill>
                  <a:srgbClr val="FF0000"/>
                </a:solidFill>
              </a:rPr>
              <a:t>.EUR.1 DOLAŞIM BELGESİ </a:t>
            </a:r>
            <a:br>
              <a:rPr lang="tr-TR" sz="4000" b="1" dirty="0">
                <a:solidFill>
                  <a:srgbClr val="FF0000"/>
                </a:solidFill>
              </a:rPr>
            </a:br>
            <a:r>
              <a:rPr lang="tr-TR" sz="4000" b="1" dirty="0">
                <a:solidFill>
                  <a:srgbClr val="FF0000"/>
                </a:solidFill>
              </a:rPr>
              <a:t>(</a:t>
            </a:r>
            <a:r>
              <a:rPr lang="tr-TR" sz="4000" b="1" dirty="0" err="1">
                <a:solidFill>
                  <a:srgbClr val="FF0000"/>
                </a:solidFill>
              </a:rPr>
              <a:t>Movement</a:t>
            </a:r>
            <a:r>
              <a:rPr lang="tr-TR" sz="4000" b="1" dirty="0">
                <a:solidFill>
                  <a:srgbClr val="FF0000"/>
                </a:solidFill>
              </a:rPr>
              <a:t> </a:t>
            </a:r>
            <a:r>
              <a:rPr lang="tr-TR" sz="4000" b="1" dirty="0" err="1">
                <a:solidFill>
                  <a:srgbClr val="FF0000"/>
                </a:solidFill>
              </a:rPr>
              <a:t>Certificate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Tree>
    <p:extLst>
      <p:ext uri="{BB962C8B-B14F-4D97-AF65-F5344CB8AC3E}">
        <p14:creationId xmlns:p14="http://schemas.microsoft.com/office/powerpoint/2010/main" val="678662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1475" y="1205346"/>
            <a:ext cx="11515725" cy="5151004"/>
          </a:xfrm>
        </p:spPr>
        <p:txBody>
          <a:bodyPr>
            <a:normAutofit/>
          </a:bodyPr>
          <a:lstStyle/>
          <a:p>
            <a:r>
              <a:rPr lang="tr-TR" sz="3200" dirty="0"/>
              <a:t>AKÇT ülkeleri AB ülkelerinin aynısıdır. Bu ülkelere kömür ve çelik (ham olarak) gümrüksüz giremez. İşte EURO 1 belgesiyle bu da mümkün olabilmekte.</a:t>
            </a:r>
          </a:p>
          <a:p>
            <a:r>
              <a:rPr lang="tr-TR" sz="3200" u="sng" dirty="0">
                <a:solidFill>
                  <a:srgbClr val="00B050"/>
                </a:solidFill>
              </a:rPr>
              <a:t>EURO 1 </a:t>
            </a:r>
            <a:r>
              <a:rPr lang="tr-TR" sz="3200" u="sng" dirty="0" err="1">
                <a:solidFill>
                  <a:srgbClr val="00B050"/>
                </a:solidFill>
              </a:rPr>
              <a:t>lerin</a:t>
            </a:r>
            <a:r>
              <a:rPr lang="tr-TR" sz="3200" u="sng" dirty="0">
                <a:solidFill>
                  <a:srgbClr val="00B050"/>
                </a:solidFill>
              </a:rPr>
              <a:t> üzerinde hangi «serbest ticaret « anlaşması gereği olduğu belirtilir</a:t>
            </a:r>
            <a:r>
              <a:rPr lang="tr-TR" sz="3200" dirty="0"/>
              <a:t>.</a:t>
            </a:r>
          </a:p>
          <a:p>
            <a:endParaRPr lang="tr-TR" sz="3200" dirty="0"/>
          </a:p>
          <a:p>
            <a:r>
              <a:rPr lang="tr-TR" sz="3200" dirty="0"/>
              <a:t>Eur.1 dolaşım belgesi, ATR dolaşım belgesinden farklı olarak malın menşeini de temsil eder. Dolayısıyla </a:t>
            </a:r>
            <a:r>
              <a:rPr lang="tr-TR" sz="3200" u="sng" dirty="0">
                <a:solidFill>
                  <a:srgbClr val="FF0000"/>
                </a:solidFill>
              </a:rPr>
              <a:t>sadece </a:t>
            </a:r>
            <a:r>
              <a:rPr lang="tr-TR" sz="3200" u="sng" dirty="0" err="1">
                <a:solidFill>
                  <a:srgbClr val="FF0000"/>
                </a:solidFill>
              </a:rPr>
              <a:t>türk</a:t>
            </a:r>
            <a:r>
              <a:rPr lang="tr-TR" sz="3200" u="sng" dirty="0">
                <a:solidFill>
                  <a:srgbClr val="FF0000"/>
                </a:solidFill>
              </a:rPr>
              <a:t> menşeli </a:t>
            </a:r>
            <a:r>
              <a:rPr lang="tr-TR" sz="3200" dirty="0"/>
              <a:t>malların ihracatında düzenlenebilir.</a:t>
            </a:r>
          </a:p>
          <a:p>
            <a:endParaRPr lang="tr-TR" sz="3200" dirty="0"/>
          </a:p>
          <a:p>
            <a:endParaRPr lang="tr-TR" dirty="0"/>
          </a:p>
        </p:txBody>
      </p:sp>
      <p:sp>
        <p:nvSpPr>
          <p:cNvPr id="4" name="Veri Yer Tutucusu 3"/>
          <p:cNvSpPr>
            <a:spLocks noGrp="1"/>
          </p:cNvSpPr>
          <p:nvPr>
            <p:ph type="dt" sz="half" idx="10"/>
          </p:nvPr>
        </p:nvSpPr>
        <p:spPr/>
        <p:txBody>
          <a:bodyPr/>
          <a:lstStyle/>
          <a:p>
            <a:fld id="{71CCEBB4-4D1A-4E04-988D-1BCA69DEC87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67</a:t>
            </a:fld>
            <a:endParaRPr lang="tr-TR">
              <a:solidFill>
                <a:prstClr val="black">
                  <a:tint val="75000"/>
                </a:prstClr>
              </a:solidFill>
            </a:endParaRPr>
          </a:p>
        </p:txBody>
      </p:sp>
      <p:sp>
        <p:nvSpPr>
          <p:cNvPr id="8" name="Unvan 1"/>
          <p:cNvSpPr>
            <a:spLocks noGrp="1"/>
          </p:cNvSpPr>
          <p:nvPr>
            <p:ph type="title"/>
          </p:nvPr>
        </p:nvSpPr>
        <p:spPr>
          <a:xfrm>
            <a:off x="838200" y="1"/>
            <a:ext cx="10515600" cy="1205344"/>
          </a:xfrm>
          <a:solidFill>
            <a:schemeClr val="accent1">
              <a:lumMod val="20000"/>
              <a:lumOff val="80000"/>
            </a:schemeClr>
          </a:solidFill>
        </p:spPr>
        <p:txBody>
          <a:bodyPr>
            <a:normAutofit fontScale="90000"/>
          </a:bodyPr>
          <a:lstStyle/>
          <a:p>
            <a:pPr algn="ctr"/>
            <a:br>
              <a:rPr lang="tr-TR" b="1" dirty="0"/>
            </a:br>
            <a:r>
              <a:rPr lang="tr-TR" b="1" dirty="0"/>
              <a:t>4</a:t>
            </a:r>
            <a:r>
              <a:rPr lang="tr-TR" sz="4000" b="1" dirty="0">
                <a:solidFill>
                  <a:srgbClr val="FF0000"/>
                </a:solidFill>
              </a:rPr>
              <a:t>.EUR.1 DOLAŞIM BELGESİ </a:t>
            </a:r>
            <a:br>
              <a:rPr lang="tr-TR" sz="4000" b="1" dirty="0">
                <a:solidFill>
                  <a:srgbClr val="FF0000"/>
                </a:solidFill>
              </a:rPr>
            </a:br>
            <a:r>
              <a:rPr lang="tr-TR" sz="4000" b="1" dirty="0">
                <a:solidFill>
                  <a:srgbClr val="FF0000"/>
                </a:solidFill>
              </a:rPr>
              <a:t>(</a:t>
            </a:r>
            <a:r>
              <a:rPr lang="tr-TR" sz="4000" b="1" dirty="0" err="1">
                <a:solidFill>
                  <a:srgbClr val="FF0000"/>
                </a:solidFill>
              </a:rPr>
              <a:t>Movement</a:t>
            </a:r>
            <a:r>
              <a:rPr lang="tr-TR" sz="4000" b="1" dirty="0">
                <a:solidFill>
                  <a:srgbClr val="FF0000"/>
                </a:solidFill>
              </a:rPr>
              <a:t> </a:t>
            </a:r>
            <a:r>
              <a:rPr lang="tr-TR" sz="4000" b="1" dirty="0" err="1">
                <a:solidFill>
                  <a:srgbClr val="FF0000"/>
                </a:solidFill>
              </a:rPr>
              <a:t>Certificate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Tree>
    <p:extLst>
      <p:ext uri="{BB962C8B-B14F-4D97-AF65-F5344CB8AC3E}">
        <p14:creationId xmlns:p14="http://schemas.microsoft.com/office/powerpoint/2010/main" val="1204660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EUR.1</a:t>
            </a:r>
          </a:p>
        </p:txBody>
      </p:sp>
      <p:pic>
        <p:nvPicPr>
          <p:cNvPr id="4" name="İçerik Yer Tutucusu 3" descr="D:\DOCUMENTS\Desktop\euro 1 belgesi.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8249" y="365125"/>
            <a:ext cx="7135317" cy="6230547"/>
          </a:xfrm>
          <a:prstGeom prst="rect">
            <a:avLst/>
          </a:prstGeom>
          <a:noFill/>
          <a:ln>
            <a:noFill/>
          </a:ln>
        </p:spPr>
      </p:pic>
      <p:sp>
        <p:nvSpPr>
          <p:cNvPr id="3" name="Veri Yer Tutucusu 2"/>
          <p:cNvSpPr>
            <a:spLocks noGrp="1"/>
          </p:cNvSpPr>
          <p:nvPr>
            <p:ph type="dt" sz="half" idx="10"/>
          </p:nvPr>
        </p:nvSpPr>
        <p:spPr/>
        <p:txBody>
          <a:bodyPr/>
          <a:lstStyle/>
          <a:p>
            <a:fld id="{B4A2BDEB-8065-463A-85B8-1393CA06E36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68</a:t>
            </a:fld>
            <a:endParaRPr lang="tr-TR">
              <a:solidFill>
                <a:prstClr val="black">
                  <a:tint val="75000"/>
                </a:prstClr>
              </a:solidFill>
            </a:endParaRPr>
          </a:p>
        </p:txBody>
      </p:sp>
    </p:spTree>
    <p:extLst>
      <p:ext uri="{BB962C8B-B14F-4D97-AF65-F5344CB8AC3E}">
        <p14:creationId xmlns:p14="http://schemas.microsoft.com/office/powerpoint/2010/main" val="2928538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ATR İLE EURO 1 BELGESİ ARASINDAKİ FARKLAR:</a:t>
            </a:r>
            <a:br>
              <a:rPr lang="tr-TR" sz="3600" dirty="0">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p:cNvSpPr>
            <a:spLocks noGrp="1"/>
          </p:cNvSpPr>
          <p:nvPr>
            <p:ph idx="1"/>
          </p:nvPr>
        </p:nvSpPr>
        <p:spPr>
          <a:xfrm>
            <a:off x="360217" y="1690688"/>
            <a:ext cx="11693237" cy="4793239"/>
          </a:xfrm>
        </p:spPr>
        <p:txBody>
          <a:bodyPr>
            <a:normAutofit fontScale="70000" lnSpcReduction="20000"/>
          </a:bodyPr>
          <a:lstStyle/>
          <a:p>
            <a:pPr>
              <a:lnSpc>
                <a:spcPct val="107000"/>
              </a:lnSpc>
              <a:spcAft>
                <a:spcPts val="800"/>
              </a:spcAft>
            </a:pPr>
            <a:r>
              <a:rPr lang="tr-TR" sz="3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1-ATR gümrük birliğine üye olan ülkeler arasında kullanılır. </a:t>
            </a:r>
            <a:endParaRPr lang="tr-TR" sz="2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1-EURO 1 : TR-AB, TR-EFTA ve TR ile serbest Ticaret anlaşması imzalayan ülkeler arasında</a:t>
            </a:r>
            <a:endParaRPr lang="tr-TR" sz="2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2-ATR, sanayi ve işlenmiş tarım ürünlerinde kullanılır</a:t>
            </a:r>
            <a:endParaRPr lang="tr-TR" sz="26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2-EURO 1 de  tarım ürünleri için kullanılır.</a:t>
            </a:r>
            <a:r>
              <a:rPr lang="tr-TR" sz="26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tr-TR" sz="3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aramızdaki tarım sözleşmesine istinaden)</a:t>
            </a:r>
            <a:endParaRPr lang="tr-TR" sz="26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solidFill>
                  <a:srgbClr val="7030A0"/>
                </a:solidFill>
                <a:latin typeface="Calibri" panose="020F0502020204030204" pitchFamily="34" charset="0"/>
                <a:ea typeface="Calibri" panose="020F0502020204030204" pitchFamily="34" charset="0"/>
                <a:cs typeface="Times New Roman" panose="02020603050405020304" pitchFamily="18" charset="0"/>
              </a:rPr>
              <a:t>3-ATR vergi muafiyeti sağlar</a:t>
            </a:r>
            <a:endParaRPr lang="tr-TR" sz="26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solidFill>
                  <a:srgbClr val="7030A0"/>
                </a:solidFill>
                <a:latin typeface="Calibri" panose="020F0502020204030204" pitchFamily="34" charset="0"/>
                <a:ea typeface="Calibri" panose="020F0502020204030204" pitchFamily="34" charset="0"/>
                <a:cs typeface="Times New Roman" panose="02020603050405020304" pitchFamily="18" charset="0"/>
              </a:rPr>
              <a:t>3-EURO1 vergi indirimi sağlar</a:t>
            </a:r>
            <a:endParaRPr lang="tr-TR" sz="26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latin typeface="Calibri" panose="020F0502020204030204" pitchFamily="34" charset="0"/>
                <a:ea typeface="Calibri" panose="020F0502020204030204" pitchFamily="34" charset="0"/>
                <a:cs typeface="Times New Roman" panose="02020603050405020304" pitchFamily="18" charset="0"/>
              </a:rPr>
              <a:t> 4-ATR menşei göstermez</a:t>
            </a:r>
            <a:endParaRPr lang="tr-TR" sz="2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3400" dirty="0">
                <a:latin typeface="Calibri" panose="020F0502020204030204" pitchFamily="34" charset="0"/>
                <a:ea typeface="Calibri" panose="020F0502020204030204" pitchFamily="34" charset="0"/>
                <a:cs typeface="Times New Roman" panose="02020603050405020304" pitchFamily="18" charset="0"/>
              </a:rPr>
              <a:t>4- EURO1 menşe tespit belgesidir.</a:t>
            </a:r>
            <a:endParaRPr lang="tr-TR" sz="26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Veri Yer Tutucusu 3"/>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69</a:t>
            </a:fld>
            <a:endParaRPr lang="tr-TR">
              <a:solidFill>
                <a:prstClr val="black">
                  <a:tint val="75000"/>
                </a:prstClr>
              </a:solidFill>
            </a:endParaRPr>
          </a:p>
        </p:txBody>
      </p:sp>
    </p:spTree>
    <p:extLst>
      <p:ext uri="{BB962C8B-B14F-4D97-AF65-F5344CB8AC3E}">
        <p14:creationId xmlns:p14="http://schemas.microsoft.com/office/powerpoint/2010/main" val="407085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B5BE3A-2DF0-96C0-AA04-3241C0846C5D}"/>
              </a:ext>
            </a:extLst>
          </p:cNvPr>
          <p:cNvSpPr>
            <a:spLocks noGrp="1"/>
          </p:cNvSpPr>
          <p:nvPr>
            <p:ph type="title"/>
          </p:nvPr>
        </p:nvSpPr>
        <p:spPr/>
        <p:txBody>
          <a:bodyPr/>
          <a:lstStyle/>
          <a:p>
            <a:r>
              <a:rPr lang="tr-TR" dirty="0"/>
              <a:t>Teşkilat/bakanlık sembolü/logosu</a:t>
            </a:r>
          </a:p>
        </p:txBody>
      </p:sp>
      <p:sp>
        <p:nvSpPr>
          <p:cNvPr id="4" name="İçerik Yer Tutucusu 3">
            <a:extLst>
              <a:ext uri="{FF2B5EF4-FFF2-40B4-BE49-F238E27FC236}">
                <a16:creationId xmlns:a16="http://schemas.microsoft.com/office/drawing/2014/main" id="{ECD69A3D-197E-CFDB-FB7F-003B4ED059C9}"/>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2709501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4734" y="274638"/>
            <a:ext cx="11257614" cy="1138138"/>
          </a:xfrm>
          <a:solidFill>
            <a:schemeClr val="accent1">
              <a:lumMod val="20000"/>
              <a:lumOff val="80000"/>
            </a:schemeClr>
          </a:solidFill>
        </p:spPr>
        <p:txBody>
          <a:bodyPr>
            <a:noAutofit/>
          </a:bodyPr>
          <a:lstStyle/>
          <a:p>
            <a:pPr algn="ctr"/>
            <a:br>
              <a:rPr lang="tr-TR" sz="3200" b="1" dirty="0"/>
            </a:br>
            <a:r>
              <a:rPr lang="tr-TR" sz="3200" b="1" dirty="0"/>
              <a:t>5</a:t>
            </a:r>
            <a:r>
              <a:rPr lang="tr-TR" sz="3200" b="1" dirty="0">
                <a:solidFill>
                  <a:srgbClr val="FF0000"/>
                </a:solidFill>
              </a:rPr>
              <a:t>.BİTKİ SAĞLIK SERTİFİKASI </a:t>
            </a:r>
            <a:br>
              <a:rPr lang="tr-TR" sz="3200" b="1" dirty="0">
                <a:solidFill>
                  <a:srgbClr val="FF0000"/>
                </a:solidFill>
              </a:rPr>
            </a:br>
            <a:r>
              <a:rPr lang="tr-TR" sz="3200" b="1" dirty="0">
                <a:solidFill>
                  <a:srgbClr val="FF0000"/>
                </a:solidFill>
              </a:rPr>
              <a:t>(</a:t>
            </a:r>
            <a:r>
              <a:rPr lang="tr-TR" sz="3200" b="1" dirty="0" err="1">
                <a:solidFill>
                  <a:srgbClr val="FF0000"/>
                </a:solidFill>
              </a:rPr>
              <a:t>Phytosanitary</a:t>
            </a:r>
            <a:r>
              <a:rPr lang="tr-TR" sz="3200" b="1" dirty="0">
                <a:solidFill>
                  <a:srgbClr val="FF0000"/>
                </a:solidFill>
              </a:rPr>
              <a:t> </a:t>
            </a:r>
            <a:r>
              <a:rPr lang="tr-TR" sz="3200" b="1" dirty="0" err="1">
                <a:solidFill>
                  <a:srgbClr val="FF0000"/>
                </a:solidFill>
              </a:rPr>
              <a:t>certificate</a:t>
            </a:r>
            <a:r>
              <a:rPr lang="tr-TR" sz="3200" b="1" dirty="0">
                <a:solidFill>
                  <a:srgbClr val="FF0000"/>
                </a:solidFill>
              </a:rPr>
              <a:t>)</a:t>
            </a:r>
            <a:br>
              <a:rPr lang="tr-TR" sz="3200" dirty="0">
                <a:solidFill>
                  <a:srgbClr val="FF0000"/>
                </a:solidFill>
              </a:rPr>
            </a:br>
            <a:endParaRPr lang="tr-TR" sz="3200" dirty="0">
              <a:solidFill>
                <a:srgbClr val="FF0000"/>
              </a:solidFill>
            </a:endParaRPr>
          </a:p>
        </p:txBody>
      </p:sp>
      <p:sp>
        <p:nvSpPr>
          <p:cNvPr id="3" name="İçerik Yer Tutucusu 2"/>
          <p:cNvSpPr>
            <a:spLocks noGrp="1"/>
          </p:cNvSpPr>
          <p:nvPr>
            <p:ph idx="1"/>
          </p:nvPr>
        </p:nvSpPr>
        <p:spPr>
          <a:xfrm>
            <a:off x="404734" y="1825625"/>
            <a:ext cx="10949066" cy="4351338"/>
          </a:xfrm>
        </p:spPr>
        <p:txBody>
          <a:bodyPr/>
          <a:lstStyle/>
          <a:p>
            <a:r>
              <a:rPr lang="tr-TR" sz="3200" dirty="0"/>
              <a:t>Bitki veya bitkisel ürünlerin ;</a:t>
            </a:r>
          </a:p>
          <a:p>
            <a:r>
              <a:rPr lang="tr-TR" sz="3200" dirty="0"/>
              <a:t>tehlikeli hastalık, </a:t>
            </a:r>
          </a:p>
          <a:p>
            <a:r>
              <a:rPr lang="tr-TR" sz="3200" dirty="0"/>
              <a:t>zararlı maddeler, </a:t>
            </a:r>
          </a:p>
          <a:p>
            <a:r>
              <a:rPr lang="tr-TR" sz="3200" dirty="0"/>
              <a:t>ilaç kalıntıları </a:t>
            </a:r>
            <a:r>
              <a:rPr lang="tr-TR" sz="1200" dirty="0"/>
              <a:t>(</a:t>
            </a:r>
            <a:r>
              <a:rPr lang="tr-TR" sz="1200" dirty="0" err="1"/>
              <a:t>rusya</a:t>
            </a:r>
            <a:r>
              <a:rPr lang="tr-TR" sz="1200" dirty="0"/>
              <a:t> </a:t>
            </a:r>
            <a:r>
              <a:rPr lang="tr-TR" sz="1200" dirty="0" err="1"/>
              <a:t>türkiye</a:t>
            </a:r>
            <a:r>
              <a:rPr lang="tr-TR" sz="1200" dirty="0"/>
              <a:t> ilişkileri)</a:t>
            </a:r>
          </a:p>
          <a:p>
            <a:r>
              <a:rPr lang="tr-TR" sz="3200" dirty="0"/>
              <a:t>içermediği ve </a:t>
            </a:r>
          </a:p>
          <a:p>
            <a:r>
              <a:rPr lang="tr-TR" sz="3200" dirty="0"/>
              <a:t>haşereden korunmuş olduğunu gösteren belgedir.</a:t>
            </a:r>
          </a:p>
          <a:p>
            <a:endParaRPr lang="tr-TR" dirty="0"/>
          </a:p>
        </p:txBody>
      </p:sp>
      <p:sp>
        <p:nvSpPr>
          <p:cNvPr id="4" name="Veri Yer Tutucusu 3"/>
          <p:cNvSpPr>
            <a:spLocks noGrp="1"/>
          </p:cNvSpPr>
          <p:nvPr>
            <p:ph type="dt" sz="half" idx="10"/>
          </p:nvPr>
        </p:nvSpPr>
        <p:spPr/>
        <p:txBody>
          <a:bodyPr/>
          <a:lstStyle/>
          <a:p>
            <a:fld id="{72F1F086-6FBC-40E1-B730-61E5FEF45642}"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70</a:t>
            </a:fld>
            <a:endParaRPr lang="tr-TR">
              <a:solidFill>
                <a:prstClr val="black">
                  <a:tint val="75000"/>
                </a:prstClr>
              </a:solidFill>
            </a:endParaRPr>
          </a:p>
        </p:txBody>
      </p:sp>
    </p:spTree>
    <p:extLst>
      <p:ext uri="{BB962C8B-B14F-4D97-AF65-F5344CB8AC3E}">
        <p14:creationId xmlns:p14="http://schemas.microsoft.com/office/powerpoint/2010/main" val="2491398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A7AECC-D0EB-BA30-EB76-34981BE25DC9}"/>
              </a:ext>
            </a:extLst>
          </p:cNvPr>
          <p:cNvSpPr>
            <a:spLocks noGrp="1"/>
          </p:cNvSpPr>
          <p:nvPr>
            <p:ph type="title"/>
          </p:nvPr>
        </p:nvSpPr>
        <p:spPr/>
        <p:txBody>
          <a:bodyPr/>
          <a:lstStyle/>
          <a:p>
            <a:pPr algn="ctr"/>
            <a:r>
              <a:rPr lang="tr-TR" b="1" dirty="0">
                <a:solidFill>
                  <a:srgbClr val="FF0000"/>
                </a:solidFill>
              </a:rPr>
              <a:t>6-Form A Menşe Belgesi:</a:t>
            </a:r>
          </a:p>
        </p:txBody>
      </p:sp>
      <p:sp>
        <p:nvSpPr>
          <p:cNvPr id="3" name="İçerik Yer Tutucusu 2">
            <a:extLst>
              <a:ext uri="{FF2B5EF4-FFF2-40B4-BE49-F238E27FC236}">
                <a16:creationId xmlns:a16="http://schemas.microsoft.com/office/drawing/2014/main" id="{8667804A-0447-332F-3CC3-D076DE51EFD9}"/>
              </a:ext>
            </a:extLst>
          </p:cNvPr>
          <p:cNvSpPr>
            <a:spLocks noGrp="1"/>
          </p:cNvSpPr>
          <p:nvPr>
            <p:ph idx="1"/>
          </p:nvPr>
        </p:nvSpPr>
        <p:spPr/>
        <p:txBody>
          <a:bodyPr/>
          <a:lstStyle/>
          <a:p>
            <a:r>
              <a:rPr lang="tr-TR" dirty="0"/>
              <a:t>Form A Belgesi Genelleştirilmiş Tercihler Sistemi(GTS) çerçevesinde tercihli rejimden faydalanması talep edilen eşyanın GTS ülkesi menşeli olduğunun ispatı için kullanılan bir belgedir.</a:t>
            </a:r>
          </a:p>
          <a:p>
            <a:r>
              <a:rPr lang="tr-TR" dirty="0"/>
              <a:t> Yani eşyanın tercihli menşe statüsünü gösterir.</a:t>
            </a:r>
          </a:p>
        </p:txBody>
      </p:sp>
      <p:sp>
        <p:nvSpPr>
          <p:cNvPr id="4" name="Veri Yer Tutucusu 3">
            <a:extLst>
              <a:ext uri="{FF2B5EF4-FFF2-40B4-BE49-F238E27FC236}">
                <a16:creationId xmlns:a16="http://schemas.microsoft.com/office/drawing/2014/main" id="{45C1E8B9-C7EF-58CB-F3D1-B78E187202D3}"/>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D0E9859F-A2BD-F59A-80CC-918FE08308E5}"/>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A5ABF6F3-008D-0116-CFE2-DE73DE07A075}"/>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71</a:t>
            </a:fld>
            <a:endParaRPr lang="tr-TR">
              <a:solidFill>
                <a:prstClr val="black">
                  <a:tint val="75000"/>
                </a:prstClr>
              </a:solidFill>
            </a:endParaRPr>
          </a:p>
        </p:txBody>
      </p:sp>
    </p:spTree>
    <p:extLst>
      <p:ext uri="{BB962C8B-B14F-4D97-AF65-F5344CB8AC3E}">
        <p14:creationId xmlns:p14="http://schemas.microsoft.com/office/powerpoint/2010/main" val="1064664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0BC9E7-B314-D27F-0EBF-0B33FBCE525A}"/>
              </a:ext>
            </a:extLst>
          </p:cNvPr>
          <p:cNvSpPr>
            <a:spLocks noGrp="1"/>
          </p:cNvSpPr>
          <p:nvPr>
            <p:ph type="title"/>
          </p:nvPr>
        </p:nvSpPr>
        <p:spPr/>
        <p:txBody>
          <a:bodyPr/>
          <a:lstStyle/>
          <a:p>
            <a:pPr algn="ctr"/>
            <a:r>
              <a:rPr lang="tr-TR" b="1" dirty="0">
                <a:solidFill>
                  <a:srgbClr val="FF0000"/>
                </a:solidFill>
              </a:rPr>
              <a:t>7-Menşe beyanı</a:t>
            </a:r>
          </a:p>
        </p:txBody>
      </p:sp>
      <p:sp>
        <p:nvSpPr>
          <p:cNvPr id="3" name="İçerik Yer Tutucusu 2">
            <a:extLst>
              <a:ext uri="{FF2B5EF4-FFF2-40B4-BE49-F238E27FC236}">
                <a16:creationId xmlns:a16="http://schemas.microsoft.com/office/drawing/2014/main" id="{00C25389-4DD8-4684-F48B-9CFBC73D221B}"/>
              </a:ext>
            </a:extLst>
          </p:cNvPr>
          <p:cNvSpPr>
            <a:spLocks noGrp="1"/>
          </p:cNvSpPr>
          <p:nvPr>
            <p:ph idx="1"/>
          </p:nvPr>
        </p:nvSpPr>
        <p:spPr/>
        <p:txBody>
          <a:bodyPr/>
          <a:lstStyle/>
          <a:p>
            <a:r>
              <a:rPr lang="tr-TR" dirty="0"/>
              <a:t> Menşe </a:t>
            </a:r>
            <a:r>
              <a:rPr lang="tr-TR" dirty="0" err="1"/>
              <a:t>şehadetnamesi</a:t>
            </a:r>
            <a:r>
              <a:rPr lang="tr-TR" dirty="0"/>
              <a:t> ihraç konusu eşyanın düzenlendiği ve onaylandığı ülke menşeli olduğunu veya gördüğü değişiklik ve işlemler dolayısıyla </a:t>
            </a:r>
            <a:r>
              <a:rPr lang="tr-TR" dirty="0">
                <a:highlight>
                  <a:srgbClr val="FFFF00"/>
                </a:highlight>
              </a:rPr>
              <a:t>o ülke menşeli sayılması gerektiğini bildiren belgedir</a:t>
            </a:r>
            <a:r>
              <a:rPr lang="tr-TR" dirty="0"/>
              <a:t>.</a:t>
            </a:r>
          </a:p>
          <a:p>
            <a:r>
              <a:rPr lang="tr-TR"/>
              <a:t>Menşe Beyanı, ihracatçının kendi inisiyatifiyle düzenlediği bir beyan niteliğindedir.</a:t>
            </a:r>
          </a:p>
          <a:p>
            <a:endParaRPr lang="tr-TR" dirty="0"/>
          </a:p>
        </p:txBody>
      </p:sp>
      <p:sp>
        <p:nvSpPr>
          <p:cNvPr id="4" name="Veri Yer Tutucusu 3">
            <a:extLst>
              <a:ext uri="{FF2B5EF4-FFF2-40B4-BE49-F238E27FC236}">
                <a16:creationId xmlns:a16="http://schemas.microsoft.com/office/drawing/2014/main" id="{26204454-7DF3-0191-4E1A-15643D0BDC90}"/>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D5B8FC0C-6815-F577-1805-F3D798653459}"/>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F76CBD79-2F77-8262-EB44-CB1B2010787A}"/>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72</a:t>
            </a:fld>
            <a:endParaRPr lang="tr-TR">
              <a:solidFill>
                <a:prstClr val="black">
                  <a:tint val="75000"/>
                </a:prstClr>
              </a:solidFill>
            </a:endParaRPr>
          </a:p>
        </p:txBody>
      </p:sp>
    </p:spTree>
    <p:extLst>
      <p:ext uri="{BB962C8B-B14F-4D97-AF65-F5344CB8AC3E}">
        <p14:creationId xmlns:p14="http://schemas.microsoft.com/office/powerpoint/2010/main" val="2461465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2495991-6A53-FD64-2FAE-84F0EB5BFDAB}"/>
              </a:ext>
            </a:extLst>
          </p:cNvPr>
          <p:cNvSpPr>
            <a:spLocks noGrp="1"/>
          </p:cNvSpPr>
          <p:nvPr>
            <p:ph idx="1"/>
          </p:nvPr>
        </p:nvSpPr>
        <p:spPr>
          <a:xfrm>
            <a:off x="457200" y="325120"/>
            <a:ext cx="10896600" cy="5851843"/>
          </a:xfrm>
        </p:spPr>
        <p:txBody>
          <a:bodyPr>
            <a:normAutofit lnSpcReduction="10000"/>
          </a:bodyPr>
          <a:lstStyle/>
          <a:p>
            <a:r>
              <a:rPr lang="tr-TR" dirty="0"/>
              <a:t>"Form A Menşe Belgesi" ile "Menşe Beyanı" arasında temel farklar şunlardır:</a:t>
            </a:r>
          </a:p>
          <a:p>
            <a:pPr>
              <a:buFont typeface="+mj-lt"/>
              <a:buAutoNum type="arabicPeriod"/>
            </a:pPr>
            <a:r>
              <a:rPr lang="tr-TR" b="1" dirty="0"/>
              <a:t>Form A Menşe Belgesi:</a:t>
            </a:r>
            <a:endParaRPr lang="tr-TR" dirty="0"/>
          </a:p>
          <a:p>
            <a:pPr marL="742950" lvl="1" indent="-285750">
              <a:buFont typeface="+mj-lt"/>
              <a:buAutoNum type="arabicPeriod"/>
            </a:pPr>
            <a:r>
              <a:rPr lang="tr-TR" b="1" dirty="0"/>
              <a:t>Resmi bir belge</a:t>
            </a:r>
            <a:r>
              <a:rPr lang="tr-TR" dirty="0"/>
              <a:t> olup, yetkili makamlar (örneğin ticaret odaları) tarafından düzenlenir.</a:t>
            </a:r>
          </a:p>
          <a:p>
            <a:pPr marL="742950" lvl="1" indent="-285750">
              <a:buFont typeface="+mj-lt"/>
              <a:buAutoNum type="arabicPeriod"/>
            </a:pPr>
            <a:r>
              <a:rPr lang="tr-TR" dirty="0"/>
              <a:t>Belirli ülkeler arasında tercihli ticaret anlaşmaları kapsamında kullanılır ve ithal edilen ürünlere gümrük indirimleri sağlar.</a:t>
            </a:r>
          </a:p>
          <a:p>
            <a:pPr marL="742950" lvl="1" indent="-285750">
              <a:buFont typeface="+mj-lt"/>
              <a:buAutoNum type="arabicPeriod"/>
            </a:pPr>
            <a:r>
              <a:rPr lang="tr-TR" b="1" dirty="0"/>
              <a:t>Gümrük işlemleri</a:t>
            </a:r>
            <a:r>
              <a:rPr lang="tr-TR" dirty="0"/>
              <a:t> sırasında ibraz edilir ve ürünün menşeini kanıtlar.</a:t>
            </a:r>
          </a:p>
          <a:p>
            <a:pPr>
              <a:buFont typeface="+mj-lt"/>
              <a:buAutoNum type="arabicPeriod"/>
            </a:pPr>
            <a:r>
              <a:rPr lang="tr-TR" b="1" dirty="0"/>
              <a:t>Menşe Beyanı:</a:t>
            </a:r>
            <a:endParaRPr lang="tr-TR" dirty="0"/>
          </a:p>
          <a:p>
            <a:pPr marL="742950" lvl="1" indent="-285750">
              <a:buFont typeface="+mj-lt"/>
              <a:buAutoNum type="arabicPeriod"/>
            </a:pPr>
            <a:r>
              <a:rPr lang="tr-TR" dirty="0"/>
              <a:t>İhracatçı tarafından düzenlenen ve imzalanan bir beyan olup, genellikle </a:t>
            </a:r>
            <a:r>
              <a:rPr lang="tr-TR" b="1" dirty="0"/>
              <a:t>değeri düşük</a:t>
            </a:r>
            <a:r>
              <a:rPr lang="tr-TR" dirty="0"/>
              <a:t> olan gönderiler için kullanılır.</a:t>
            </a:r>
          </a:p>
          <a:p>
            <a:pPr marL="742950" lvl="1" indent="-285750">
              <a:buFont typeface="+mj-lt"/>
              <a:buAutoNum type="arabicPeriod"/>
            </a:pPr>
            <a:r>
              <a:rPr lang="tr-TR" dirty="0"/>
              <a:t>Belge düzenleme sürecine gerek kalmadan, ihracatçının ürünlerin menşeini beyan etmesine olanak tanır.</a:t>
            </a:r>
          </a:p>
          <a:p>
            <a:pPr marL="742950" lvl="1" indent="-285750">
              <a:buFont typeface="+mj-lt"/>
              <a:buAutoNum type="arabicPeriod"/>
            </a:pPr>
            <a:r>
              <a:rPr lang="tr-TR" b="1" dirty="0"/>
              <a:t>Resmi makamların onayına</a:t>
            </a:r>
            <a:r>
              <a:rPr lang="tr-TR" dirty="0"/>
              <a:t> gerek duymaz, ancak yanlış beyanın hukuki yaptırımları olabilir.</a:t>
            </a:r>
          </a:p>
          <a:p>
            <a:endParaRPr lang="tr-TR" dirty="0"/>
          </a:p>
        </p:txBody>
      </p:sp>
      <p:sp>
        <p:nvSpPr>
          <p:cNvPr id="4" name="Veri Yer Tutucusu 3">
            <a:extLst>
              <a:ext uri="{FF2B5EF4-FFF2-40B4-BE49-F238E27FC236}">
                <a16:creationId xmlns:a16="http://schemas.microsoft.com/office/drawing/2014/main" id="{8A084269-7E57-E2E0-6BED-DEC43A9D13C7}"/>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BAC9C2EF-4928-FDEF-6199-0950DDA292A3}"/>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2B07ED8B-1EF6-517B-AFE4-35EB72665064}"/>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73</a:t>
            </a:fld>
            <a:endParaRPr lang="tr-TR">
              <a:solidFill>
                <a:prstClr val="black">
                  <a:tint val="75000"/>
                </a:prstClr>
              </a:solidFill>
            </a:endParaRPr>
          </a:p>
        </p:txBody>
      </p:sp>
    </p:spTree>
    <p:extLst>
      <p:ext uri="{BB962C8B-B14F-4D97-AF65-F5344CB8AC3E}">
        <p14:creationId xmlns:p14="http://schemas.microsoft.com/office/powerpoint/2010/main" val="613467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9BCEF0-E54B-1A9A-79A0-90F58754002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FFDD5F2-4F51-472B-1C2D-1C42DA0953AC}"/>
              </a:ext>
            </a:extLst>
          </p:cNvPr>
          <p:cNvSpPr>
            <a:spLocks noGrp="1"/>
          </p:cNvSpPr>
          <p:nvPr>
            <p:ph idx="1"/>
          </p:nvPr>
        </p:nvSpPr>
        <p:spPr/>
        <p:txBody>
          <a:bodyPr/>
          <a:lstStyle/>
          <a:p>
            <a:r>
              <a:rPr lang="tr-TR" dirty="0"/>
              <a:t>Özetle, Form A daha resmi ve yetkili makamlar tarafından düzenlenen bir belge iken, Menşe Beyanı, ihracatçının kendi inisiyatifiyle düzenlediği bir beyan niteliğindedir.</a:t>
            </a:r>
          </a:p>
          <a:p>
            <a:endParaRPr lang="tr-TR" dirty="0"/>
          </a:p>
        </p:txBody>
      </p:sp>
      <p:sp>
        <p:nvSpPr>
          <p:cNvPr id="4" name="Veri Yer Tutucusu 3">
            <a:extLst>
              <a:ext uri="{FF2B5EF4-FFF2-40B4-BE49-F238E27FC236}">
                <a16:creationId xmlns:a16="http://schemas.microsoft.com/office/drawing/2014/main" id="{B4014BE2-856D-9D56-F463-BCAE6D4AD67F}"/>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6B882D7C-07FA-52F4-0743-C2EF4A891301}"/>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DCAE1876-D234-5C71-20BA-45901E9258EA}"/>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74</a:t>
            </a:fld>
            <a:endParaRPr lang="tr-TR">
              <a:solidFill>
                <a:prstClr val="black">
                  <a:tint val="75000"/>
                </a:prstClr>
              </a:solidFill>
            </a:endParaRPr>
          </a:p>
        </p:txBody>
      </p:sp>
    </p:spTree>
    <p:extLst>
      <p:ext uri="{BB962C8B-B14F-4D97-AF65-F5344CB8AC3E}">
        <p14:creationId xmlns:p14="http://schemas.microsoft.com/office/powerpoint/2010/main" val="4217941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536396"/>
          </a:xfrm>
        </p:spPr>
        <p:txBody>
          <a:bodyPr>
            <a:normAutofit fontScale="90000"/>
          </a:bodyPr>
          <a:lstStyle/>
          <a:p>
            <a:pPr algn="ctr"/>
            <a:r>
              <a:rPr lang="tr-TR" dirty="0">
                <a:solidFill>
                  <a:srgbClr val="FF0000"/>
                </a:solidFill>
              </a:rPr>
              <a:t>8-BİTKİ SAĞLIĞI SERTİFİKASI</a:t>
            </a:r>
          </a:p>
        </p:txBody>
      </p:sp>
      <p:sp>
        <p:nvSpPr>
          <p:cNvPr id="3" name="Veri Yer Tutucusu 2"/>
          <p:cNvSpPr>
            <a:spLocks noGrp="1"/>
          </p:cNvSpPr>
          <p:nvPr>
            <p:ph type="dt" sz="half" idx="10"/>
          </p:nvPr>
        </p:nvSpPr>
        <p:spPr/>
        <p:txBody>
          <a:bodyPr/>
          <a:lstStyle/>
          <a:p>
            <a:fld id="{FD96CF39-218A-4214-8E28-A61E6529A06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75</a:t>
            </a:fld>
            <a:endParaRPr lang="tr-TR">
              <a:solidFill>
                <a:prstClr val="black">
                  <a:tint val="75000"/>
                </a:prstClr>
              </a:solidFill>
            </a:endParaRPr>
          </a:p>
        </p:txBody>
      </p:sp>
      <p:pic>
        <p:nvPicPr>
          <p:cNvPr id="4" name="Resim 3"/>
          <p:cNvPicPr>
            <a:picLocks noChangeAspect="1"/>
          </p:cNvPicPr>
          <p:nvPr/>
        </p:nvPicPr>
        <p:blipFill>
          <a:blip r:embed="rId2"/>
          <a:stretch>
            <a:fillRect/>
          </a:stretch>
        </p:blipFill>
        <p:spPr>
          <a:xfrm>
            <a:off x="2781837" y="1133341"/>
            <a:ext cx="5615188" cy="5715515"/>
          </a:xfrm>
          <a:prstGeom prst="rect">
            <a:avLst/>
          </a:prstGeom>
        </p:spPr>
      </p:pic>
    </p:spTree>
    <p:extLst>
      <p:ext uri="{BB962C8B-B14F-4D97-AF65-F5344CB8AC3E}">
        <p14:creationId xmlns:p14="http://schemas.microsoft.com/office/powerpoint/2010/main" val="3903816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2388" y="805218"/>
            <a:ext cx="10671412" cy="5371745"/>
          </a:xfrm>
        </p:spPr>
        <p:txBody>
          <a:bodyPr>
            <a:normAutofit/>
          </a:bodyPr>
          <a:lstStyle/>
          <a:p>
            <a:r>
              <a:rPr lang="tr-TR" sz="3200" dirty="0"/>
              <a:t>2008 yılında </a:t>
            </a:r>
            <a:r>
              <a:rPr lang="tr-TR" sz="3200" dirty="0" err="1"/>
              <a:t>rusya</a:t>
            </a:r>
            <a:r>
              <a:rPr lang="tr-TR" sz="3200" dirty="0"/>
              <a:t> sebze ve meyvelerdeki nitrat, bitki kalıntısı fazla olduğu için ambargo </a:t>
            </a:r>
            <a:r>
              <a:rPr lang="tr-TR" sz="3200"/>
              <a:t>koymuştur.</a:t>
            </a:r>
          </a:p>
          <a:p>
            <a:r>
              <a:rPr lang="tr-TR" sz="3200"/>
              <a:t> </a:t>
            </a:r>
            <a:r>
              <a:rPr lang="tr-TR" sz="3200" dirty="0" err="1"/>
              <a:t>Labaratuvarlarında</a:t>
            </a:r>
            <a:r>
              <a:rPr lang="tr-TR" sz="3200" dirty="0"/>
              <a:t> Kalıntı analizi yapmıştır.</a:t>
            </a:r>
          </a:p>
        </p:txBody>
      </p:sp>
      <p:sp>
        <p:nvSpPr>
          <p:cNvPr id="4" name="Veri Yer Tutucusu 3"/>
          <p:cNvSpPr>
            <a:spLocks noGrp="1"/>
          </p:cNvSpPr>
          <p:nvPr>
            <p:ph type="dt" sz="half" idx="10"/>
          </p:nvPr>
        </p:nvSpPr>
        <p:spPr/>
        <p:txBody>
          <a:bodyPr/>
          <a:lstStyle/>
          <a:p>
            <a:fld id="{EA51C009-65BB-4B2D-ABFE-6CCEF1062E5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76</a:t>
            </a:fld>
            <a:endParaRPr lang="tr-TR">
              <a:solidFill>
                <a:prstClr val="black">
                  <a:tint val="75000"/>
                </a:prstClr>
              </a:solidFill>
            </a:endParaRPr>
          </a:p>
        </p:txBody>
      </p:sp>
    </p:spTree>
    <p:extLst>
      <p:ext uri="{BB962C8B-B14F-4D97-AF65-F5344CB8AC3E}">
        <p14:creationId xmlns:p14="http://schemas.microsoft.com/office/powerpoint/2010/main" val="3995348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4557" y="274638"/>
            <a:ext cx="9536243" cy="706090"/>
          </a:xfrm>
          <a:solidFill>
            <a:schemeClr val="accent1">
              <a:lumMod val="20000"/>
              <a:lumOff val="80000"/>
            </a:schemeClr>
          </a:solidFill>
        </p:spPr>
        <p:txBody>
          <a:bodyPr>
            <a:normAutofit/>
          </a:bodyPr>
          <a:lstStyle/>
          <a:p>
            <a:pPr algn="ctr"/>
            <a:r>
              <a:rPr lang="tr-TR" dirty="0">
                <a:solidFill>
                  <a:srgbClr val="FF0000"/>
                </a:solidFill>
              </a:rPr>
              <a:t>9.ÇEKİ LİSTESİ</a:t>
            </a:r>
          </a:p>
        </p:txBody>
      </p:sp>
      <p:sp>
        <p:nvSpPr>
          <p:cNvPr id="3" name="İçerik Yer Tutucusu 2"/>
          <p:cNvSpPr>
            <a:spLocks noGrp="1"/>
          </p:cNvSpPr>
          <p:nvPr>
            <p:ph idx="1"/>
          </p:nvPr>
        </p:nvSpPr>
        <p:spPr/>
        <p:txBody>
          <a:bodyPr>
            <a:normAutofit/>
          </a:bodyPr>
          <a:lstStyle/>
          <a:p>
            <a:r>
              <a:rPr lang="tr-TR" sz="3200" dirty="0"/>
              <a:t>Malların yüklendiği taşıtlar itibariyle her birim, paket, çuval vb. ağırlığının ayrıntılı gösterildiği listedir.</a:t>
            </a:r>
          </a:p>
          <a:p>
            <a:endParaRPr lang="tr-TR" sz="3200" dirty="0"/>
          </a:p>
        </p:txBody>
      </p:sp>
      <p:sp>
        <p:nvSpPr>
          <p:cNvPr id="4" name="Veri Yer Tutucusu 3"/>
          <p:cNvSpPr>
            <a:spLocks noGrp="1"/>
          </p:cNvSpPr>
          <p:nvPr>
            <p:ph type="dt" sz="half" idx="10"/>
          </p:nvPr>
        </p:nvSpPr>
        <p:spPr/>
        <p:txBody>
          <a:bodyPr/>
          <a:lstStyle/>
          <a:p>
            <a:fld id="{B53CE570-1A03-4233-9037-EF46A4519071}"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77</a:t>
            </a:fld>
            <a:endParaRPr lang="tr-TR">
              <a:solidFill>
                <a:prstClr val="black">
                  <a:tint val="75000"/>
                </a:prstClr>
              </a:solidFill>
            </a:endParaRPr>
          </a:p>
        </p:txBody>
      </p:sp>
    </p:spTree>
    <p:extLst>
      <p:ext uri="{BB962C8B-B14F-4D97-AF65-F5344CB8AC3E}">
        <p14:creationId xmlns:p14="http://schemas.microsoft.com/office/powerpoint/2010/main" val="1730989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489314"/>
          </a:xfrm>
          <a:solidFill>
            <a:schemeClr val="accent2">
              <a:lumMod val="20000"/>
              <a:lumOff val="80000"/>
            </a:schemeClr>
          </a:solidFill>
        </p:spPr>
        <p:txBody>
          <a:bodyPr>
            <a:normAutofit fontScale="90000"/>
          </a:bodyPr>
          <a:lstStyle/>
          <a:p>
            <a:br>
              <a:rPr lang="tr-TR" b="1" dirty="0"/>
            </a:br>
            <a:r>
              <a:rPr lang="tr-TR" b="1" dirty="0"/>
              <a:t>ÇEKİ LİSTESİ (</a:t>
            </a:r>
            <a:r>
              <a:rPr lang="tr-TR" b="1" dirty="0" err="1"/>
              <a:t>Weight</a:t>
            </a:r>
            <a:r>
              <a:rPr lang="tr-TR" b="1" dirty="0"/>
              <a:t> </a:t>
            </a:r>
            <a:r>
              <a:rPr lang="tr-TR" b="1" dirty="0" err="1"/>
              <a:t>List</a:t>
            </a:r>
            <a:r>
              <a:rPr lang="tr-TR" b="1" dirty="0"/>
              <a:t>)</a:t>
            </a:r>
            <a:br>
              <a:rPr lang="tr-TR" dirty="0"/>
            </a:br>
            <a:endParaRPr lang="tr-TR" dirty="0"/>
          </a:p>
        </p:txBody>
      </p:sp>
      <p:pic>
        <p:nvPicPr>
          <p:cNvPr id="4" name="İçerik Yer Tutucusu 3"/>
          <p:cNvPicPr>
            <a:picLocks noGrp="1" noChangeAspect="1"/>
          </p:cNvPicPr>
          <p:nvPr>
            <p:ph idx="1"/>
          </p:nvPr>
        </p:nvPicPr>
        <p:blipFill>
          <a:blip r:embed="rId2"/>
          <a:stretch>
            <a:fillRect/>
          </a:stretch>
        </p:blipFill>
        <p:spPr>
          <a:xfrm>
            <a:off x="2278505" y="980929"/>
            <a:ext cx="7510072" cy="5554781"/>
          </a:xfrm>
          <a:prstGeom prst="rect">
            <a:avLst/>
          </a:prstGeom>
        </p:spPr>
      </p:pic>
      <p:sp>
        <p:nvSpPr>
          <p:cNvPr id="3" name="Veri Yer Tutucusu 2"/>
          <p:cNvSpPr>
            <a:spLocks noGrp="1"/>
          </p:cNvSpPr>
          <p:nvPr>
            <p:ph type="dt" sz="half" idx="10"/>
          </p:nvPr>
        </p:nvSpPr>
        <p:spPr/>
        <p:txBody>
          <a:bodyPr/>
          <a:lstStyle/>
          <a:p>
            <a:fld id="{1AC0D8AA-AAAE-4648-ABBA-8CAEAF843AF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78</a:t>
            </a:fld>
            <a:endParaRPr lang="tr-TR">
              <a:solidFill>
                <a:prstClr val="black">
                  <a:tint val="75000"/>
                </a:prstClr>
              </a:solidFill>
            </a:endParaRPr>
          </a:p>
        </p:txBody>
      </p:sp>
    </p:spTree>
    <p:extLst>
      <p:ext uri="{BB962C8B-B14F-4D97-AF65-F5344CB8AC3E}">
        <p14:creationId xmlns:p14="http://schemas.microsoft.com/office/powerpoint/2010/main" val="3723494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4538" y="274638"/>
            <a:ext cx="10253272" cy="634082"/>
          </a:xfrm>
          <a:solidFill>
            <a:schemeClr val="accent1">
              <a:lumMod val="20000"/>
              <a:lumOff val="80000"/>
            </a:schemeClr>
          </a:solidFill>
        </p:spPr>
        <p:txBody>
          <a:bodyPr>
            <a:noAutofit/>
          </a:bodyPr>
          <a:lstStyle/>
          <a:p>
            <a:pPr algn="ctr"/>
            <a:br>
              <a:rPr lang="tr-TR" sz="3600" b="1" dirty="0">
                <a:solidFill>
                  <a:srgbClr val="FF0000"/>
                </a:solidFill>
              </a:rPr>
            </a:br>
            <a:r>
              <a:rPr lang="tr-TR" sz="3600" b="1" dirty="0">
                <a:solidFill>
                  <a:srgbClr val="FF0000"/>
                </a:solidFill>
              </a:rPr>
              <a:t>10.KOLİ/AMBALAJ LİSTESİ (Packing </a:t>
            </a:r>
            <a:r>
              <a:rPr lang="tr-TR" sz="3600" b="1" dirty="0" err="1">
                <a:solidFill>
                  <a:srgbClr val="FF0000"/>
                </a:solidFill>
              </a:rPr>
              <a:t>List</a:t>
            </a:r>
            <a:r>
              <a:rPr lang="tr-TR" sz="3600" b="1" dirty="0">
                <a:solidFill>
                  <a:srgbClr val="FF0000"/>
                </a:solidFill>
              </a:rPr>
              <a:t>)</a:t>
            </a:r>
            <a:br>
              <a:rPr lang="tr-TR" sz="3600" dirty="0">
                <a:solidFill>
                  <a:srgbClr val="FF0000"/>
                </a:solidFill>
              </a:rPr>
            </a:br>
            <a:endParaRPr lang="tr-TR" sz="3600" dirty="0">
              <a:solidFill>
                <a:srgbClr val="FF0000"/>
              </a:solidFill>
            </a:endParaRPr>
          </a:p>
        </p:txBody>
      </p:sp>
      <p:sp>
        <p:nvSpPr>
          <p:cNvPr id="3" name="İçerik Yer Tutucusu 2"/>
          <p:cNvSpPr>
            <a:spLocks noGrp="1"/>
          </p:cNvSpPr>
          <p:nvPr>
            <p:ph idx="1"/>
          </p:nvPr>
        </p:nvSpPr>
        <p:spPr/>
        <p:txBody>
          <a:bodyPr/>
          <a:lstStyle/>
          <a:p>
            <a:r>
              <a:rPr lang="tr-TR" sz="3200" dirty="0"/>
              <a:t>İhraç edilecek ürünlerin;</a:t>
            </a:r>
          </a:p>
          <a:p>
            <a:r>
              <a:rPr lang="tr-TR" sz="3200"/>
              <a:t>ambalajı</a:t>
            </a:r>
            <a:r>
              <a:rPr lang="tr-TR" sz="3200" dirty="0"/>
              <a:t>, </a:t>
            </a:r>
          </a:p>
          <a:p>
            <a:r>
              <a:rPr lang="tr-TR" sz="3200" dirty="0"/>
              <a:t>her bir kutu, balya veya çuvalın içinde neler olduğu </a:t>
            </a:r>
          </a:p>
          <a:p>
            <a:r>
              <a:rPr lang="tr-TR" sz="3200" dirty="0"/>
              <a:t>ve yüklemeye konu kolilerin </a:t>
            </a:r>
          </a:p>
          <a:p>
            <a:r>
              <a:rPr lang="tr-TR" sz="3200" dirty="0"/>
              <a:t>boyutları ve ağırlığı </a:t>
            </a:r>
          </a:p>
          <a:p>
            <a:r>
              <a:rPr lang="tr-TR" sz="3200" dirty="0"/>
              <a:t>gibi detaylı bilgiler içeren listedir.</a:t>
            </a:r>
          </a:p>
          <a:p>
            <a:endParaRPr lang="tr-TR" dirty="0"/>
          </a:p>
        </p:txBody>
      </p:sp>
      <p:sp>
        <p:nvSpPr>
          <p:cNvPr id="4" name="Veri Yer Tutucusu 3"/>
          <p:cNvSpPr>
            <a:spLocks noGrp="1"/>
          </p:cNvSpPr>
          <p:nvPr>
            <p:ph type="dt" sz="half" idx="10"/>
          </p:nvPr>
        </p:nvSpPr>
        <p:spPr/>
        <p:txBody>
          <a:bodyPr/>
          <a:lstStyle/>
          <a:p>
            <a:fld id="{C30EAD07-C1A6-4354-9193-2C689D6D5F8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79</a:t>
            </a:fld>
            <a:endParaRPr lang="tr-TR">
              <a:solidFill>
                <a:prstClr val="black">
                  <a:tint val="75000"/>
                </a:prstClr>
              </a:solidFill>
            </a:endParaRPr>
          </a:p>
        </p:txBody>
      </p:sp>
    </p:spTree>
    <p:extLst>
      <p:ext uri="{BB962C8B-B14F-4D97-AF65-F5344CB8AC3E}">
        <p14:creationId xmlns:p14="http://schemas.microsoft.com/office/powerpoint/2010/main" val="2091226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6B3A9F51-781A-115B-7D67-097CF85603DB}"/>
              </a:ext>
            </a:extLst>
          </p:cNvPr>
          <p:cNvPicPr>
            <a:picLocks noGrp="1" noChangeAspect="1"/>
          </p:cNvPicPr>
          <p:nvPr>
            <p:ph idx="1"/>
          </p:nvPr>
        </p:nvPicPr>
        <p:blipFill>
          <a:blip r:embed="rId2"/>
          <a:stretch>
            <a:fillRect/>
          </a:stretch>
        </p:blipFill>
        <p:spPr>
          <a:xfrm>
            <a:off x="2730844" y="30853"/>
            <a:ext cx="7327556" cy="6146110"/>
          </a:xfrm>
        </p:spPr>
      </p:pic>
    </p:spTree>
    <p:extLst>
      <p:ext uri="{BB962C8B-B14F-4D97-AF65-F5344CB8AC3E}">
        <p14:creationId xmlns:p14="http://schemas.microsoft.com/office/powerpoint/2010/main" val="1330213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489313"/>
          </a:xfrm>
          <a:solidFill>
            <a:schemeClr val="accent2">
              <a:lumMod val="20000"/>
              <a:lumOff val="80000"/>
            </a:schemeClr>
          </a:solidFill>
        </p:spPr>
        <p:txBody>
          <a:bodyPr>
            <a:normAutofit fontScale="90000"/>
          </a:bodyPr>
          <a:lstStyle/>
          <a:p>
            <a:r>
              <a:rPr lang="tr-TR" dirty="0"/>
              <a:t>KOLİ AMBALAJ LİSTESİ</a:t>
            </a:r>
          </a:p>
        </p:txBody>
      </p:sp>
      <p:pic>
        <p:nvPicPr>
          <p:cNvPr id="4" name="İçerik Yer Tutucusu 3"/>
          <p:cNvPicPr>
            <a:picLocks noGrp="1" noChangeAspect="1"/>
          </p:cNvPicPr>
          <p:nvPr>
            <p:ph idx="1"/>
          </p:nvPr>
        </p:nvPicPr>
        <p:blipFill>
          <a:blip r:embed="rId3"/>
          <a:stretch>
            <a:fillRect/>
          </a:stretch>
        </p:blipFill>
        <p:spPr>
          <a:xfrm>
            <a:off x="3177915" y="1627286"/>
            <a:ext cx="5066675" cy="4743534"/>
          </a:xfrm>
          <a:prstGeom prst="rect">
            <a:avLst/>
          </a:prstGeom>
        </p:spPr>
      </p:pic>
      <p:sp>
        <p:nvSpPr>
          <p:cNvPr id="3" name="Veri Yer Tutucusu 2"/>
          <p:cNvSpPr>
            <a:spLocks noGrp="1"/>
          </p:cNvSpPr>
          <p:nvPr>
            <p:ph type="dt" sz="half" idx="10"/>
          </p:nvPr>
        </p:nvSpPr>
        <p:spPr/>
        <p:txBody>
          <a:bodyPr/>
          <a:lstStyle/>
          <a:p>
            <a:fld id="{7623D5F7-F69B-432E-B564-FEB38B9A704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80</a:t>
            </a:fld>
            <a:endParaRPr lang="tr-TR">
              <a:solidFill>
                <a:prstClr val="black">
                  <a:tint val="75000"/>
                </a:prstClr>
              </a:solidFill>
            </a:endParaRPr>
          </a:p>
        </p:txBody>
      </p:sp>
    </p:spTree>
    <p:extLst>
      <p:ext uri="{BB962C8B-B14F-4D97-AF65-F5344CB8AC3E}">
        <p14:creationId xmlns:p14="http://schemas.microsoft.com/office/powerpoint/2010/main" val="2180559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4852" y="365125"/>
            <a:ext cx="11967148" cy="774127"/>
          </a:xfrm>
          <a:solidFill>
            <a:schemeClr val="accent1">
              <a:lumMod val="20000"/>
              <a:lumOff val="80000"/>
            </a:schemeClr>
          </a:solidFill>
        </p:spPr>
        <p:txBody>
          <a:bodyPr>
            <a:normAutofit fontScale="90000"/>
          </a:bodyPr>
          <a:lstStyle/>
          <a:p>
            <a:pPr algn="ctr"/>
            <a:br>
              <a:rPr lang="tr-TR" b="1" dirty="0"/>
            </a:br>
            <a:r>
              <a:rPr lang="tr-TR" sz="4000" b="1" dirty="0">
                <a:solidFill>
                  <a:srgbClr val="FF0000"/>
                </a:solidFill>
              </a:rPr>
              <a:t>11.TİCARİ FATURA (Commercial </a:t>
            </a:r>
            <a:r>
              <a:rPr lang="tr-TR" sz="4000" b="1" dirty="0" err="1">
                <a:solidFill>
                  <a:srgbClr val="FF0000"/>
                </a:solidFill>
              </a:rPr>
              <a:t>Invoice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p:txBody>
          <a:bodyPr>
            <a:normAutofit/>
          </a:bodyPr>
          <a:lstStyle/>
          <a:p>
            <a:r>
              <a:rPr lang="tr-TR" sz="3200" dirty="0"/>
              <a:t>Satılan malın cinsi, ismi, miktarı, birim satış fiyatı ve toplam bedeli gibi bilgileri gösteren mahallinde tanzim edilen kesin satış faturasıdır.</a:t>
            </a:r>
          </a:p>
          <a:p>
            <a:endParaRPr lang="tr-TR" sz="3200" dirty="0"/>
          </a:p>
        </p:txBody>
      </p:sp>
      <p:sp>
        <p:nvSpPr>
          <p:cNvPr id="4" name="Veri Yer Tutucusu 3"/>
          <p:cNvSpPr>
            <a:spLocks noGrp="1"/>
          </p:cNvSpPr>
          <p:nvPr>
            <p:ph type="dt" sz="half" idx="10"/>
          </p:nvPr>
        </p:nvSpPr>
        <p:spPr/>
        <p:txBody>
          <a:bodyPr/>
          <a:lstStyle/>
          <a:p>
            <a:fld id="{46DEAFB5-395F-4ECB-8EF0-C76EBF9B53F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81</a:t>
            </a:fld>
            <a:endParaRPr lang="tr-TR">
              <a:solidFill>
                <a:prstClr val="black">
                  <a:tint val="75000"/>
                </a:prstClr>
              </a:solidFill>
            </a:endParaRPr>
          </a:p>
        </p:txBody>
      </p:sp>
    </p:spTree>
    <p:extLst>
      <p:ext uri="{BB962C8B-B14F-4D97-AF65-F5344CB8AC3E}">
        <p14:creationId xmlns:p14="http://schemas.microsoft.com/office/powerpoint/2010/main" val="3074375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4892" y="365125"/>
            <a:ext cx="2998033" cy="849078"/>
          </a:xfrm>
          <a:solidFill>
            <a:schemeClr val="accent2">
              <a:lumMod val="20000"/>
              <a:lumOff val="80000"/>
            </a:schemeClr>
          </a:solidFill>
        </p:spPr>
        <p:txBody>
          <a:bodyPr>
            <a:normAutofit fontScale="90000"/>
          </a:bodyPr>
          <a:lstStyle/>
          <a:p>
            <a:br>
              <a:rPr lang="tr-TR" dirty="0"/>
            </a:br>
            <a:r>
              <a:rPr lang="tr-TR" dirty="0"/>
              <a:t>Gelen fatura</a:t>
            </a:r>
            <a:br>
              <a:rPr lang="tr-TR" dirty="0"/>
            </a:br>
            <a:r>
              <a:rPr lang="tr-TR" sz="2000" dirty="0"/>
              <a:t>bkz. Ders notları fatura örnek</a:t>
            </a:r>
            <a:br>
              <a:rPr lang="tr-TR" dirty="0"/>
            </a:b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2393" y="365125"/>
            <a:ext cx="6880485" cy="6260527"/>
          </a:xfrm>
        </p:spPr>
      </p:pic>
      <p:sp>
        <p:nvSpPr>
          <p:cNvPr id="3" name="Veri Yer Tutucusu 2"/>
          <p:cNvSpPr>
            <a:spLocks noGrp="1"/>
          </p:cNvSpPr>
          <p:nvPr>
            <p:ph type="dt" sz="half" idx="10"/>
          </p:nvPr>
        </p:nvSpPr>
        <p:spPr/>
        <p:txBody>
          <a:bodyPr/>
          <a:lstStyle/>
          <a:p>
            <a:fld id="{2AE4A65B-CEC4-45FF-B661-7A295F19AF26}"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82</a:t>
            </a:fld>
            <a:endParaRPr lang="tr-TR">
              <a:solidFill>
                <a:prstClr val="black">
                  <a:tint val="75000"/>
                </a:prstClr>
              </a:solidFill>
            </a:endParaRPr>
          </a:p>
        </p:txBody>
      </p:sp>
    </p:spTree>
    <p:extLst>
      <p:ext uri="{BB962C8B-B14F-4D97-AF65-F5344CB8AC3E}">
        <p14:creationId xmlns:p14="http://schemas.microsoft.com/office/powerpoint/2010/main" val="13861513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Gelen gümrük komisyon faturası</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77632" y="1600201"/>
            <a:ext cx="3236736" cy="4525963"/>
          </a:xfrm>
        </p:spPr>
      </p:pic>
      <p:sp>
        <p:nvSpPr>
          <p:cNvPr id="3" name="Veri Yer Tutucusu 2"/>
          <p:cNvSpPr>
            <a:spLocks noGrp="1"/>
          </p:cNvSpPr>
          <p:nvPr>
            <p:ph type="dt" sz="half" idx="10"/>
          </p:nvPr>
        </p:nvSpPr>
        <p:spPr/>
        <p:txBody>
          <a:bodyPr/>
          <a:lstStyle/>
          <a:p>
            <a:fld id="{584DF408-18D7-4A11-BE3A-A7E798CD286E}"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83</a:t>
            </a:fld>
            <a:endParaRPr lang="tr-TR">
              <a:solidFill>
                <a:prstClr val="black">
                  <a:tint val="75000"/>
                </a:prstClr>
              </a:solidFill>
            </a:endParaRPr>
          </a:p>
        </p:txBody>
      </p:sp>
    </p:spTree>
    <p:extLst>
      <p:ext uri="{BB962C8B-B14F-4D97-AF65-F5344CB8AC3E}">
        <p14:creationId xmlns:p14="http://schemas.microsoft.com/office/powerpoint/2010/main" val="2415775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Kestiğimiz </a:t>
            </a:r>
            <a:r>
              <a:rPr lang="tr-TR" dirty="0" err="1"/>
              <a:t>fransa</a:t>
            </a:r>
            <a:r>
              <a:rPr lang="tr-TR" dirty="0"/>
              <a:t> faturası</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8590" y="1600201"/>
            <a:ext cx="3134820" cy="4525963"/>
          </a:xfrm>
        </p:spPr>
      </p:pic>
      <p:sp>
        <p:nvSpPr>
          <p:cNvPr id="3" name="Veri Yer Tutucusu 2"/>
          <p:cNvSpPr>
            <a:spLocks noGrp="1"/>
          </p:cNvSpPr>
          <p:nvPr>
            <p:ph type="dt" sz="half" idx="10"/>
          </p:nvPr>
        </p:nvSpPr>
        <p:spPr/>
        <p:txBody>
          <a:bodyPr/>
          <a:lstStyle/>
          <a:p>
            <a:fld id="{E1FCB695-2BCE-4D3F-ABAE-59B9F3DD265E}"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84</a:t>
            </a:fld>
            <a:endParaRPr lang="tr-TR">
              <a:solidFill>
                <a:prstClr val="black">
                  <a:tint val="75000"/>
                </a:prstClr>
              </a:solidFill>
            </a:endParaRPr>
          </a:p>
        </p:txBody>
      </p:sp>
    </p:spTree>
    <p:extLst>
      <p:ext uri="{BB962C8B-B14F-4D97-AF65-F5344CB8AC3E}">
        <p14:creationId xmlns:p14="http://schemas.microsoft.com/office/powerpoint/2010/main" val="633647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kestiğimiz </a:t>
            </a:r>
            <a:r>
              <a:rPr lang="tr-TR" dirty="0" err="1"/>
              <a:t>arkas</a:t>
            </a:r>
            <a:r>
              <a:rPr lang="tr-TR" dirty="0"/>
              <a:t> faturası</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36066" y="1600201"/>
            <a:ext cx="3319868" cy="4525963"/>
          </a:xfrm>
        </p:spPr>
      </p:pic>
      <p:sp>
        <p:nvSpPr>
          <p:cNvPr id="3" name="Veri Yer Tutucusu 2"/>
          <p:cNvSpPr>
            <a:spLocks noGrp="1"/>
          </p:cNvSpPr>
          <p:nvPr>
            <p:ph type="dt" sz="half" idx="10"/>
          </p:nvPr>
        </p:nvSpPr>
        <p:spPr/>
        <p:txBody>
          <a:bodyPr/>
          <a:lstStyle/>
          <a:p>
            <a:fld id="{3CFDDC10-2E08-4C60-9663-655A3604437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85</a:t>
            </a:fld>
            <a:endParaRPr lang="tr-TR">
              <a:solidFill>
                <a:prstClr val="black">
                  <a:tint val="75000"/>
                </a:prstClr>
              </a:solidFill>
            </a:endParaRPr>
          </a:p>
        </p:txBody>
      </p:sp>
    </p:spTree>
    <p:extLst>
      <p:ext uri="{BB962C8B-B14F-4D97-AF65-F5344CB8AC3E}">
        <p14:creationId xmlns:p14="http://schemas.microsoft.com/office/powerpoint/2010/main" val="2586823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Kestiğimiz yurt dışı faturası</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5680" y="1340768"/>
            <a:ext cx="5976664" cy="5517232"/>
          </a:xfrm>
        </p:spPr>
      </p:pic>
      <p:sp>
        <p:nvSpPr>
          <p:cNvPr id="3" name="Veri Yer Tutucusu 2"/>
          <p:cNvSpPr>
            <a:spLocks noGrp="1"/>
          </p:cNvSpPr>
          <p:nvPr>
            <p:ph type="dt" sz="half" idx="10"/>
          </p:nvPr>
        </p:nvSpPr>
        <p:spPr/>
        <p:txBody>
          <a:bodyPr/>
          <a:lstStyle/>
          <a:p>
            <a:fld id="{343BB025-67D7-4A31-95CE-4A5646F80D53}"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86</a:t>
            </a:fld>
            <a:endParaRPr lang="tr-TR">
              <a:solidFill>
                <a:prstClr val="black">
                  <a:tint val="75000"/>
                </a:prstClr>
              </a:solidFill>
            </a:endParaRPr>
          </a:p>
        </p:txBody>
      </p:sp>
    </p:spTree>
    <p:extLst>
      <p:ext uri="{BB962C8B-B14F-4D97-AF65-F5344CB8AC3E}">
        <p14:creationId xmlns:p14="http://schemas.microsoft.com/office/powerpoint/2010/main" val="3175034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1">
              <a:lumMod val="20000"/>
              <a:lumOff val="80000"/>
            </a:schemeClr>
          </a:solidFill>
        </p:spPr>
        <p:txBody>
          <a:bodyPr>
            <a:normAutofit fontScale="90000"/>
          </a:bodyPr>
          <a:lstStyle/>
          <a:p>
            <a:pPr algn="ctr"/>
            <a:br>
              <a:rPr lang="tr-TR" b="1" dirty="0"/>
            </a:br>
            <a:r>
              <a:rPr lang="tr-TR" sz="4000" b="1" dirty="0">
                <a:solidFill>
                  <a:srgbClr val="FF0000"/>
                </a:solidFill>
              </a:rPr>
              <a:t>12.PROFORMA FATURA (Proforma </a:t>
            </a:r>
            <a:r>
              <a:rPr lang="tr-TR" sz="4000" b="1" dirty="0" err="1">
                <a:solidFill>
                  <a:srgbClr val="FF0000"/>
                </a:solidFill>
              </a:rPr>
              <a:t>Invoice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a:xfrm>
            <a:off x="838200" y="2031999"/>
            <a:ext cx="10515600" cy="4144963"/>
          </a:xfrm>
        </p:spPr>
        <p:txBody>
          <a:bodyPr>
            <a:normAutofit/>
          </a:bodyPr>
          <a:lstStyle/>
          <a:p>
            <a:r>
              <a:rPr lang="tr-TR" sz="3200" dirty="0"/>
              <a:t>Satıcı tarafından alıcıya gönderilen ,</a:t>
            </a:r>
          </a:p>
          <a:p>
            <a:r>
              <a:rPr lang="tr-TR" sz="3200" b="1" dirty="0">
                <a:solidFill>
                  <a:srgbClr val="7030A0"/>
                </a:solidFill>
              </a:rPr>
              <a:t>bir satış teklifi ya da ön fatura </a:t>
            </a:r>
            <a:r>
              <a:rPr lang="tr-TR" sz="3200" dirty="0"/>
              <a:t>niteliğindedir.</a:t>
            </a:r>
          </a:p>
        </p:txBody>
      </p:sp>
      <p:sp>
        <p:nvSpPr>
          <p:cNvPr id="4" name="Veri Yer Tutucusu 3"/>
          <p:cNvSpPr>
            <a:spLocks noGrp="1"/>
          </p:cNvSpPr>
          <p:nvPr>
            <p:ph type="dt" sz="half" idx="10"/>
          </p:nvPr>
        </p:nvSpPr>
        <p:spPr/>
        <p:txBody>
          <a:bodyPr/>
          <a:lstStyle/>
          <a:p>
            <a:fld id="{928D3B92-D5EE-47B1-8B87-EF936B609EFE}"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87</a:t>
            </a:fld>
            <a:endParaRPr lang="tr-TR">
              <a:solidFill>
                <a:prstClr val="black">
                  <a:tint val="75000"/>
                </a:prstClr>
              </a:solidFill>
            </a:endParaRPr>
          </a:p>
        </p:txBody>
      </p:sp>
    </p:spTree>
    <p:extLst>
      <p:ext uri="{BB962C8B-B14F-4D97-AF65-F5344CB8AC3E}">
        <p14:creationId xmlns:p14="http://schemas.microsoft.com/office/powerpoint/2010/main" val="15133658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9843" y="365125"/>
            <a:ext cx="3987383" cy="729157"/>
          </a:xfrm>
          <a:solidFill>
            <a:schemeClr val="accent1">
              <a:lumMod val="20000"/>
              <a:lumOff val="80000"/>
            </a:schemeClr>
          </a:solidFill>
        </p:spPr>
        <p:txBody>
          <a:bodyPr/>
          <a:lstStyle/>
          <a:p>
            <a:r>
              <a:rPr lang="tr-TR" dirty="0">
                <a:solidFill>
                  <a:srgbClr val="FF0000"/>
                </a:solidFill>
              </a:rPr>
              <a:t>Proforma fatura</a:t>
            </a:r>
          </a:p>
        </p:txBody>
      </p:sp>
      <p:pic>
        <p:nvPicPr>
          <p:cNvPr id="4" name="İçerik Yer Tutucusu 3"/>
          <p:cNvPicPr>
            <a:picLocks noGrp="1" noChangeAspect="1"/>
          </p:cNvPicPr>
          <p:nvPr>
            <p:ph idx="1"/>
          </p:nvPr>
        </p:nvPicPr>
        <p:blipFill>
          <a:blip r:embed="rId2"/>
          <a:stretch>
            <a:fillRect/>
          </a:stretch>
        </p:blipFill>
        <p:spPr>
          <a:xfrm>
            <a:off x="4227225" y="524656"/>
            <a:ext cx="6265889" cy="6003561"/>
          </a:xfrm>
          <a:prstGeom prst="rect">
            <a:avLst/>
          </a:prstGeom>
        </p:spPr>
      </p:pic>
      <p:sp>
        <p:nvSpPr>
          <p:cNvPr id="3" name="Veri Yer Tutucusu 2"/>
          <p:cNvSpPr>
            <a:spLocks noGrp="1"/>
          </p:cNvSpPr>
          <p:nvPr>
            <p:ph type="dt" sz="half" idx="10"/>
          </p:nvPr>
        </p:nvSpPr>
        <p:spPr/>
        <p:txBody>
          <a:bodyPr/>
          <a:lstStyle/>
          <a:p>
            <a:fld id="{603DD3A7-6A49-466C-93A3-88959740FC0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88</a:t>
            </a:fld>
            <a:endParaRPr lang="tr-TR">
              <a:solidFill>
                <a:prstClr val="black">
                  <a:tint val="75000"/>
                </a:prstClr>
              </a:solidFill>
            </a:endParaRPr>
          </a:p>
        </p:txBody>
      </p:sp>
    </p:spTree>
    <p:extLst>
      <p:ext uri="{BB962C8B-B14F-4D97-AF65-F5344CB8AC3E}">
        <p14:creationId xmlns:p14="http://schemas.microsoft.com/office/powerpoint/2010/main" val="3494096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020763"/>
          </a:xfrm>
        </p:spPr>
        <p:txBody>
          <a:bodyPr/>
          <a:lstStyle/>
          <a:p>
            <a:pPr algn="ctr"/>
            <a:r>
              <a:rPr lang="tr-TR" b="1" dirty="0">
                <a:solidFill>
                  <a:srgbClr val="FF0000"/>
                </a:solidFill>
              </a:rPr>
              <a:t>13. ÖZEL FATURA/BAVUL TİCARETİ</a:t>
            </a:r>
          </a:p>
        </p:txBody>
      </p:sp>
      <p:sp>
        <p:nvSpPr>
          <p:cNvPr id="3" name="İçerik Yer Tutucusu 2"/>
          <p:cNvSpPr>
            <a:spLocks noGrp="1"/>
          </p:cNvSpPr>
          <p:nvPr>
            <p:ph idx="1"/>
          </p:nvPr>
        </p:nvSpPr>
        <p:spPr>
          <a:xfrm>
            <a:off x="257175" y="1483360"/>
            <a:ext cx="11501438" cy="5017453"/>
          </a:xfrm>
        </p:spPr>
        <p:txBody>
          <a:bodyPr>
            <a:normAutofit/>
          </a:bodyPr>
          <a:lstStyle/>
          <a:p>
            <a:r>
              <a:rPr lang="tr-TR" dirty="0">
                <a:solidFill>
                  <a:srgbClr val="00B050"/>
                </a:solidFill>
              </a:rPr>
              <a:t>Doğu bloku ülkelerinden gelen alıcılar Türkiye’den mal alıp götürdüğünde</a:t>
            </a:r>
            <a:r>
              <a:rPr lang="tr-TR" dirty="0"/>
              <a:t>: </a:t>
            </a:r>
          </a:p>
          <a:p>
            <a:endParaRPr lang="tr-TR" dirty="0"/>
          </a:p>
          <a:p>
            <a:r>
              <a:rPr lang="tr-TR" dirty="0"/>
              <a:t>Türkiye’de malı satan KDV’den muaf olması için fatura kesmesi gerekiyor. Vergi dairesinden alınan, anlaşmalı matbaada bastırılan faturalar hazırlanır. </a:t>
            </a:r>
            <a:r>
              <a:rPr lang="tr-TR" dirty="0">
                <a:solidFill>
                  <a:srgbClr val="FF0000"/>
                </a:solidFill>
              </a:rPr>
              <a:t>Bu faturayla yapılan bavul ticaretinde bu fatura ile yurtdışı fatura kesilebilme imkanı doğar.</a:t>
            </a:r>
          </a:p>
          <a:p>
            <a:r>
              <a:rPr lang="tr-TR" dirty="0"/>
              <a:t> Ancak malın yurtdışına çıkışını kontrol etmek için çıkış gümrüğünden kaşe ve imza gerekir. </a:t>
            </a:r>
          </a:p>
          <a:p>
            <a:endParaRPr lang="tr-TR" sz="1600" dirty="0"/>
          </a:p>
          <a:p>
            <a:r>
              <a:rPr lang="tr-TR" sz="3200" dirty="0">
                <a:solidFill>
                  <a:srgbClr val="FF0000"/>
                </a:solidFill>
              </a:rPr>
              <a:t>Geniş açıklama lojistik dersi 1. bölüm 219. slaytta ayrıca anlatılacak</a:t>
            </a:r>
          </a:p>
        </p:txBody>
      </p:sp>
      <p:sp>
        <p:nvSpPr>
          <p:cNvPr id="4" name="Veri Yer Tutucusu 3"/>
          <p:cNvSpPr>
            <a:spLocks noGrp="1"/>
          </p:cNvSpPr>
          <p:nvPr>
            <p:ph type="dt" sz="half" idx="10"/>
          </p:nvPr>
        </p:nvSpPr>
        <p:spPr/>
        <p:txBody>
          <a:bodyPr/>
          <a:lstStyle/>
          <a:p>
            <a:fld id="{B098D75B-57A6-44F7-BCD4-4C56AE0A6898}"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89</a:t>
            </a:fld>
            <a:endParaRPr lang="tr-TR">
              <a:solidFill>
                <a:prstClr val="black">
                  <a:tint val="75000"/>
                </a:prstClr>
              </a:solidFill>
            </a:endParaRPr>
          </a:p>
        </p:txBody>
      </p:sp>
    </p:spTree>
    <p:extLst>
      <p:ext uri="{BB962C8B-B14F-4D97-AF65-F5344CB8AC3E}">
        <p14:creationId xmlns:p14="http://schemas.microsoft.com/office/powerpoint/2010/main" val="354804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35739785-AAD2-64FB-2CFC-C5701FA3629D}"/>
              </a:ext>
            </a:extLst>
          </p:cNvPr>
          <p:cNvPicPr>
            <a:picLocks noGrp="1" noChangeAspect="1"/>
          </p:cNvPicPr>
          <p:nvPr>
            <p:ph idx="1"/>
          </p:nvPr>
        </p:nvPicPr>
        <p:blipFill>
          <a:blip r:embed="rId2"/>
          <a:stretch>
            <a:fillRect/>
          </a:stretch>
        </p:blipFill>
        <p:spPr>
          <a:xfrm>
            <a:off x="2607276" y="82925"/>
            <a:ext cx="6314302" cy="6094038"/>
          </a:xfrm>
        </p:spPr>
      </p:pic>
    </p:spTree>
    <p:extLst>
      <p:ext uri="{BB962C8B-B14F-4D97-AF65-F5344CB8AC3E}">
        <p14:creationId xmlns:p14="http://schemas.microsoft.com/office/powerpoint/2010/main" val="1416762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4813" y="365125"/>
            <a:ext cx="11068987" cy="1325563"/>
          </a:xfrm>
          <a:solidFill>
            <a:schemeClr val="accent1">
              <a:lumMod val="20000"/>
              <a:lumOff val="80000"/>
            </a:schemeClr>
          </a:solidFill>
        </p:spPr>
        <p:txBody>
          <a:bodyPr>
            <a:normAutofit fontScale="90000"/>
          </a:bodyPr>
          <a:lstStyle/>
          <a:p>
            <a:pPr algn="ctr"/>
            <a:br>
              <a:rPr lang="tr-TR" b="1" dirty="0"/>
            </a:br>
            <a:r>
              <a:rPr lang="tr-TR" sz="4000" b="1" dirty="0">
                <a:solidFill>
                  <a:srgbClr val="FF0000"/>
                </a:solidFill>
              </a:rPr>
              <a:t>14.KONSOLOSLUK FATURASI </a:t>
            </a:r>
            <a:br>
              <a:rPr lang="tr-TR" sz="4000" b="1" dirty="0">
                <a:solidFill>
                  <a:srgbClr val="FF0000"/>
                </a:solidFill>
              </a:rPr>
            </a:br>
            <a:r>
              <a:rPr lang="tr-TR" sz="4000" b="1" dirty="0">
                <a:solidFill>
                  <a:srgbClr val="FF0000"/>
                </a:solidFill>
              </a:rPr>
              <a:t>(</a:t>
            </a:r>
            <a:r>
              <a:rPr lang="tr-TR" sz="4000" b="1" dirty="0" err="1">
                <a:solidFill>
                  <a:srgbClr val="FF0000"/>
                </a:solidFill>
              </a:rPr>
              <a:t>Consular</a:t>
            </a:r>
            <a:r>
              <a:rPr lang="tr-TR" sz="4000" b="1" dirty="0">
                <a:solidFill>
                  <a:srgbClr val="FF0000"/>
                </a:solidFill>
              </a:rPr>
              <a:t> </a:t>
            </a:r>
            <a:r>
              <a:rPr lang="tr-TR" sz="4000" b="1" dirty="0" err="1">
                <a:solidFill>
                  <a:srgbClr val="FF0000"/>
                </a:solidFill>
              </a:rPr>
              <a:t>Invoice</a:t>
            </a:r>
            <a:r>
              <a:rPr lang="tr-TR" sz="4000" b="1" dirty="0">
                <a:solidFill>
                  <a:srgbClr val="FF0000"/>
                </a:solidFill>
              </a:rPr>
              <a:t>)</a:t>
            </a:r>
            <a:br>
              <a:rPr lang="tr-TR" sz="4000" b="1" dirty="0">
                <a:solidFill>
                  <a:srgbClr val="FF0000"/>
                </a:solidFill>
              </a:rPr>
            </a:br>
            <a:endParaRPr lang="tr-TR" sz="4000" b="1" dirty="0">
              <a:solidFill>
                <a:srgbClr val="FF0000"/>
              </a:solidFill>
            </a:endParaRPr>
          </a:p>
        </p:txBody>
      </p:sp>
      <p:sp>
        <p:nvSpPr>
          <p:cNvPr id="3" name="İçerik Yer Tutucusu 2"/>
          <p:cNvSpPr>
            <a:spLocks noGrp="1"/>
          </p:cNvSpPr>
          <p:nvPr>
            <p:ph idx="1"/>
          </p:nvPr>
        </p:nvSpPr>
        <p:spPr/>
        <p:txBody>
          <a:bodyPr>
            <a:noAutofit/>
          </a:bodyPr>
          <a:lstStyle/>
          <a:p>
            <a:r>
              <a:rPr lang="tr-TR" sz="3200" dirty="0"/>
              <a:t>İhracatçı firmanın malını </a:t>
            </a:r>
            <a:r>
              <a:rPr lang="tr-TR" sz="3200" dirty="0">
                <a:solidFill>
                  <a:srgbClr val="00B0F0"/>
                </a:solidFill>
              </a:rPr>
              <a:t>ihraç edeceği ülkenin konsolosluğundan temin edeceği boş fatura formunu doldurarak konsolosluğa tasdik ettirdiği </a:t>
            </a:r>
            <a:r>
              <a:rPr lang="tr-TR" sz="3200" dirty="0"/>
              <a:t>faturalardır.</a:t>
            </a:r>
          </a:p>
          <a:p>
            <a:r>
              <a:rPr lang="tr-TR" sz="3200" dirty="0">
                <a:solidFill>
                  <a:srgbClr val="FF0000"/>
                </a:solidFill>
              </a:rPr>
              <a:t>Önemli not</a:t>
            </a:r>
            <a:r>
              <a:rPr lang="tr-TR" sz="3200" dirty="0"/>
              <a:t>: gerek gümrük komisyoncuları gerekse ihracatçılar birliği ile yaptığım görüşmelerde (31 08 2015) artık konsolosluk ve tasdikli fatura aranmamaktadır. Konsolosluk ve tasdikli fatura aynı şey.</a:t>
            </a:r>
          </a:p>
          <a:p>
            <a:endParaRPr lang="tr-TR" sz="3200" dirty="0"/>
          </a:p>
          <a:p>
            <a:r>
              <a:rPr lang="tr-TR" sz="3200" dirty="0"/>
              <a:t> </a:t>
            </a:r>
          </a:p>
        </p:txBody>
      </p:sp>
      <p:sp>
        <p:nvSpPr>
          <p:cNvPr id="4" name="Veri Yer Tutucusu 3"/>
          <p:cNvSpPr>
            <a:spLocks noGrp="1"/>
          </p:cNvSpPr>
          <p:nvPr>
            <p:ph type="dt" sz="half" idx="10"/>
          </p:nvPr>
        </p:nvSpPr>
        <p:spPr/>
        <p:txBody>
          <a:bodyPr/>
          <a:lstStyle/>
          <a:p>
            <a:fld id="{8FB92A54-6138-4845-8D0E-9D97CA5608DD}"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90</a:t>
            </a:fld>
            <a:endParaRPr lang="tr-TR">
              <a:solidFill>
                <a:prstClr val="black">
                  <a:tint val="75000"/>
                </a:prstClr>
              </a:solidFill>
            </a:endParaRPr>
          </a:p>
        </p:txBody>
      </p:sp>
    </p:spTree>
    <p:extLst>
      <p:ext uri="{BB962C8B-B14F-4D97-AF65-F5344CB8AC3E}">
        <p14:creationId xmlns:p14="http://schemas.microsoft.com/office/powerpoint/2010/main" val="2370263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7545" y="409433"/>
            <a:ext cx="11505063" cy="6168788"/>
          </a:xfrm>
        </p:spPr>
        <p:txBody>
          <a:bodyPr>
            <a:normAutofit fontScale="92500" lnSpcReduction="10000"/>
          </a:bodyPr>
          <a:lstStyle/>
          <a:p>
            <a:r>
              <a:rPr lang="tr-TR" dirty="0"/>
              <a:t>Malın gideceği ülkenin konsolosluğu tarafından mal menşei birim fiyatı ve mal değerinin onaylandığı faturalardır. Onay konusu faturalar ithalatçı ülkelerin konsolosluklarından elde edilmektedir. </a:t>
            </a:r>
            <a:r>
              <a:rPr lang="tr-TR" dirty="0">
                <a:solidFill>
                  <a:srgbClr val="FF0000"/>
                </a:solidFill>
              </a:rPr>
              <a:t>Bu tür bir uygulamanın nedeni, ithalatçı ülkenin düşük faturalarla mal bedellerinin düşük gösterilmek suretiyle vergi kaçaklarının önlenmesidir.</a:t>
            </a:r>
          </a:p>
          <a:p>
            <a:r>
              <a:rPr lang="tr-TR" dirty="0"/>
              <a:t>Aşağıdaki ülkelere yapılan ihracatta fatura, ilgili ülke konsolosluğu tarafından tasdiklenmelidir.</a:t>
            </a:r>
          </a:p>
          <a:p>
            <a:r>
              <a:rPr lang="tr-TR" dirty="0"/>
              <a:t>Cezayir</a:t>
            </a:r>
          </a:p>
          <a:p>
            <a:r>
              <a:rPr lang="tr-TR" dirty="0"/>
              <a:t>Fas</a:t>
            </a:r>
          </a:p>
          <a:p>
            <a:r>
              <a:rPr lang="tr-TR" dirty="0"/>
              <a:t>İran</a:t>
            </a:r>
          </a:p>
          <a:p>
            <a:r>
              <a:rPr lang="tr-TR" dirty="0"/>
              <a:t>Mısır</a:t>
            </a:r>
          </a:p>
          <a:p>
            <a:r>
              <a:rPr lang="tr-TR" dirty="0"/>
              <a:t>Ürdün</a:t>
            </a:r>
          </a:p>
          <a:p>
            <a:r>
              <a:rPr lang="tr-TR" dirty="0"/>
              <a:t>Suriye</a:t>
            </a:r>
          </a:p>
          <a:p>
            <a:r>
              <a:rPr lang="tr-TR" dirty="0"/>
              <a:t>Tunus</a:t>
            </a:r>
          </a:p>
          <a:p>
            <a:r>
              <a:rPr lang="tr-TR" dirty="0"/>
              <a:t>Lübnan (Görülmüştür Tasdiki)</a:t>
            </a:r>
          </a:p>
        </p:txBody>
      </p:sp>
      <p:sp>
        <p:nvSpPr>
          <p:cNvPr id="4" name="Veri Yer Tutucusu 3"/>
          <p:cNvSpPr>
            <a:spLocks noGrp="1"/>
          </p:cNvSpPr>
          <p:nvPr>
            <p:ph type="dt" sz="half" idx="10"/>
          </p:nvPr>
        </p:nvSpPr>
        <p:spPr/>
        <p:txBody>
          <a:bodyPr/>
          <a:lstStyle/>
          <a:p>
            <a:fld id="{881AB904-6B56-413F-A292-3E41A4E89696}"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91</a:t>
            </a:fld>
            <a:endParaRPr lang="tr-TR">
              <a:solidFill>
                <a:prstClr val="black">
                  <a:tint val="75000"/>
                </a:prstClr>
              </a:solidFill>
            </a:endParaRPr>
          </a:p>
        </p:txBody>
      </p:sp>
    </p:spTree>
    <p:extLst>
      <p:ext uri="{BB962C8B-B14F-4D97-AF65-F5344CB8AC3E}">
        <p14:creationId xmlns:p14="http://schemas.microsoft.com/office/powerpoint/2010/main" val="1813232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4833" y="365125"/>
            <a:ext cx="11098967" cy="909039"/>
          </a:xfrm>
          <a:solidFill>
            <a:schemeClr val="accent1">
              <a:lumMod val="20000"/>
              <a:lumOff val="80000"/>
            </a:schemeClr>
          </a:solidFill>
        </p:spPr>
        <p:txBody>
          <a:bodyPr>
            <a:normAutofit fontScale="90000"/>
          </a:bodyPr>
          <a:lstStyle/>
          <a:p>
            <a:pPr algn="ctr"/>
            <a:br>
              <a:rPr lang="tr-TR" b="1" dirty="0"/>
            </a:br>
            <a:r>
              <a:rPr lang="tr-TR" b="1" dirty="0">
                <a:solidFill>
                  <a:srgbClr val="FF0000"/>
                </a:solidFill>
              </a:rPr>
              <a:t>15.</a:t>
            </a:r>
            <a:r>
              <a:rPr lang="tr-TR" sz="4000" b="1" dirty="0">
                <a:solidFill>
                  <a:srgbClr val="FF0000"/>
                </a:solidFill>
              </a:rPr>
              <a:t>TASDİKLİ FATURA </a:t>
            </a:r>
            <a:br>
              <a:rPr lang="tr-TR" sz="4000" b="1" dirty="0">
                <a:solidFill>
                  <a:srgbClr val="FF0000"/>
                </a:solidFill>
              </a:rPr>
            </a:br>
            <a:r>
              <a:rPr lang="tr-TR" sz="4000" b="1" dirty="0">
                <a:solidFill>
                  <a:srgbClr val="FF0000"/>
                </a:solidFill>
              </a:rPr>
              <a:t>(</a:t>
            </a:r>
            <a:r>
              <a:rPr lang="tr-TR" sz="4000" b="1" dirty="0" err="1">
                <a:solidFill>
                  <a:srgbClr val="FF0000"/>
                </a:solidFill>
              </a:rPr>
              <a:t>Legalized</a:t>
            </a:r>
            <a:r>
              <a:rPr lang="tr-TR" sz="4000" b="1" dirty="0">
                <a:solidFill>
                  <a:srgbClr val="FF0000"/>
                </a:solidFill>
              </a:rPr>
              <a:t>/</a:t>
            </a:r>
            <a:r>
              <a:rPr lang="tr-TR" sz="4000" b="1" dirty="0" err="1">
                <a:solidFill>
                  <a:srgbClr val="FF0000"/>
                </a:solidFill>
              </a:rPr>
              <a:t>Certified</a:t>
            </a:r>
            <a:r>
              <a:rPr lang="tr-TR" sz="4000" b="1" dirty="0">
                <a:solidFill>
                  <a:srgbClr val="FF0000"/>
                </a:solidFill>
              </a:rPr>
              <a:t> </a:t>
            </a:r>
            <a:r>
              <a:rPr lang="tr-TR" sz="4000" b="1" dirty="0" err="1">
                <a:solidFill>
                  <a:srgbClr val="FF0000"/>
                </a:solidFill>
              </a:rPr>
              <a:t>Invoice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a:xfrm>
            <a:off x="464024" y="1825624"/>
            <a:ext cx="10889776" cy="4530725"/>
          </a:xfrm>
        </p:spPr>
        <p:txBody>
          <a:bodyPr/>
          <a:lstStyle/>
          <a:p>
            <a:r>
              <a:rPr lang="tr-TR" dirty="0">
                <a:solidFill>
                  <a:srgbClr val="00B0F0"/>
                </a:solidFill>
              </a:rPr>
              <a:t>İhracatçı firma tarafından </a:t>
            </a:r>
            <a:r>
              <a:rPr lang="tr-TR" dirty="0"/>
              <a:t>yabancı alıcıya kesilmiş olan ticari faturanın, </a:t>
            </a:r>
            <a:r>
              <a:rPr lang="tr-TR" dirty="0">
                <a:solidFill>
                  <a:srgbClr val="00B0F0"/>
                </a:solidFill>
              </a:rPr>
              <a:t>ithalatçı ülkenin konsolosluğu tarafından onaylanması </a:t>
            </a:r>
            <a:r>
              <a:rPr lang="tr-TR" dirty="0"/>
              <a:t>sonucunda tasdikli fatura elde edilmiş olur.</a:t>
            </a:r>
          </a:p>
          <a:p>
            <a:endParaRPr lang="tr-TR" dirty="0"/>
          </a:p>
          <a:p>
            <a:r>
              <a:rPr lang="tr-TR" dirty="0"/>
              <a:t>Önemli not: gerek gümrük komisyoncuları gerekse ihracatçılar birliği ile yaptığım görüşmelerde (31 08 2015) artık konsolosluk ve tasdikli fatura aranmamaktadır. Konsolosluk ve tasdikli fatura aynı şey.</a:t>
            </a:r>
          </a:p>
          <a:p>
            <a:endParaRPr lang="tr-TR" dirty="0"/>
          </a:p>
        </p:txBody>
      </p:sp>
      <p:sp>
        <p:nvSpPr>
          <p:cNvPr id="4" name="Veri Yer Tutucusu 3"/>
          <p:cNvSpPr>
            <a:spLocks noGrp="1"/>
          </p:cNvSpPr>
          <p:nvPr>
            <p:ph type="dt" sz="half" idx="10"/>
          </p:nvPr>
        </p:nvSpPr>
        <p:spPr/>
        <p:txBody>
          <a:bodyPr/>
          <a:lstStyle/>
          <a:p>
            <a:fld id="{9B62471A-6705-4F4B-904E-682FF11B8A64}"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92</a:t>
            </a:fld>
            <a:endParaRPr lang="tr-TR">
              <a:solidFill>
                <a:prstClr val="black">
                  <a:tint val="75000"/>
                </a:prstClr>
              </a:solidFill>
            </a:endParaRPr>
          </a:p>
        </p:txBody>
      </p:sp>
    </p:spTree>
    <p:extLst>
      <p:ext uri="{BB962C8B-B14F-4D97-AF65-F5344CB8AC3E}">
        <p14:creationId xmlns:p14="http://schemas.microsoft.com/office/powerpoint/2010/main" val="31357495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1069" y="368490"/>
            <a:ext cx="11162731" cy="5808473"/>
          </a:xfrm>
        </p:spPr>
        <p:txBody>
          <a:bodyPr>
            <a:normAutofit fontScale="92500"/>
          </a:bodyPr>
          <a:lstStyle/>
          <a:p>
            <a:r>
              <a:rPr lang="tr-TR" dirty="0"/>
              <a:t>İhracatçı firma tarafından yabancı alıcıya kesilmiş olan ticari faturanın ithalatçı ülkelerin konsolosluğuna onaylatılması neticesinde tasdikli fatura elde edilmiş olur. Bu tür bir uygulamada temel amaç, ithalatçı ülkenin vergi tahsilatı ile ilgili kaygılarını gidermektir.</a:t>
            </a:r>
          </a:p>
          <a:p>
            <a:r>
              <a:rPr lang="tr-TR" dirty="0"/>
              <a:t>Aşağıdaki ülkelere yapılan ihracatta, faturaya İsrail'le ilişkili olmadığına dair beyan konulmalı ve bu haliyle ilgili ülke konsolosluğu tarafından tasdiklenmelidir.</a:t>
            </a:r>
          </a:p>
          <a:p>
            <a:r>
              <a:rPr lang="tr-TR" dirty="0"/>
              <a:t>Birleşik Arap Emirlikleri</a:t>
            </a:r>
          </a:p>
          <a:p>
            <a:r>
              <a:rPr lang="tr-TR" dirty="0"/>
              <a:t>Katar</a:t>
            </a:r>
          </a:p>
          <a:p>
            <a:r>
              <a:rPr lang="tr-TR" dirty="0"/>
              <a:t>Kuveyt</a:t>
            </a:r>
          </a:p>
          <a:p>
            <a:r>
              <a:rPr lang="tr-TR" dirty="0"/>
              <a:t>Sudan</a:t>
            </a:r>
          </a:p>
          <a:p>
            <a:r>
              <a:rPr lang="tr-TR" dirty="0"/>
              <a:t>Suudi Arabistan</a:t>
            </a:r>
          </a:p>
          <a:p>
            <a:r>
              <a:rPr lang="tr-TR" dirty="0"/>
              <a:t>Libya</a:t>
            </a:r>
          </a:p>
          <a:p>
            <a:r>
              <a:rPr lang="tr-TR" dirty="0"/>
              <a:t>Yemen</a:t>
            </a:r>
          </a:p>
        </p:txBody>
      </p:sp>
      <p:sp>
        <p:nvSpPr>
          <p:cNvPr id="4" name="Veri Yer Tutucusu 3"/>
          <p:cNvSpPr>
            <a:spLocks noGrp="1"/>
          </p:cNvSpPr>
          <p:nvPr>
            <p:ph type="dt" sz="half" idx="10"/>
          </p:nvPr>
        </p:nvSpPr>
        <p:spPr/>
        <p:txBody>
          <a:bodyPr/>
          <a:lstStyle/>
          <a:p>
            <a:fld id="{8927E127-50CA-4855-A3BB-0F51CC0DF074}"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93</a:t>
            </a:fld>
            <a:endParaRPr lang="tr-TR">
              <a:solidFill>
                <a:prstClr val="black">
                  <a:tint val="75000"/>
                </a:prstClr>
              </a:solidFill>
            </a:endParaRPr>
          </a:p>
        </p:txBody>
      </p:sp>
    </p:spTree>
    <p:extLst>
      <p:ext uri="{BB962C8B-B14F-4D97-AF65-F5344CB8AC3E}">
        <p14:creationId xmlns:p14="http://schemas.microsoft.com/office/powerpoint/2010/main" val="3404373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4872" y="365126"/>
            <a:ext cx="11158928" cy="1058940"/>
          </a:xfrm>
          <a:solidFill>
            <a:schemeClr val="accent1">
              <a:lumMod val="20000"/>
              <a:lumOff val="80000"/>
            </a:schemeClr>
          </a:solidFill>
        </p:spPr>
        <p:txBody>
          <a:bodyPr>
            <a:normAutofit fontScale="90000"/>
          </a:bodyPr>
          <a:lstStyle/>
          <a:p>
            <a:pPr algn="ctr"/>
            <a:br>
              <a:rPr lang="tr-TR" b="1" dirty="0"/>
            </a:br>
            <a:r>
              <a:rPr lang="tr-TR" sz="4000" b="1" dirty="0">
                <a:solidFill>
                  <a:srgbClr val="FF0000"/>
                </a:solidFill>
              </a:rPr>
              <a:t>16.NAVLUN FATURASI </a:t>
            </a:r>
            <a:br>
              <a:rPr lang="tr-TR" sz="4000" b="1" dirty="0">
                <a:solidFill>
                  <a:srgbClr val="FF0000"/>
                </a:solidFill>
              </a:rPr>
            </a:br>
            <a:r>
              <a:rPr lang="tr-TR" sz="4000" b="1" dirty="0">
                <a:solidFill>
                  <a:srgbClr val="FF0000"/>
                </a:solidFill>
              </a:rPr>
              <a:t>(</a:t>
            </a:r>
            <a:r>
              <a:rPr lang="tr-TR" sz="4000" b="1" dirty="0" err="1">
                <a:solidFill>
                  <a:srgbClr val="FF0000"/>
                </a:solidFill>
              </a:rPr>
              <a:t>Freight</a:t>
            </a:r>
            <a:r>
              <a:rPr lang="tr-TR" sz="4000" b="1" dirty="0">
                <a:solidFill>
                  <a:srgbClr val="FF0000"/>
                </a:solidFill>
              </a:rPr>
              <a:t> </a:t>
            </a:r>
            <a:r>
              <a:rPr lang="tr-TR" sz="4000" b="1" dirty="0" err="1">
                <a:solidFill>
                  <a:srgbClr val="FF0000"/>
                </a:solidFill>
              </a:rPr>
              <a:t>Invoice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a:xfrm>
            <a:off x="377952" y="1600201"/>
            <a:ext cx="11472671" cy="4525963"/>
          </a:xfrm>
        </p:spPr>
        <p:txBody>
          <a:bodyPr/>
          <a:lstStyle/>
          <a:p>
            <a:r>
              <a:rPr lang="tr-TR" b="1" dirty="0">
                <a:solidFill>
                  <a:srgbClr val="202124"/>
                </a:solidFill>
                <a:latin typeface="arial" panose="020B0604020202020204" pitchFamily="34" charset="0"/>
              </a:rPr>
              <a:t>Navlun</a:t>
            </a:r>
            <a:r>
              <a:rPr lang="tr-TR" dirty="0">
                <a:solidFill>
                  <a:srgbClr val="202124"/>
                </a:solidFill>
                <a:latin typeface="arial" panose="020B0604020202020204" pitchFamily="34" charset="0"/>
              </a:rPr>
              <a:t>, </a:t>
            </a:r>
            <a:r>
              <a:rPr lang="tr-TR" b="1" u="sng" dirty="0">
                <a:solidFill>
                  <a:srgbClr val="00B050"/>
                </a:solidFill>
                <a:latin typeface="arial" panose="020B0604020202020204" pitchFamily="34" charset="0"/>
              </a:rPr>
              <a:t>deniz ve/veya iç su yolu ile taşımacılıkta </a:t>
            </a:r>
            <a:r>
              <a:rPr lang="tr-TR" u="sng" dirty="0">
                <a:solidFill>
                  <a:srgbClr val="0070C0"/>
                </a:solidFill>
                <a:latin typeface="arial" panose="020B0604020202020204" pitchFamily="34" charset="0"/>
              </a:rPr>
              <a:t>malın taşıma ücretinin ifadesidir. </a:t>
            </a:r>
          </a:p>
          <a:p>
            <a:r>
              <a:rPr lang="tr-TR" dirty="0">
                <a:solidFill>
                  <a:srgbClr val="202124"/>
                </a:solidFill>
                <a:latin typeface="arial" panose="020B0604020202020204" pitchFamily="34" charset="0"/>
              </a:rPr>
              <a:t>... Bu </a:t>
            </a:r>
            <a:r>
              <a:rPr lang="tr-TR" b="1" dirty="0">
                <a:solidFill>
                  <a:srgbClr val="202124"/>
                </a:solidFill>
                <a:latin typeface="arial" panose="020B0604020202020204" pitchFamily="34" charset="0"/>
              </a:rPr>
              <a:t>fatura navlun faturası</a:t>
            </a:r>
            <a:r>
              <a:rPr lang="tr-TR" dirty="0">
                <a:solidFill>
                  <a:srgbClr val="202124"/>
                </a:solidFill>
                <a:latin typeface="arial" panose="020B0604020202020204" pitchFamily="34" charset="0"/>
              </a:rPr>
              <a:t> olarak adlandırılmaktadır.</a:t>
            </a:r>
          </a:p>
          <a:p>
            <a:r>
              <a:rPr lang="tr-TR" dirty="0">
                <a:solidFill>
                  <a:srgbClr val="202124"/>
                </a:solidFill>
                <a:latin typeface="arial" panose="020B0604020202020204" pitchFamily="34" charset="0"/>
              </a:rPr>
              <a:t> Akreditif, mal bedeli ile birlikte </a:t>
            </a:r>
            <a:r>
              <a:rPr lang="tr-TR" b="1" dirty="0">
                <a:solidFill>
                  <a:srgbClr val="202124"/>
                </a:solidFill>
                <a:latin typeface="arial" panose="020B0604020202020204" pitchFamily="34" charset="0"/>
              </a:rPr>
              <a:t>navlun</a:t>
            </a:r>
            <a:r>
              <a:rPr lang="tr-TR" dirty="0">
                <a:solidFill>
                  <a:srgbClr val="202124"/>
                </a:solidFill>
                <a:latin typeface="arial" panose="020B0604020202020204" pitchFamily="34" charset="0"/>
              </a:rPr>
              <a:t> bedelini de içeriyorsa, konşimento ve diğer sevk belgesi üzerinde "</a:t>
            </a:r>
            <a:r>
              <a:rPr lang="tr-TR" b="1" dirty="0">
                <a:solidFill>
                  <a:srgbClr val="202124"/>
                </a:solidFill>
                <a:latin typeface="arial" panose="020B0604020202020204" pitchFamily="34" charset="0"/>
              </a:rPr>
              <a:t>navlunu</a:t>
            </a:r>
            <a:r>
              <a:rPr lang="tr-TR" dirty="0">
                <a:solidFill>
                  <a:srgbClr val="202124"/>
                </a:solidFill>
                <a:latin typeface="arial" panose="020B0604020202020204" pitchFamily="34" charset="0"/>
              </a:rPr>
              <a:t> ödenmiştir" kaydının bulunması gerekmektedir.</a:t>
            </a:r>
            <a:endParaRPr lang="tr-TR" dirty="0">
              <a:solidFill>
                <a:srgbClr val="7030A0"/>
              </a:solidFill>
            </a:endParaRPr>
          </a:p>
          <a:p>
            <a:r>
              <a:rPr lang="tr-TR" dirty="0"/>
              <a:t>Navlun tutarı mal bedeline dahil veya ayrı olarak gösterilebilir.</a:t>
            </a:r>
          </a:p>
          <a:p>
            <a:endParaRPr lang="tr-TR" dirty="0"/>
          </a:p>
        </p:txBody>
      </p:sp>
      <p:sp>
        <p:nvSpPr>
          <p:cNvPr id="4" name="Veri Yer Tutucusu 3"/>
          <p:cNvSpPr>
            <a:spLocks noGrp="1"/>
          </p:cNvSpPr>
          <p:nvPr>
            <p:ph type="dt" sz="half" idx="10"/>
          </p:nvPr>
        </p:nvSpPr>
        <p:spPr/>
        <p:txBody>
          <a:bodyPr/>
          <a:lstStyle/>
          <a:p>
            <a:fld id="{AC7144BA-BB78-4DFA-9DA1-A1BE08159D5C}"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94</a:t>
            </a:fld>
            <a:endParaRPr lang="tr-TR">
              <a:solidFill>
                <a:prstClr val="black">
                  <a:tint val="75000"/>
                </a:prstClr>
              </a:solidFill>
            </a:endParaRPr>
          </a:p>
        </p:txBody>
      </p:sp>
    </p:spTree>
    <p:extLst>
      <p:ext uri="{BB962C8B-B14F-4D97-AF65-F5344CB8AC3E}">
        <p14:creationId xmlns:p14="http://schemas.microsoft.com/office/powerpoint/2010/main" val="1073975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59137"/>
          </a:xfrm>
          <a:solidFill>
            <a:schemeClr val="accent2">
              <a:lumMod val="20000"/>
              <a:lumOff val="80000"/>
            </a:schemeClr>
          </a:solidFill>
        </p:spPr>
        <p:txBody>
          <a:bodyPr/>
          <a:lstStyle/>
          <a:p>
            <a:pPr algn="ctr"/>
            <a:r>
              <a:rPr lang="tr-TR" b="1" dirty="0">
                <a:solidFill>
                  <a:srgbClr val="FF0000"/>
                </a:solidFill>
              </a:rPr>
              <a:t>Navlun ve diğerleri aynı faturada</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2807" y="1304145"/>
            <a:ext cx="5246557" cy="5411448"/>
          </a:xfrm>
        </p:spPr>
      </p:pic>
      <p:sp>
        <p:nvSpPr>
          <p:cNvPr id="3" name="Veri Yer Tutucusu 2"/>
          <p:cNvSpPr>
            <a:spLocks noGrp="1"/>
          </p:cNvSpPr>
          <p:nvPr>
            <p:ph type="dt" sz="half" idx="10"/>
          </p:nvPr>
        </p:nvSpPr>
        <p:spPr/>
        <p:txBody>
          <a:bodyPr/>
          <a:lstStyle/>
          <a:p>
            <a:fld id="{FB9E63A7-1A7F-48B1-B4FB-5F0BB98D1370}"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95</a:t>
            </a:fld>
            <a:endParaRPr lang="tr-TR">
              <a:solidFill>
                <a:prstClr val="black">
                  <a:tint val="75000"/>
                </a:prstClr>
              </a:solidFill>
            </a:endParaRPr>
          </a:p>
        </p:txBody>
      </p:sp>
    </p:spTree>
    <p:extLst>
      <p:ext uri="{BB962C8B-B14F-4D97-AF65-F5344CB8AC3E}">
        <p14:creationId xmlns:p14="http://schemas.microsoft.com/office/powerpoint/2010/main" val="4065063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804108"/>
          </a:xfrm>
          <a:solidFill>
            <a:schemeClr val="accent1">
              <a:lumMod val="20000"/>
              <a:lumOff val="80000"/>
            </a:schemeClr>
          </a:solidFill>
        </p:spPr>
        <p:txBody>
          <a:bodyPr>
            <a:normAutofit fontScale="90000"/>
          </a:bodyPr>
          <a:lstStyle/>
          <a:p>
            <a:br>
              <a:rPr lang="tr-TR" b="1" dirty="0"/>
            </a:br>
            <a:r>
              <a:rPr lang="tr-TR" sz="4000" b="1" dirty="0">
                <a:solidFill>
                  <a:srgbClr val="FF0000"/>
                </a:solidFill>
              </a:rPr>
              <a:t>17-GÖZETİM BELGESİ (</a:t>
            </a:r>
            <a:r>
              <a:rPr lang="tr-TR" sz="4000" b="1" dirty="0" err="1">
                <a:solidFill>
                  <a:srgbClr val="FF0000"/>
                </a:solidFill>
              </a:rPr>
              <a:t>Inspection</a:t>
            </a:r>
            <a:r>
              <a:rPr lang="tr-TR" sz="4000" b="1" dirty="0">
                <a:solidFill>
                  <a:srgbClr val="FF0000"/>
                </a:solidFill>
              </a:rPr>
              <a:t> </a:t>
            </a:r>
            <a:r>
              <a:rPr lang="tr-TR" sz="4000" b="1" dirty="0" err="1">
                <a:solidFill>
                  <a:srgbClr val="FF0000"/>
                </a:solidFill>
              </a:rPr>
              <a:t>Certificate</a:t>
            </a:r>
            <a:r>
              <a:rPr lang="tr-TR" sz="4000" b="1" dirty="0">
                <a:solidFill>
                  <a:srgbClr val="FF0000"/>
                </a:solidFill>
              </a:rPr>
              <a:t>)</a:t>
            </a:r>
            <a:br>
              <a:rPr lang="tr-TR" sz="4000" dirty="0">
                <a:solidFill>
                  <a:srgbClr val="FF0000"/>
                </a:solidFill>
              </a:rPr>
            </a:br>
            <a:endParaRPr lang="tr-TR" sz="4000" dirty="0">
              <a:solidFill>
                <a:srgbClr val="FF0000"/>
              </a:solidFill>
            </a:endParaRPr>
          </a:p>
        </p:txBody>
      </p:sp>
      <p:sp>
        <p:nvSpPr>
          <p:cNvPr id="3" name="İçerik Yer Tutucusu 2"/>
          <p:cNvSpPr>
            <a:spLocks noGrp="1"/>
          </p:cNvSpPr>
          <p:nvPr>
            <p:ph idx="1"/>
          </p:nvPr>
        </p:nvSpPr>
        <p:spPr>
          <a:xfrm>
            <a:off x="629587" y="1648918"/>
            <a:ext cx="10724213" cy="4528045"/>
          </a:xfrm>
        </p:spPr>
        <p:txBody>
          <a:bodyPr/>
          <a:lstStyle/>
          <a:p>
            <a:r>
              <a:rPr lang="tr-TR" sz="3200" dirty="0"/>
              <a:t>Gözetim belgesi, </a:t>
            </a:r>
            <a:r>
              <a:rPr lang="tr-TR" sz="3200" u="sng" dirty="0">
                <a:solidFill>
                  <a:srgbClr val="FF0000"/>
                </a:solidFill>
                <a:highlight>
                  <a:srgbClr val="FFFF00"/>
                </a:highlight>
              </a:rPr>
              <a:t>bir malın ithalatının üretici firmalara zarar verecek ya da tehdit yaratacak miktar ya da şartlar dahilinde artması durumunda</a:t>
            </a:r>
            <a:r>
              <a:rPr lang="tr-TR" sz="3200" dirty="0"/>
              <a:t>, söz konusu ithalatın,</a:t>
            </a:r>
          </a:p>
          <a:p>
            <a:r>
              <a:rPr lang="tr-TR" sz="3200" dirty="0"/>
              <a:t> Ticaret Bakanlığı tarafından düzenlenen ‘</a:t>
            </a:r>
            <a:r>
              <a:rPr lang="tr-TR" sz="3200" dirty="0">
                <a:highlight>
                  <a:srgbClr val="FFFF00"/>
                </a:highlight>
              </a:rPr>
              <a:t>’Gözetim Belgesi’’ kapsamında izlenmesini sağlayan bir uygulamadır.</a:t>
            </a:r>
          </a:p>
          <a:p>
            <a:r>
              <a:rPr lang="tr-TR" sz="1800" dirty="0"/>
              <a:t>https://www.ercangumrukleme.com/gozetim-belgesi-nedir-nasil-alinir</a:t>
            </a:r>
          </a:p>
          <a:p>
            <a:endParaRPr lang="tr-TR" dirty="0"/>
          </a:p>
        </p:txBody>
      </p:sp>
      <p:sp>
        <p:nvSpPr>
          <p:cNvPr id="4" name="Veri Yer Tutucusu 3"/>
          <p:cNvSpPr>
            <a:spLocks noGrp="1"/>
          </p:cNvSpPr>
          <p:nvPr>
            <p:ph type="dt" sz="half" idx="10"/>
          </p:nvPr>
        </p:nvSpPr>
        <p:spPr/>
        <p:txBody>
          <a:bodyPr/>
          <a:lstStyle/>
          <a:p>
            <a:fld id="{A8866D76-3633-42D3-8ADD-68A39FA45E09}" type="datetime1">
              <a:rPr lang="tr-TR" smtClean="0">
                <a:solidFill>
                  <a:prstClr val="black">
                    <a:tint val="75000"/>
                  </a:prstClr>
                </a:solidFill>
              </a:rPr>
              <a:t>19.09.2024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DECB1C78-3B6F-4B3D-A98F-BC72D261CF61}" type="slidenum">
              <a:rPr lang="tr-TR" smtClean="0">
                <a:solidFill>
                  <a:prstClr val="black">
                    <a:tint val="75000"/>
                  </a:prstClr>
                </a:solidFill>
              </a:rPr>
              <a:pPr/>
              <a:t>96</a:t>
            </a:fld>
            <a:endParaRPr lang="tr-TR">
              <a:solidFill>
                <a:prstClr val="black">
                  <a:tint val="75000"/>
                </a:prstClr>
              </a:solidFill>
            </a:endParaRPr>
          </a:p>
        </p:txBody>
      </p:sp>
    </p:spTree>
    <p:extLst>
      <p:ext uri="{BB962C8B-B14F-4D97-AF65-F5344CB8AC3E}">
        <p14:creationId xmlns:p14="http://schemas.microsoft.com/office/powerpoint/2010/main" val="34646278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6AE54FB-C09F-262C-5500-7303E5AB71BD}"/>
              </a:ext>
            </a:extLst>
          </p:cNvPr>
          <p:cNvSpPr>
            <a:spLocks noGrp="1"/>
          </p:cNvSpPr>
          <p:nvPr>
            <p:ph idx="1"/>
          </p:nvPr>
        </p:nvSpPr>
        <p:spPr>
          <a:xfrm>
            <a:off x="469232" y="625642"/>
            <a:ext cx="10884568" cy="5551321"/>
          </a:xfrm>
        </p:spPr>
        <p:txBody>
          <a:bodyPr>
            <a:normAutofit/>
          </a:bodyPr>
          <a:lstStyle/>
          <a:p>
            <a:r>
              <a:rPr lang="tr-TR" sz="3200" dirty="0"/>
              <a:t>Gözetim uygulamasında, ithalattan dolayı meydana gelebilecek vergi kayıplarının önlenmesi ve bahsi geçen eşyanın ithalatı üzerinden vergisinin hesaplanması kıymetle ilgili, malın birim başına asgari bir fiyat belirlenmesidir.</a:t>
            </a:r>
          </a:p>
          <a:p>
            <a:r>
              <a:rPr lang="tr-TR" sz="3200" dirty="0"/>
              <a:t> Belirlenen bu eşya sadece Ticaret Bakanlığınca (İthalat Genel Müdürlüğü) düzenlenir ve Gözetim Belgesi ile birlikte ithal edilir. Gözetim Belgesi, gümrük beyannamesinin tescilinden ilgili gümrük idaresi tarafından aranır.</a:t>
            </a:r>
          </a:p>
          <a:p>
            <a:endParaRPr lang="tr-TR" dirty="0"/>
          </a:p>
        </p:txBody>
      </p:sp>
      <p:sp>
        <p:nvSpPr>
          <p:cNvPr id="4" name="Veri Yer Tutucusu 3">
            <a:extLst>
              <a:ext uri="{FF2B5EF4-FFF2-40B4-BE49-F238E27FC236}">
                <a16:creationId xmlns:a16="http://schemas.microsoft.com/office/drawing/2014/main" id="{178BD8EB-D0CD-DF8D-4A18-FF2DC058289F}"/>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686D5B38-22C4-B6ED-DEDC-CBBA40155252}"/>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71D3CC96-9C4C-736C-EC4D-4406D43D639D}"/>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97</a:t>
            </a:fld>
            <a:endParaRPr lang="tr-TR">
              <a:solidFill>
                <a:prstClr val="black">
                  <a:tint val="75000"/>
                </a:prstClr>
              </a:solidFill>
            </a:endParaRPr>
          </a:p>
        </p:txBody>
      </p:sp>
    </p:spTree>
    <p:extLst>
      <p:ext uri="{BB962C8B-B14F-4D97-AF65-F5344CB8AC3E}">
        <p14:creationId xmlns:p14="http://schemas.microsoft.com/office/powerpoint/2010/main" val="37778411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6AE54FB-C09F-262C-5500-7303E5AB71BD}"/>
              </a:ext>
            </a:extLst>
          </p:cNvPr>
          <p:cNvSpPr>
            <a:spLocks noGrp="1"/>
          </p:cNvSpPr>
          <p:nvPr>
            <p:ph idx="1"/>
          </p:nvPr>
        </p:nvSpPr>
        <p:spPr>
          <a:xfrm>
            <a:off x="469232" y="625642"/>
            <a:ext cx="10884568" cy="5551321"/>
          </a:xfrm>
        </p:spPr>
        <p:txBody>
          <a:bodyPr>
            <a:normAutofit/>
          </a:bodyPr>
          <a:lstStyle/>
          <a:p>
            <a:r>
              <a:rPr lang="tr-TR" sz="3200" dirty="0"/>
              <a:t>Gözetim belgesi taleplerine ilişkin başvuru yapmak isteyenler, Ticaret Bakanlığı (Bakanlık) web sitesinden (www.ticaret.gov.tr) bulunan ‘’E-işlemler’’ sekmesine tıklayarak, elektronik imza sayesinde yapılır.</a:t>
            </a:r>
          </a:p>
          <a:p>
            <a:endParaRPr lang="tr-TR" sz="3200" dirty="0"/>
          </a:p>
          <a:p>
            <a:r>
              <a:rPr lang="tr-TR" sz="3200" dirty="0"/>
              <a:t>Başvuru Formunun elektronik şekilde doldurulduktan sonra, istenen belge ve formlar eksiksiz bir şekilde sisteme yükledikten sonra, yetkili kullanıcının bizzat elektronik imza ile imzalaması ile başvuru işlemi tamamlanmış olur.</a:t>
            </a:r>
          </a:p>
        </p:txBody>
      </p:sp>
      <p:sp>
        <p:nvSpPr>
          <p:cNvPr id="4" name="Veri Yer Tutucusu 3">
            <a:extLst>
              <a:ext uri="{FF2B5EF4-FFF2-40B4-BE49-F238E27FC236}">
                <a16:creationId xmlns:a16="http://schemas.microsoft.com/office/drawing/2014/main" id="{178BD8EB-D0CD-DF8D-4A18-FF2DC058289F}"/>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686D5B38-22C4-B6ED-DEDC-CBBA40155252}"/>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71D3CC96-9C4C-736C-EC4D-4406D43D639D}"/>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98</a:t>
            </a:fld>
            <a:endParaRPr lang="tr-TR">
              <a:solidFill>
                <a:prstClr val="black">
                  <a:tint val="75000"/>
                </a:prstClr>
              </a:solidFill>
            </a:endParaRPr>
          </a:p>
        </p:txBody>
      </p:sp>
    </p:spTree>
    <p:extLst>
      <p:ext uri="{BB962C8B-B14F-4D97-AF65-F5344CB8AC3E}">
        <p14:creationId xmlns:p14="http://schemas.microsoft.com/office/powerpoint/2010/main" val="35705397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093DC1-9ACA-0954-7E96-D056297C715F}"/>
              </a:ext>
            </a:extLst>
          </p:cNvPr>
          <p:cNvSpPr>
            <a:spLocks noGrp="1"/>
          </p:cNvSpPr>
          <p:nvPr>
            <p:ph type="title"/>
          </p:nvPr>
        </p:nvSpPr>
        <p:spPr/>
        <p:txBody>
          <a:bodyPr/>
          <a:lstStyle/>
          <a:p>
            <a:r>
              <a:rPr lang="tr-TR" dirty="0"/>
              <a:t>Gözetim Belgesi Nasıl Alınır?</a:t>
            </a:r>
            <a:br>
              <a:rPr lang="tr-TR" dirty="0"/>
            </a:br>
            <a:endParaRPr lang="tr-TR" dirty="0"/>
          </a:p>
        </p:txBody>
      </p:sp>
      <p:sp>
        <p:nvSpPr>
          <p:cNvPr id="3" name="İçerik Yer Tutucusu 2">
            <a:extLst>
              <a:ext uri="{FF2B5EF4-FFF2-40B4-BE49-F238E27FC236}">
                <a16:creationId xmlns:a16="http://schemas.microsoft.com/office/drawing/2014/main" id="{D7ABB1B3-48AD-26E3-E5D5-D18C968FF842}"/>
              </a:ext>
            </a:extLst>
          </p:cNvPr>
          <p:cNvSpPr>
            <a:spLocks noGrp="1"/>
          </p:cNvSpPr>
          <p:nvPr>
            <p:ph idx="1"/>
          </p:nvPr>
        </p:nvSpPr>
        <p:spPr/>
        <p:txBody>
          <a:bodyPr/>
          <a:lstStyle/>
          <a:p>
            <a:r>
              <a:rPr lang="tr-TR" dirty="0"/>
              <a:t>Gözetim Belgesinde mevcut bulunan her bir farklı ürün, ayrı tebliğler kapsamında bulunur. Bu tebliğ kapsamında yer alan bilgiler göz önüne alınarak Ticaret Bakanlığı İthalat Genel Müdürlüğüne müracaatta bulunulur.</a:t>
            </a:r>
          </a:p>
          <a:p>
            <a:endParaRPr lang="tr-TR" dirty="0"/>
          </a:p>
          <a:p>
            <a:r>
              <a:rPr lang="tr-TR" dirty="0"/>
              <a:t>Ancak Gözetim belgesine tabi olan tüm ürünlere izin verilmemektedir. Gözetim belgesi kapsamında bulunan herhangi bir ürünün ithalatına başlamadan önce, ilgili mercilerle görüşmek gerekir. Aksi halde ürünün ya da malın ithalatını gerçekleştirmek sıkıntıya yol açabilir.</a:t>
            </a:r>
          </a:p>
        </p:txBody>
      </p:sp>
      <p:sp>
        <p:nvSpPr>
          <p:cNvPr id="4" name="Veri Yer Tutucusu 3">
            <a:extLst>
              <a:ext uri="{FF2B5EF4-FFF2-40B4-BE49-F238E27FC236}">
                <a16:creationId xmlns:a16="http://schemas.microsoft.com/office/drawing/2014/main" id="{4B624C94-C882-3729-C032-62DA008ACEBB}"/>
              </a:ext>
            </a:extLst>
          </p:cNvPr>
          <p:cNvSpPr>
            <a:spLocks noGrp="1"/>
          </p:cNvSpPr>
          <p:nvPr>
            <p:ph type="dt" sz="half" idx="10"/>
          </p:nvPr>
        </p:nvSpPr>
        <p:spPr/>
        <p:txBody>
          <a:bodyPr/>
          <a:lstStyle/>
          <a:p>
            <a:fld id="{5CBBC0AD-8A55-483E-AAA5-5D167977F2C1}" type="datetime1">
              <a:rPr lang="tr-TR" smtClean="0">
                <a:solidFill>
                  <a:prstClr val="black">
                    <a:tint val="75000"/>
                  </a:prstClr>
                </a:solidFill>
              </a:rPr>
              <a:t>19.09.2024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B8731EBA-4CFC-9962-7F67-58599BB8002B}"/>
              </a:ext>
            </a:extLst>
          </p:cNvPr>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a:extLst>
              <a:ext uri="{FF2B5EF4-FFF2-40B4-BE49-F238E27FC236}">
                <a16:creationId xmlns:a16="http://schemas.microsoft.com/office/drawing/2014/main" id="{7DDA440F-4989-4EF9-9756-17F12C7F3CFA}"/>
              </a:ext>
            </a:extLst>
          </p:cNvPr>
          <p:cNvSpPr>
            <a:spLocks noGrp="1"/>
          </p:cNvSpPr>
          <p:nvPr>
            <p:ph type="sldNum" sz="quarter" idx="12"/>
          </p:nvPr>
        </p:nvSpPr>
        <p:spPr/>
        <p:txBody>
          <a:bodyPr/>
          <a:lstStyle/>
          <a:p>
            <a:fld id="{DECB1C78-3B6F-4B3D-A98F-BC72D261CF61}" type="slidenum">
              <a:rPr lang="tr-TR" smtClean="0">
                <a:solidFill>
                  <a:prstClr val="black">
                    <a:tint val="75000"/>
                  </a:prstClr>
                </a:solidFill>
              </a:rPr>
              <a:pPr/>
              <a:t>99</a:t>
            </a:fld>
            <a:endParaRPr lang="tr-TR">
              <a:solidFill>
                <a:prstClr val="black">
                  <a:tint val="75000"/>
                </a:prstClr>
              </a:solidFill>
            </a:endParaRPr>
          </a:p>
        </p:txBody>
      </p:sp>
    </p:spTree>
    <p:extLst>
      <p:ext uri="{BB962C8B-B14F-4D97-AF65-F5344CB8AC3E}">
        <p14:creationId xmlns:p14="http://schemas.microsoft.com/office/powerpoint/2010/main" val="1657765745"/>
      </p:ext>
    </p:extLst>
  </p:cSld>
  <p:clrMapOvr>
    <a:masterClrMapping/>
  </p:clrMapOvr>
</p:sld>
</file>

<file path=ppt/theme/theme1.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3764</TotalTime>
  <Words>8497</Words>
  <Application>Microsoft Office PowerPoint</Application>
  <PresentationFormat>Geniş ekran</PresentationFormat>
  <Paragraphs>1116</Paragraphs>
  <Slides>160</Slides>
  <Notes>10</Notes>
  <HiddenSlides>0</HiddenSlides>
  <MMClips>0</MMClips>
  <ScaleCrop>false</ScaleCrop>
  <HeadingPairs>
    <vt:vector size="6" baseType="variant">
      <vt:variant>
        <vt:lpstr>Kullanılan Yazı Tipleri</vt:lpstr>
      </vt:variant>
      <vt:variant>
        <vt:i4>13</vt:i4>
      </vt:variant>
      <vt:variant>
        <vt:lpstr>Tema</vt:lpstr>
      </vt:variant>
      <vt:variant>
        <vt:i4>6</vt:i4>
      </vt:variant>
      <vt:variant>
        <vt:lpstr>Slayt Başlıkları</vt:lpstr>
      </vt:variant>
      <vt:variant>
        <vt:i4>160</vt:i4>
      </vt:variant>
    </vt:vector>
  </HeadingPairs>
  <TitlesOfParts>
    <vt:vector size="179" baseType="lpstr">
      <vt:lpstr>Algerian</vt:lpstr>
      <vt:lpstr>Amasis MT Pro Black</vt:lpstr>
      <vt:lpstr>arial</vt:lpstr>
      <vt:lpstr>arial</vt:lpstr>
      <vt:lpstr>Arial Black</vt:lpstr>
      <vt:lpstr>Bauhaus 93</vt:lpstr>
      <vt:lpstr>Calibri</vt:lpstr>
      <vt:lpstr>Calibri Light</vt:lpstr>
      <vt:lpstr>Helvetica</vt:lpstr>
      <vt:lpstr>Raleway</vt:lpstr>
      <vt:lpstr>Roboto</vt:lpstr>
      <vt:lpstr>Tahoma</vt:lpstr>
      <vt:lpstr>Verdana</vt:lpstr>
      <vt:lpstr>1_Office Teması</vt:lpstr>
      <vt:lpstr>2_Office Teması</vt:lpstr>
      <vt:lpstr>Office Teması</vt:lpstr>
      <vt:lpstr>3_Office Teması</vt:lpstr>
      <vt:lpstr>1_Ofis Teması</vt:lpstr>
      <vt:lpstr>4_Office Teması</vt:lpstr>
      <vt:lpstr>PowerPoint Sunusu</vt:lpstr>
      <vt:lpstr>PowerPoint Sunusu</vt:lpstr>
      <vt:lpstr>Ticaret Bakanı: Ömer BOLAT</vt:lpstr>
      <vt:lpstr>PowerPoint Sunusu</vt:lpstr>
      <vt:lpstr>PowerPoint Sunusu</vt:lpstr>
      <vt:lpstr>PowerPoint Sunusu</vt:lpstr>
      <vt:lpstr>Teşkilat/bakanlık sembolü/logosu</vt:lpstr>
      <vt:lpstr>PowerPoint Sunusu</vt:lpstr>
      <vt:lpstr>PowerPoint Sunusu</vt:lpstr>
      <vt:lpstr>PowerPoint Sunusu</vt:lpstr>
      <vt:lpstr>GÜMRÜK KAPILARININ EKONOMİMİZDEKİ YERİ </vt:lpstr>
      <vt:lpstr>PowerPoint Sunusu</vt:lpstr>
      <vt:lpstr>PowerPoint Sunusu</vt:lpstr>
      <vt:lpstr>GÜMRÜK TANIMI</vt:lpstr>
      <vt:lpstr>TARİHÇESİ:</vt:lpstr>
      <vt:lpstr>İlave Gümrük Vergisi: http://haber.evrim.com/files/7908.pdf </vt:lpstr>
      <vt:lpstr>İlave Gümrük Vergisi:  Gümrük Vergilerinde Yeni Bir Dönem mi Başlıyor? http://haber.evrim.com/files/7908.pdf </vt:lpstr>
      <vt:lpstr>PowerPoint Sunusu</vt:lpstr>
      <vt:lpstr>PowerPoint Sunusu</vt:lpstr>
      <vt:lpstr>PowerPoint Sunusu</vt:lpstr>
      <vt:lpstr> Transatlantik Ticaret ve Yatırım Ortaklığı (TTIP) Nedir? </vt:lpstr>
      <vt:lpstr>  TPP: TRANS PACIFIC PARTRNERSHIP  Trans-Pasifik Ortaklığı  </vt:lpstr>
      <vt:lpstr>https://immib.org.tr/tr/kose-yazilari-genel-sekreterden-transpasifik-ortakliginin-potansiyeli-ve-gelismeler</vt:lpstr>
      <vt:lpstr>PowerPoint Sunusu</vt:lpstr>
      <vt:lpstr>PowerPoint Sunusu</vt:lpstr>
      <vt:lpstr>PowerPoint Sunusu</vt:lpstr>
      <vt:lpstr> İlave Gümrük Vergisi Nedir?  </vt:lpstr>
      <vt:lpstr>PowerPoint Sunusu</vt:lpstr>
      <vt:lpstr>KAYNAK KULLANIMINI DESTEKLEME FONU :KKDF </vt:lpstr>
      <vt:lpstr>PowerPoint Sunusu</vt:lpstr>
      <vt:lpstr>PowerPoint Sunusu</vt:lpstr>
      <vt:lpstr>DOLAYLI (VASITALI) VERGİLER</vt:lpstr>
      <vt:lpstr> Gümrük kanunu </vt:lpstr>
      <vt:lpstr> Gümrük kanunu </vt:lpstr>
      <vt:lpstr> MEVZUAT  NE DEMEKTİR? </vt:lpstr>
      <vt:lpstr> yasa (nedir ne demek) </vt:lpstr>
      <vt:lpstr>DIŞ TİCARETTE KULLANILAN BELGELER</vt:lpstr>
      <vt:lpstr> Dış Ticarette Kullanılan Belgeler Nelerdir ? </vt:lpstr>
      <vt:lpstr>   1. A.T.A KARNESİ (A.T.A Carnet)  Admission Temporary Admission carnet    </vt:lpstr>
      <vt:lpstr>PowerPoint Sunusu</vt:lpstr>
      <vt:lpstr>PowerPoint Sunusu</vt:lpstr>
      <vt:lpstr>PowerPoint Sunusu</vt:lpstr>
      <vt:lpstr>A.T.A</vt:lpstr>
      <vt:lpstr>PowerPoint Sunusu</vt:lpstr>
      <vt:lpstr>PowerPoint Sunusu</vt:lpstr>
      <vt:lpstr>A.T.A</vt:lpstr>
      <vt:lpstr>2. ANALİZ RAPORU (Certificate of Analysis)</vt:lpstr>
      <vt:lpstr>ANALİZ RAPORU (daha net görüntü için tam ekran yapınız.)</vt:lpstr>
      <vt:lpstr>3. A.TR Dolaşım Belgesi </vt:lpstr>
      <vt:lpstr> A.TR Dolaşım Belgesi Hangi Ülkelerle Ticarette Kullanılır? </vt:lpstr>
      <vt:lpstr>PowerPoint Sunusu</vt:lpstr>
      <vt:lpstr>PowerPoint Sunusu</vt:lpstr>
      <vt:lpstr>3. A.TR BELGESİ(admission temporaire roulette)</vt:lpstr>
      <vt:lpstr> A.TR. DOLAŞIM BELGESİ (Movement Certificate) </vt:lpstr>
      <vt:lpstr>PowerPoint Sunusu</vt:lpstr>
      <vt:lpstr> ATR 1 ve EURO 1 belgesi</vt:lpstr>
      <vt:lpstr>PowerPoint Sunusu</vt:lpstr>
      <vt:lpstr>PowerPoint Sunusu</vt:lpstr>
      <vt:lpstr>PowerPoint Sunusu</vt:lpstr>
      <vt:lpstr>PowerPoint Sunusu</vt:lpstr>
      <vt:lpstr>PowerPoint Sunusu</vt:lpstr>
      <vt:lpstr>PowerPoint Sunusu</vt:lpstr>
      <vt:lpstr>PowerPoint Sunusu</vt:lpstr>
      <vt:lpstr> 4. EUR.1 Dolaşım Sertifikası </vt:lpstr>
      <vt:lpstr>PowerPoint Sunusu</vt:lpstr>
      <vt:lpstr> 4.EUR.1 DOLAŞIM BELGESİ  (Movement Certificate) </vt:lpstr>
      <vt:lpstr> 4.EUR.1 DOLAŞIM BELGESİ  (Movement Certificate) </vt:lpstr>
      <vt:lpstr>EUR.1</vt:lpstr>
      <vt:lpstr>ATR İLE EURO 1 BELGESİ ARASINDAKİ FARKLAR: </vt:lpstr>
      <vt:lpstr> 5.BİTKİ SAĞLIK SERTİFİKASI  (Phytosanitary certificate) </vt:lpstr>
      <vt:lpstr>6-Form A Menşe Belgesi:</vt:lpstr>
      <vt:lpstr>7-Menşe beyanı</vt:lpstr>
      <vt:lpstr>PowerPoint Sunusu</vt:lpstr>
      <vt:lpstr>PowerPoint Sunusu</vt:lpstr>
      <vt:lpstr>8-BİTKİ SAĞLIĞI SERTİFİKASI</vt:lpstr>
      <vt:lpstr>PowerPoint Sunusu</vt:lpstr>
      <vt:lpstr>9.ÇEKİ LİSTESİ</vt:lpstr>
      <vt:lpstr> ÇEKİ LİSTESİ (Weight List) </vt:lpstr>
      <vt:lpstr> 10.KOLİ/AMBALAJ LİSTESİ (Packing List) </vt:lpstr>
      <vt:lpstr>KOLİ AMBALAJ LİSTESİ</vt:lpstr>
      <vt:lpstr> 11.TİCARİ FATURA (Commercial Invoice) </vt:lpstr>
      <vt:lpstr> Gelen fatura bkz. Ders notları fatura örnek </vt:lpstr>
      <vt:lpstr>Gelen gümrük komisyon faturası</vt:lpstr>
      <vt:lpstr>Kestiğimiz fransa faturası</vt:lpstr>
      <vt:lpstr>kestiğimiz arkas faturası</vt:lpstr>
      <vt:lpstr>Kestiğimiz yurt dışı faturası</vt:lpstr>
      <vt:lpstr> 12.PROFORMA FATURA (Proforma Invoice) </vt:lpstr>
      <vt:lpstr>Proforma fatura</vt:lpstr>
      <vt:lpstr>13. ÖZEL FATURA/BAVUL TİCARETİ</vt:lpstr>
      <vt:lpstr> 14.KONSOLOSLUK FATURASI  (Consular Invoice) </vt:lpstr>
      <vt:lpstr>PowerPoint Sunusu</vt:lpstr>
      <vt:lpstr> 15.TASDİKLİ FATURA  (Legalized/Certified Invoice) </vt:lpstr>
      <vt:lpstr>PowerPoint Sunusu</vt:lpstr>
      <vt:lpstr> 16.NAVLUN FATURASI  (Freight Invoice) </vt:lpstr>
      <vt:lpstr>Navlun ve diğerleri aynı faturada</vt:lpstr>
      <vt:lpstr> 17-GÖZETİM BELGESİ (Inspection Certificate) </vt:lpstr>
      <vt:lpstr>PowerPoint Sunusu</vt:lpstr>
      <vt:lpstr>PowerPoint Sunusu</vt:lpstr>
      <vt:lpstr>Gözetim Belgesi Nasıl Alınır? </vt:lpstr>
      <vt:lpstr>PowerPoint Sunusu</vt:lpstr>
      <vt:lpstr> 18.GÜMRÜK BEYANNAMESİ  (Customs Declaration Form) </vt:lpstr>
      <vt:lpstr>PowerPoint Sunusu</vt:lpstr>
      <vt:lpstr>Gümrük Beyannamesinin Önemi </vt:lpstr>
      <vt:lpstr> 19.HELAL BELGESİ (Helal Certificate) </vt:lpstr>
      <vt:lpstr>HELAL BELGESİ</vt:lpstr>
      <vt:lpstr>PowerPoint Sunusu</vt:lpstr>
      <vt:lpstr>PowerPoint Sunusu</vt:lpstr>
      <vt:lpstr>PowerPoint Sunusu</vt:lpstr>
      <vt:lpstr>PowerPoint Sunusu</vt:lpstr>
      <vt:lpstr>PowerPoint Sunusu</vt:lpstr>
      <vt:lpstr>PowerPoint Sunusu</vt:lpstr>
      <vt:lpstr> 20.SEVK BELGESİ – KONŞİMENTO  (Bill of Lading/Consignment Note) </vt:lpstr>
      <vt:lpstr>B/L</vt:lpstr>
      <vt:lpstr>PowerPoint Sunusu</vt:lpstr>
      <vt:lpstr>PowerPoint Sunusu</vt:lpstr>
      <vt:lpstr> 21.DENİZ KONŞİMENTOSU (Marine/Ocean Bill of Lading) </vt:lpstr>
      <vt:lpstr> 22.KARAYOLU TAŞIMA BELGESİ  (Road Waybill) (CMR); (Convention Marchandises Routiers) CMR (Ticari Mallar Güzergah Anlaşması)] </vt:lpstr>
      <vt:lpstr>PowerPoint Sunusu</vt:lpstr>
      <vt:lpstr> 23.KARMA TAŞIMA BELGESİ  (Combined Bill of Lading) </vt:lpstr>
      <vt:lpstr> 24.MENŞE ŞEHADETNAMESİ  (Certificate of Origin) </vt:lpstr>
      <vt:lpstr> 25.ÖZEL MENŞE ŞEHADETNAMESİ-FORM A (Certificate of Origin) </vt:lpstr>
      <vt:lpstr> GSP'NİN AMACI </vt:lpstr>
      <vt:lpstr> Genel Preferanslar Sistemi/GSP </vt:lpstr>
      <vt:lpstr>TÜRKİYE'YE GENEL PREFERANSLAR KAPSAMINDA PREFERANS VEREN ÜLKELER </vt:lpstr>
      <vt:lpstr>PowerPoint Sunusu</vt:lpstr>
      <vt:lpstr> 26.RADYASYON ANALİZ BELGESİ (Radiation Certificate) </vt:lpstr>
      <vt:lpstr>Radyasyon analizi</vt:lpstr>
      <vt:lpstr>PowerPoint Sunusu</vt:lpstr>
      <vt:lpstr> 27.SİGORTA POLİÇESİ  (Insurance policy ) </vt:lpstr>
      <vt:lpstr> 28.TIR KARNESİ  (TIR Carnet (Transit International Routier)) </vt:lpstr>
      <vt:lpstr>Tır karnesi</vt:lpstr>
      <vt:lpstr>PowerPoint Sunusu</vt:lpstr>
      <vt:lpstr>PowerPoint Sunusu</vt:lpstr>
      <vt:lpstr>PowerPoint Sunusu</vt:lpstr>
      <vt:lpstr>PowerPoint Sunusu</vt:lpstr>
      <vt:lpstr> TIR KARNESİ SAYFALARININ SAYISI </vt:lpstr>
      <vt:lpstr>Yabancı plakalı bir araç  boş olarak giriş yapıyorsa</vt:lpstr>
      <vt:lpstr>Transit Süresi ve Güzergah </vt:lpstr>
      <vt:lpstr> Hareket Referans Numarası (MRN) Nedir ve Neden Birine İhtiyacım Var? </vt:lpstr>
      <vt:lpstr>PowerPoint Sunusu</vt:lpstr>
      <vt:lpstr>PowerPoint Sunusu</vt:lpstr>
      <vt:lpstr>PowerPoint Sunusu</vt:lpstr>
      <vt:lpstr>Neden bir MRN'ye İhtiyacım Var?   </vt:lpstr>
      <vt:lpstr> 29.HAVAYOLU TAŞIMA SENEDİ/HAVA KONŞİMENTOSU (Airwaybill) </vt:lpstr>
      <vt:lpstr>PowerPoint Sunusu</vt:lpstr>
      <vt:lpstr>BOYKOT / KARA LİSTE SERTİFİKASI</vt:lpstr>
      <vt:lpstr>PowerPoint Sunusu</vt:lpstr>
      <vt:lpstr>PowerPoint Sunusu</vt:lpstr>
      <vt:lpstr>PowerPoint Sunusu</vt:lpstr>
      <vt:lpstr>PowerPoint Sunusu</vt:lpstr>
      <vt:lpstr>PowerPoint Sunusu</vt:lpstr>
      <vt:lpstr>PowerPoint Sunusu</vt:lpstr>
      <vt:lpstr>30. Uygunluk belgesi</vt:lpstr>
      <vt:lpstr>PowerPoint Sunusu</vt:lpstr>
      <vt:lpstr>PowerPoint Sunusu</vt:lpstr>
      <vt:lpstr>PowerPoint Sunusu</vt:lpstr>
      <vt:lpstr>31. Veteriner sertifikası</vt:lpstr>
      <vt:lpstr>32. Borsa tescil beyannamesi</vt:lpstr>
      <vt:lpstr> 33.EUR MED Dolaşım Belgesi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Orhan</dc:creator>
  <cp:lastModifiedBy>orhan şenses</cp:lastModifiedBy>
  <cp:revision>287</cp:revision>
  <dcterms:created xsi:type="dcterms:W3CDTF">2016-08-10T09:12:54Z</dcterms:created>
  <dcterms:modified xsi:type="dcterms:W3CDTF">2024-09-19T10:15:57Z</dcterms:modified>
</cp:coreProperties>
</file>